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3648" r:id="rId1"/>
    <p:sldMasterId id="2147483667" r:id="rId3"/>
    <p:sldMasterId id="2147483685" r:id="rId4"/>
  </p:sldMasterIdLst>
  <p:notesMasterIdLst>
    <p:notesMasterId r:id="rId6"/>
  </p:notesMasterIdLst>
  <p:handoutMasterIdLst>
    <p:handoutMasterId r:id="rId164"/>
  </p:handoutMasterIdLst>
  <p:sldIdLst>
    <p:sldId id="1238" r:id="rId5"/>
    <p:sldId id="3043" r:id="rId7"/>
    <p:sldId id="3075" r:id="rId8"/>
    <p:sldId id="3076" r:id="rId9"/>
    <p:sldId id="4045" r:id="rId10"/>
    <p:sldId id="3077" r:id="rId11"/>
    <p:sldId id="3078" r:id="rId12"/>
    <p:sldId id="3129" r:id="rId13"/>
    <p:sldId id="3079" r:id="rId14"/>
    <p:sldId id="3121" r:id="rId15"/>
    <p:sldId id="3125" r:id="rId16"/>
    <p:sldId id="3126" r:id="rId17"/>
    <p:sldId id="3127" r:id="rId18"/>
    <p:sldId id="3128" r:id="rId19"/>
    <p:sldId id="3081" r:id="rId20"/>
    <p:sldId id="3130" r:id="rId21"/>
    <p:sldId id="3119" r:id="rId22"/>
    <p:sldId id="3889" r:id="rId23"/>
    <p:sldId id="3120" r:id="rId24"/>
    <p:sldId id="3118" r:id="rId25"/>
    <p:sldId id="4205" r:id="rId26"/>
    <p:sldId id="4206" r:id="rId27"/>
    <p:sldId id="4207" r:id="rId28"/>
    <p:sldId id="4208" r:id="rId29"/>
    <p:sldId id="4209" r:id="rId30"/>
    <p:sldId id="4481" r:id="rId31"/>
    <p:sldId id="4210" r:id="rId32"/>
    <p:sldId id="3082" r:id="rId33"/>
    <p:sldId id="3055" r:id="rId34"/>
    <p:sldId id="3054" r:id="rId35"/>
    <p:sldId id="3050" r:id="rId36"/>
    <p:sldId id="3131" r:id="rId37"/>
    <p:sldId id="3051" r:id="rId38"/>
    <p:sldId id="3053" r:id="rId39"/>
    <p:sldId id="3044" r:id="rId40"/>
    <p:sldId id="1489" r:id="rId41"/>
    <p:sldId id="1491" r:id="rId42"/>
    <p:sldId id="3147" r:id="rId43"/>
    <p:sldId id="4347" r:id="rId44"/>
    <p:sldId id="4348" r:id="rId45"/>
    <p:sldId id="4349" r:id="rId46"/>
    <p:sldId id="3031" r:id="rId47"/>
    <p:sldId id="4046" r:id="rId48"/>
    <p:sldId id="3765" r:id="rId49"/>
    <p:sldId id="3032" r:id="rId50"/>
    <p:sldId id="3148" r:id="rId51"/>
    <p:sldId id="3768" r:id="rId52"/>
    <p:sldId id="3769" r:id="rId53"/>
    <p:sldId id="3033" r:id="rId54"/>
    <p:sldId id="3035" r:id="rId55"/>
    <p:sldId id="3037" r:id="rId56"/>
    <p:sldId id="3038" r:id="rId57"/>
    <p:sldId id="3149" r:id="rId58"/>
    <p:sldId id="3039" r:id="rId59"/>
    <p:sldId id="3040" r:id="rId60"/>
    <p:sldId id="3041" r:id="rId61"/>
    <p:sldId id="3083" r:id="rId62"/>
    <p:sldId id="3085" r:id="rId63"/>
    <p:sldId id="3087" r:id="rId64"/>
    <p:sldId id="3088" r:id="rId65"/>
    <p:sldId id="3089" r:id="rId66"/>
    <p:sldId id="3090" r:id="rId67"/>
    <p:sldId id="3091" r:id="rId68"/>
    <p:sldId id="3422" r:id="rId69"/>
    <p:sldId id="3093" r:id="rId70"/>
    <p:sldId id="3094" r:id="rId71"/>
    <p:sldId id="3095" r:id="rId72"/>
    <p:sldId id="3236" r:id="rId73"/>
    <p:sldId id="3096" r:id="rId74"/>
    <p:sldId id="3097" r:id="rId75"/>
    <p:sldId id="3098" r:id="rId76"/>
    <p:sldId id="3105" r:id="rId77"/>
    <p:sldId id="3099" r:id="rId78"/>
    <p:sldId id="4350" r:id="rId79"/>
    <p:sldId id="4354" r:id="rId80"/>
    <p:sldId id="3252" r:id="rId81"/>
    <p:sldId id="4353" r:id="rId82"/>
    <p:sldId id="4357" r:id="rId83"/>
    <p:sldId id="3100" r:id="rId84"/>
    <p:sldId id="3561" r:id="rId85"/>
    <p:sldId id="3103" r:id="rId86"/>
    <p:sldId id="3104" r:id="rId87"/>
    <p:sldId id="3885" r:id="rId88"/>
    <p:sldId id="3884" r:id="rId89"/>
    <p:sldId id="3563" r:id="rId90"/>
    <p:sldId id="3893" r:id="rId91"/>
    <p:sldId id="3258" r:id="rId92"/>
    <p:sldId id="3688" r:id="rId93"/>
    <p:sldId id="4358" r:id="rId94"/>
    <p:sldId id="4359" r:id="rId95"/>
    <p:sldId id="2641" r:id="rId96"/>
    <p:sldId id="2742" r:id="rId97"/>
    <p:sldId id="2743" r:id="rId98"/>
    <p:sldId id="3691" r:id="rId99"/>
    <p:sldId id="2031" r:id="rId100"/>
    <p:sldId id="2138" r:id="rId101"/>
    <p:sldId id="3165" r:id="rId102"/>
    <p:sldId id="3151" r:id="rId103"/>
    <p:sldId id="3152" r:id="rId104"/>
    <p:sldId id="3154" r:id="rId105"/>
    <p:sldId id="3155" r:id="rId106"/>
    <p:sldId id="3156" r:id="rId107"/>
    <p:sldId id="3693" r:id="rId108"/>
    <p:sldId id="3692" r:id="rId109"/>
    <p:sldId id="3162" r:id="rId110"/>
    <p:sldId id="3164" r:id="rId111"/>
    <p:sldId id="3213" r:id="rId112"/>
    <p:sldId id="3214" r:id="rId113"/>
    <p:sldId id="3215" r:id="rId114"/>
    <p:sldId id="3167" r:id="rId115"/>
    <p:sldId id="3166" r:id="rId116"/>
    <p:sldId id="2643" r:id="rId117"/>
    <p:sldId id="3171" r:id="rId118"/>
    <p:sldId id="3172" r:id="rId119"/>
    <p:sldId id="3173" r:id="rId120"/>
    <p:sldId id="3174" r:id="rId121"/>
    <p:sldId id="2800" r:id="rId122"/>
    <p:sldId id="2027" r:id="rId123"/>
    <p:sldId id="2028" r:id="rId124"/>
    <p:sldId id="3176" r:id="rId125"/>
    <p:sldId id="3177" r:id="rId126"/>
    <p:sldId id="3178" r:id="rId127"/>
    <p:sldId id="3179" r:id="rId128"/>
    <p:sldId id="3196" r:id="rId129"/>
    <p:sldId id="3197" r:id="rId130"/>
    <p:sldId id="3886" r:id="rId131"/>
    <p:sldId id="3887" r:id="rId132"/>
    <p:sldId id="1579" r:id="rId133"/>
    <p:sldId id="1580" r:id="rId134"/>
    <p:sldId id="1581" r:id="rId135"/>
    <p:sldId id="1582" r:id="rId136"/>
    <p:sldId id="1585" r:id="rId137"/>
    <p:sldId id="1586" r:id="rId138"/>
    <p:sldId id="4044" r:id="rId139"/>
    <p:sldId id="3192" r:id="rId140"/>
    <p:sldId id="3194" r:id="rId141"/>
    <p:sldId id="3268" r:id="rId142"/>
    <p:sldId id="3106" r:id="rId143"/>
    <p:sldId id="3073" r:id="rId144"/>
    <p:sldId id="3183" r:id="rId145"/>
    <p:sldId id="3185" r:id="rId146"/>
    <p:sldId id="3184" r:id="rId147"/>
    <p:sldId id="3116" r:id="rId148"/>
    <p:sldId id="3187" r:id="rId149"/>
    <p:sldId id="3182" r:id="rId150"/>
    <p:sldId id="3188" r:id="rId151"/>
    <p:sldId id="3189" r:id="rId152"/>
    <p:sldId id="3190" r:id="rId153"/>
    <p:sldId id="3111" r:id="rId154"/>
    <p:sldId id="3114" r:id="rId155"/>
    <p:sldId id="3113" r:id="rId156"/>
    <p:sldId id="3115" r:id="rId157"/>
    <p:sldId id="3112" r:id="rId158"/>
    <p:sldId id="3108" r:id="rId159"/>
    <p:sldId id="3109" r:id="rId160"/>
    <p:sldId id="3271" r:id="rId161"/>
    <p:sldId id="3273" r:id="rId162"/>
    <p:sldId id="3107" r:id="rId163"/>
  </p:sldIdLst>
  <p:sldSz cx="12192000" cy="6858000"/>
  <p:notesSz cx="6858000" cy="9979025"/>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8F8F"/>
    <a:srgbClr val="000000"/>
    <a:srgbClr val="AE0202"/>
    <a:srgbClr val="0066FF"/>
    <a:srgbClr val="FFFF99"/>
    <a:srgbClr val="009BD2"/>
    <a:srgbClr val="0000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172"/>
    <p:restoredTop sz="89529" autoAdjust="0"/>
  </p:normalViewPr>
  <p:slideViewPr>
    <p:cSldViewPr snapToGrid="0" showGuides="1">
      <p:cViewPr>
        <p:scale>
          <a:sx n="67" d="100"/>
          <a:sy n="67" d="100"/>
        </p:scale>
        <p:origin x="-732" y="60"/>
      </p:cViewPr>
      <p:guideLst>
        <p:guide orient="horz" pos="2055"/>
        <p:guide pos="3936"/>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4.xml"/><Relationship Id="rId98" Type="http://schemas.openxmlformats.org/officeDocument/2006/relationships/slide" Target="slides/slide93.xml"/><Relationship Id="rId97" Type="http://schemas.openxmlformats.org/officeDocument/2006/relationships/slide" Target="slides/slide92.xml"/><Relationship Id="rId96" Type="http://schemas.openxmlformats.org/officeDocument/2006/relationships/slide" Target="slides/slide91.xml"/><Relationship Id="rId95" Type="http://schemas.openxmlformats.org/officeDocument/2006/relationships/slide" Target="slides/slide90.xml"/><Relationship Id="rId94" Type="http://schemas.openxmlformats.org/officeDocument/2006/relationships/slide" Target="slides/slide89.xml"/><Relationship Id="rId93" Type="http://schemas.openxmlformats.org/officeDocument/2006/relationships/slide" Target="slides/slide88.xml"/><Relationship Id="rId92" Type="http://schemas.openxmlformats.org/officeDocument/2006/relationships/slide" Target="slides/slide87.xml"/><Relationship Id="rId91" Type="http://schemas.openxmlformats.org/officeDocument/2006/relationships/slide" Target="slides/slide86.xml"/><Relationship Id="rId90" Type="http://schemas.openxmlformats.org/officeDocument/2006/relationships/slide" Target="slides/slide85.xml"/><Relationship Id="rId9" Type="http://schemas.openxmlformats.org/officeDocument/2006/relationships/slide" Target="slides/slide4.xml"/><Relationship Id="rId89" Type="http://schemas.openxmlformats.org/officeDocument/2006/relationships/slide" Target="slides/slide84.xml"/><Relationship Id="rId88" Type="http://schemas.openxmlformats.org/officeDocument/2006/relationships/slide" Target="slides/slide83.xml"/><Relationship Id="rId87" Type="http://schemas.openxmlformats.org/officeDocument/2006/relationships/slide" Target="slides/slide82.xml"/><Relationship Id="rId86" Type="http://schemas.openxmlformats.org/officeDocument/2006/relationships/slide" Target="slides/slide81.xml"/><Relationship Id="rId85" Type="http://schemas.openxmlformats.org/officeDocument/2006/relationships/slide" Target="slides/slide80.xml"/><Relationship Id="rId84" Type="http://schemas.openxmlformats.org/officeDocument/2006/relationships/slide" Target="slides/slide79.xml"/><Relationship Id="rId83" Type="http://schemas.openxmlformats.org/officeDocument/2006/relationships/slide" Target="slides/slide78.xml"/><Relationship Id="rId82" Type="http://schemas.openxmlformats.org/officeDocument/2006/relationships/slide" Target="slides/slide77.xml"/><Relationship Id="rId81" Type="http://schemas.openxmlformats.org/officeDocument/2006/relationships/slide" Target="slides/slide76.xml"/><Relationship Id="rId80" Type="http://schemas.openxmlformats.org/officeDocument/2006/relationships/slide" Target="slides/slide75.xml"/><Relationship Id="rId8" Type="http://schemas.openxmlformats.org/officeDocument/2006/relationships/slide" Target="slides/slide3.xml"/><Relationship Id="rId79" Type="http://schemas.openxmlformats.org/officeDocument/2006/relationships/slide" Target="slides/slide74.xml"/><Relationship Id="rId78" Type="http://schemas.openxmlformats.org/officeDocument/2006/relationships/slide" Target="slides/slide73.xml"/><Relationship Id="rId77" Type="http://schemas.openxmlformats.org/officeDocument/2006/relationships/slide" Target="slides/slide72.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2.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notesMaster" Target="notesMasters/notesMaster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7" Type="http://schemas.openxmlformats.org/officeDocument/2006/relationships/tableStyles" Target="tableStyles.xml"/><Relationship Id="rId166" Type="http://schemas.openxmlformats.org/officeDocument/2006/relationships/viewProps" Target="viewProps.xml"/><Relationship Id="rId165" Type="http://schemas.openxmlformats.org/officeDocument/2006/relationships/presProps" Target="presProps.xml"/><Relationship Id="rId164" Type="http://schemas.openxmlformats.org/officeDocument/2006/relationships/handoutMaster" Target="handoutMasters/handoutMaster1.xml"/><Relationship Id="rId163" Type="http://schemas.openxmlformats.org/officeDocument/2006/relationships/slide" Target="slides/slide158.xml"/><Relationship Id="rId162" Type="http://schemas.openxmlformats.org/officeDocument/2006/relationships/slide" Target="slides/slide157.xml"/><Relationship Id="rId161" Type="http://schemas.openxmlformats.org/officeDocument/2006/relationships/slide" Target="slides/slide156.xml"/><Relationship Id="rId160" Type="http://schemas.openxmlformats.org/officeDocument/2006/relationships/slide" Target="slides/slide155.xml"/><Relationship Id="rId16" Type="http://schemas.openxmlformats.org/officeDocument/2006/relationships/slide" Target="slides/slide11.xml"/><Relationship Id="rId159" Type="http://schemas.openxmlformats.org/officeDocument/2006/relationships/slide" Target="slides/slide154.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 Id="rId154" Type="http://schemas.openxmlformats.org/officeDocument/2006/relationships/slide" Target="slides/slide149.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0" Type="http://schemas.openxmlformats.org/officeDocument/2006/relationships/slide" Target="slides/slide145.xml"/><Relationship Id="rId15" Type="http://schemas.openxmlformats.org/officeDocument/2006/relationships/slide" Target="slides/slide10.xml"/><Relationship Id="rId149" Type="http://schemas.openxmlformats.org/officeDocument/2006/relationships/slide" Target="slides/slide144.xml"/><Relationship Id="rId148" Type="http://schemas.openxmlformats.org/officeDocument/2006/relationships/slide" Target="slides/slide143.xml"/><Relationship Id="rId147" Type="http://schemas.openxmlformats.org/officeDocument/2006/relationships/slide" Target="slides/slide142.xml"/><Relationship Id="rId146" Type="http://schemas.openxmlformats.org/officeDocument/2006/relationships/slide" Target="slides/slide141.xml"/><Relationship Id="rId145" Type="http://schemas.openxmlformats.org/officeDocument/2006/relationships/slide" Target="slides/slide140.xml"/><Relationship Id="rId144" Type="http://schemas.openxmlformats.org/officeDocument/2006/relationships/slide" Target="slides/slide139.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14" Type="http://schemas.openxmlformats.org/officeDocument/2006/relationships/slide" Target="slides/slide9.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 Type="http://schemas.openxmlformats.org/officeDocument/2006/relationships/slide" Target="slides/slide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125" Type="http://schemas.openxmlformats.org/officeDocument/2006/relationships/slide" Target="slides/slide120.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121" Type="http://schemas.openxmlformats.org/officeDocument/2006/relationships/slide" Target="slides/slide116.xml"/><Relationship Id="rId120" Type="http://schemas.openxmlformats.org/officeDocument/2006/relationships/slide" Target="slides/slide115.xml"/><Relationship Id="rId12" Type="http://schemas.openxmlformats.org/officeDocument/2006/relationships/slide" Target="slides/slide7.xml"/><Relationship Id="rId119" Type="http://schemas.openxmlformats.org/officeDocument/2006/relationships/slide" Target="slides/slide114.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4" Type="http://schemas.openxmlformats.org/officeDocument/2006/relationships/slide" Target="slides/slide109.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110" Type="http://schemas.openxmlformats.org/officeDocument/2006/relationships/slide" Target="slides/slide105.xml"/><Relationship Id="rId11" Type="http://schemas.openxmlformats.org/officeDocument/2006/relationships/slide" Target="slides/slide6.xml"/><Relationship Id="rId109" Type="http://schemas.openxmlformats.org/officeDocument/2006/relationships/slide" Target="slides/slide104.xml"/><Relationship Id="rId108" Type="http://schemas.openxmlformats.org/officeDocument/2006/relationships/slide" Target="slides/slide103.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sz="quarter" idx="1"/>
          </p:nvPr>
        </p:nvSpPr>
        <p:spPr>
          <a:xfrm>
            <a:off x="3884613" y="0"/>
            <a:ext cx="29718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9480550"/>
            <a:ext cx="29718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灯片编号占位符 4"/>
          <p:cNvSpPr>
            <a:spLocks noGrp="1"/>
          </p:cNvSpPr>
          <p:nvPr>
            <p:ph type="sldNum" sz="quarter" idx="3"/>
          </p:nvPr>
        </p:nvSpPr>
        <p:spPr>
          <a:xfrm>
            <a:off x="3884613" y="9480550"/>
            <a:ext cx="2971800" cy="496888"/>
          </a:xfrm>
          <a:prstGeom prst="rect">
            <a:avLst/>
          </a:prstGeom>
        </p:spPr>
        <p:txBody>
          <a:bodyPr vert="horz" wrap="square" lIns="91440" tIns="45720" rIns="91440" bIns="45720" numCol="1" anchor="b" anchorCtr="0" compatLnSpc="1"/>
          <a:lstStyle/>
          <a:p>
            <a:pPr lvl="0" algn="r" eaLnBrk="1" fontAlgn="base" hangingPunct="1"/>
            <a:fld id="{9A0DB2DC-4C9A-4742-B13C-FB6460FD3503}" type="slidenum">
              <a:rPr lang="zh-CN" altLang="en-US" sz="1200" strike="noStrike" noProof="1" dirty="0">
                <a:latin typeface="Calibri" panose="020F0502020204030204" pitchFamily="34" charset="0"/>
                <a:ea typeface="宋体" panose="02010600030101010101" pitchFamily="2" charset="-122"/>
                <a:cs typeface="+mn-cs"/>
              </a:rPr>
            </a:fld>
            <a:endParaRPr lang="zh-CN" altLang="en-US" sz="1200"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436563" y="1247775"/>
            <a:ext cx="5984875" cy="3367088"/>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802188"/>
            <a:ext cx="5486400" cy="3929063"/>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9480550"/>
            <a:ext cx="29718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9480550"/>
            <a:ext cx="2971800" cy="498475"/>
          </a:xfrm>
          <a:prstGeom prst="rect">
            <a:avLst/>
          </a:prstGeom>
        </p:spPr>
        <p:txBody>
          <a:bodyPr vert="horz" wrap="square" lIns="91440" tIns="45720" rIns="91440" bIns="45720" numCol="1" anchor="b" anchorCtr="0" compatLnSpc="1"/>
          <a:lstStyle/>
          <a:p>
            <a:pPr lvl="0" algn="r" eaLnBrk="1" fontAlgn="base" hangingPunct="1"/>
            <a:fld id="{9A0DB2DC-4C9A-4742-B13C-FB6460FD3503}" type="slidenum">
              <a:rPr lang="zh-CN" altLang="en-US" sz="1200" strike="noStrike" noProof="1" dirty="0">
                <a:latin typeface="Calibri" panose="020F0502020204030204" pitchFamily="34" charset="0"/>
                <a:ea typeface="宋体" panose="02010600030101010101" pitchFamily="2" charset="-122"/>
                <a:cs typeface="+mn-cs"/>
              </a:rPr>
            </a:fld>
            <a:endParaRPr lang="zh-CN" altLang="en-US" sz="1200" strike="noStrike" noProof="1"/>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5.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6.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TextEdit="1"/>
          </p:cNvSpPr>
          <p:nvPr>
            <p:ph type="sldImg"/>
          </p:nvPr>
        </p:nvSpPr>
        <p:spPr>
          <a:ln>
            <a:solidFill>
              <a:srgbClr val="000000"/>
            </a:solidFill>
            <a:miter/>
          </a:ln>
        </p:spPr>
      </p:sp>
      <p:sp>
        <p:nvSpPr>
          <p:cNvPr id="25602" name="备注占位符 2"/>
          <p:cNvSpPr>
            <a:spLocks noGrp="1"/>
          </p:cNvSpPr>
          <p:nvPr>
            <p:ph type="body"/>
          </p:nvPr>
        </p:nvSpPr>
        <p:spPr>
          <a:xfrm>
            <a:off x="685800" y="4802188"/>
            <a:ext cx="5486400" cy="3929062"/>
          </a:xfrm>
          <a:noFill/>
          <a:ln>
            <a:noFill/>
          </a:ln>
        </p:spPr>
        <p:txBody>
          <a:bodyPr wrap="square" lIns="91440" tIns="45720" rIns="91440" bIns="45720" anchor="t"/>
          <a:lstStyle/>
          <a:p>
            <a:pPr lvl="0"/>
            <a:endParaRPr lang="zh-CN" altLang="en-US" dirty="0"/>
          </a:p>
        </p:txBody>
      </p:sp>
      <p:sp>
        <p:nvSpPr>
          <p:cNvPr id="25603" name="灯片编号占位符 3"/>
          <p:cNvSpPr txBox="1">
            <a:spLocks noGrp="1"/>
          </p:cNvSpPr>
          <p:nvPr>
            <p:ph type="sldNum" sz="quarter"/>
          </p:nvPr>
        </p:nvSpPr>
        <p:spPr>
          <a:xfrm>
            <a:off x="3884613" y="9480550"/>
            <a:ext cx="2971800" cy="498475"/>
          </a:xfrm>
          <a:prstGeom prst="rect">
            <a:avLst/>
          </a:prstGeom>
          <a:noFill/>
          <a:ln w="9525">
            <a:noFill/>
          </a:ln>
        </p:spPr>
        <p:txBody>
          <a:bodyPr vert="horz" wrap="square"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a:t>
            </a:r>
            <a:r>
              <a:rPr lang="zh-CN" altLang="en-US" dirty="0" smtClean="0"/>
              <a:t>、水资源综合规划、流域综合规划、水中长期供求规划；</a:t>
            </a:r>
            <a:r>
              <a:rPr lang="en-US" altLang="zh-CN" dirty="0" smtClean="0"/>
              <a:t>2</a:t>
            </a:r>
            <a:r>
              <a:rPr lang="zh-CN" altLang="en-US" dirty="0" smtClean="0"/>
              <a:t>、取用其他建设项目退水、排水的。</a:t>
            </a:r>
            <a:endParaRPr lang="zh-CN" altLang="en-US" dirty="0"/>
          </a:p>
        </p:txBody>
      </p:sp>
      <p:sp>
        <p:nvSpPr>
          <p:cNvPr id="4" name="灯片编号占位符 3"/>
          <p:cNvSpPr>
            <a:spLocks noGrp="1"/>
          </p:cNvSpPr>
          <p:nvPr>
            <p:ph type="sldNum" sz="quarter" idx="10"/>
          </p:nvPr>
        </p:nvSpPr>
        <p:spPr/>
        <p:txBody>
          <a:bodyPr/>
          <a:lstStyle/>
          <a:p>
            <a:fld id="{04BD9CD3-BCB9-4D9C-8E69-F7D0CF4050E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TextEdit="1"/>
          </p:cNvSpPr>
          <p:nvPr>
            <p:ph type="sldImg"/>
          </p:nvPr>
        </p:nvSpPr>
        <p:spPr>
          <a:ln>
            <a:solidFill>
              <a:srgbClr val="000000"/>
            </a:solidFill>
            <a:miter/>
          </a:ln>
        </p:spPr>
      </p:sp>
      <p:sp>
        <p:nvSpPr>
          <p:cNvPr id="244738" name="Rectangle 3"/>
          <p:cNvSpPr>
            <a:spLocks noGrp="1"/>
          </p:cNvSpPr>
          <p:nvPr>
            <p:ph type="body"/>
          </p:nvPr>
        </p:nvSpPr>
        <p:spPr>
          <a:xfrm>
            <a:off x="685800" y="4802188"/>
            <a:ext cx="5486400" cy="3929062"/>
          </a:xfrm>
          <a:noFill/>
          <a:ln>
            <a:noFill/>
          </a:ln>
        </p:spPr>
        <p:txBody>
          <a:bodyPr wrap="square" lIns="91440" tIns="45720" rIns="91440" bIns="45720" anchor="t"/>
          <a:lstStyle/>
          <a:p>
            <a:pPr lvl="0" eaLnBrk="1" hangingPunct="1">
              <a:lnSpc>
                <a:spcPct val="150000"/>
              </a:lnSpc>
              <a:spcBef>
                <a:spcPct val="0"/>
              </a:spcBef>
            </a:pPr>
            <a:endParaRPr lang="zh-CN" altLang="en-US" b="1" dirty="0">
              <a:solidFill>
                <a:srgbClr val="FFFFFF"/>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TextEdit="1"/>
          </p:cNvSpPr>
          <p:nvPr>
            <p:ph type="sldImg"/>
          </p:nvPr>
        </p:nvSpPr>
        <p:spPr>
          <a:ln>
            <a:solidFill>
              <a:srgbClr val="000000"/>
            </a:solidFill>
            <a:miter/>
          </a:ln>
        </p:spPr>
      </p:sp>
      <p:sp>
        <p:nvSpPr>
          <p:cNvPr id="254978" name="Rectangle 3"/>
          <p:cNvSpPr>
            <a:spLocks noGrp="1"/>
          </p:cNvSpPr>
          <p:nvPr>
            <p:ph type="body"/>
          </p:nvPr>
        </p:nvSpPr>
        <p:spPr>
          <a:xfrm>
            <a:off x="685800" y="4802188"/>
            <a:ext cx="5486400" cy="3929062"/>
          </a:xfrm>
          <a:noFill/>
          <a:ln>
            <a:noFill/>
          </a:ln>
        </p:spPr>
        <p:txBody>
          <a:bodyPr wrap="square" lIns="91440" tIns="45720" rIns="91440" bIns="45720" anchor="t"/>
          <a:lstStyle/>
          <a:p>
            <a:pPr lvl="0" eaLnBrk="1" hangingPunct="1">
              <a:lnSpc>
                <a:spcPct val="150000"/>
              </a:lnSpc>
              <a:spcBef>
                <a:spcPct val="0"/>
              </a:spcBef>
            </a:pPr>
            <a:endParaRPr lang="zh-CN" altLang="en-US" b="1" dirty="0">
              <a:solidFill>
                <a:srgbClr val="FFFFFF"/>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TextEdit="1"/>
          </p:cNvSpPr>
          <p:nvPr>
            <p:ph type="sldImg"/>
          </p:nvPr>
        </p:nvSpPr>
        <p:spPr>
          <a:ln>
            <a:solidFill>
              <a:srgbClr val="000000"/>
            </a:solidFill>
            <a:miter/>
          </a:ln>
        </p:spPr>
      </p:sp>
      <p:sp>
        <p:nvSpPr>
          <p:cNvPr id="257026" name="Rectangle 3"/>
          <p:cNvSpPr>
            <a:spLocks noGrp="1"/>
          </p:cNvSpPr>
          <p:nvPr>
            <p:ph type="body"/>
          </p:nvPr>
        </p:nvSpPr>
        <p:spPr>
          <a:xfrm>
            <a:off x="685800" y="4802188"/>
            <a:ext cx="5486400" cy="3929062"/>
          </a:xfrm>
          <a:noFill/>
          <a:ln>
            <a:noFill/>
          </a:ln>
        </p:spPr>
        <p:txBody>
          <a:bodyPr wrap="square" lIns="91440" tIns="45720" rIns="91440" bIns="45720" anchor="t"/>
          <a:lstStyle/>
          <a:p>
            <a:pPr lvl="0" eaLnBrk="1" hangingPunct="1">
              <a:lnSpc>
                <a:spcPct val="150000"/>
              </a:lnSpc>
              <a:spcBef>
                <a:spcPct val="0"/>
              </a:spcBef>
            </a:pPr>
            <a:endParaRPr lang="zh-CN" altLang="en-US" b="1" dirty="0">
              <a:solidFill>
                <a:srgbClr val="FFFFFF"/>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幻灯片图像占位符 1"/>
          <p:cNvSpPr>
            <a:spLocks noGrp="1" noRot="1" noChangeAspect="1" noTextEdit="1"/>
          </p:cNvSpPr>
          <p:nvPr>
            <p:ph type="sldImg"/>
          </p:nvPr>
        </p:nvSpPr>
        <p:spPr>
          <a:ln>
            <a:solidFill>
              <a:srgbClr val="000000"/>
            </a:solidFill>
            <a:miter/>
          </a:ln>
        </p:spPr>
      </p:sp>
      <p:sp>
        <p:nvSpPr>
          <p:cNvPr id="277506" name="备注占位符 2"/>
          <p:cNvSpPr>
            <a:spLocks noGrp="1"/>
          </p:cNvSpPr>
          <p:nvPr>
            <p:ph type="body"/>
          </p:nvPr>
        </p:nvSpPr>
        <p:spPr>
          <a:xfrm>
            <a:off x="685800" y="4802188"/>
            <a:ext cx="5486400" cy="3929062"/>
          </a:xfrm>
          <a:noFill/>
          <a:ln>
            <a:noFill/>
          </a:ln>
        </p:spPr>
        <p:txBody>
          <a:bodyPr wrap="square" lIns="91440" tIns="45720" rIns="91440" bIns="45720" anchor="t"/>
          <a:lstStyle/>
          <a:p>
            <a:pPr lvl="0" eaLnBrk="1" hangingPunct="1">
              <a:spcBef>
                <a:spcPct val="0"/>
              </a:spcBef>
            </a:pPr>
            <a:endParaRPr lang="zh-CN" altLang="zh-CN" dirty="0"/>
          </a:p>
        </p:txBody>
      </p:sp>
      <p:sp>
        <p:nvSpPr>
          <p:cNvPr id="277507" name="灯片编号占位符 3"/>
          <p:cNvSpPr txBox="1">
            <a:spLocks noGrp="1"/>
          </p:cNvSpPr>
          <p:nvPr>
            <p:ph type="sldNum" sz="quarter"/>
          </p:nvPr>
        </p:nvSpPr>
        <p:spPr>
          <a:xfrm>
            <a:off x="3884613" y="9480550"/>
            <a:ext cx="2971800" cy="498475"/>
          </a:xfrm>
          <a:prstGeom prst="rect">
            <a:avLst/>
          </a:prstGeom>
          <a:noFill/>
          <a:ln w="9525">
            <a:noFill/>
          </a:ln>
        </p:spPr>
        <p:txBody>
          <a:bodyPr vert="horz" wrap="square"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Rot="1" noChangeAspect="1" noTextEdit="1"/>
          </p:cNvSpPr>
          <p:nvPr>
            <p:ph type="sldImg"/>
          </p:nvPr>
        </p:nvSpPr>
        <p:spPr>
          <a:ln>
            <a:solidFill>
              <a:srgbClr val="000000"/>
            </a:solidFill>
            <a:miter/>
          </a:ln>
        </p:spPr>
      </p:sp>
      <p:sp>
        <p:nvSpPr>
          <p:cNvPr id="267266" name="Rectangle 3"/>
          <p:cNvSpPr>
            <a:spLocks noGrp="1"/>
          </p:cNvSpPr>
          <p:nvPr>
            <p:ph type="body"/>
          </p:nvPr>
        </p:nvSpPr>
        <p:spPr>
          <a:xfrm>
            <a:off x="685800" y="4802188"/>
            <a:ext cx="5486400" cy="3929062"/>
          </a:xfrm>
          <a:noFill/>
          <a:ln>
            <a:noFill/>
          </a:ln>
        </p:spPr>
        <p:txBody>
          <a:bodyPr wrap="square" lIns="91440" tIns="45720" rIns="91440" bIns="45720" anchor="t"/>
          <a:lstStyle/>
          <a:p>
            <a:pPr lvl="0" eaLnBrk="1" hangingPunct="1">
              <a:lnSpc>
                <a:spcPct val="150000"/>
              </a:lnSpc>
              <a:spcBef>
                <a:spcPct val="0"/>
              </a:spcBef>
            </a:pPr>
            <a:endParaRPr lang="zh-CN" altLang="en-US" b="1" dirty="0">
              <a:solidFill>
                <a:srgbClr val="FFFFFF"/>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TextEdit="1"/>
          </p:cNvSpPr>
          <p:nvPr>
            <p:ph type="sldImg"/>
          </p:nvPr>
        </p:nvSpPr>
        <p:spPr>
          <a:ln>
            <a:solidFill>
              <a:srgbClr val="000000"/>
            </a:solidFill>
            <a:miter/>
          </a:ln>
        </p:spPr>
      </p:sp>
      <p:sp>
        <p:nvSpPr>
          <p:cNvPr id="269314" name="Rectangle 3"/>
          <p:cNvSpPr>
            <a:spLocks noGrp="1"/>
          </p:cNvSpPr>
          <p:nvPr>
            <p:ph type="body"/>
          </p:nvPr>
        </p:nvSpPr>
        <p:spPr>
          <a:xfrm>
            <a:off x="685800" y="4802188"/>
            <a:ext cx="5486400" cy="3929062"/>
          </a:xfrm>
          <a:noFill/>
          <a:ln>
            <a:noFill/>
          </a:ln>
        </p:spPr>
        <p:txBody>
          <a:bodyPr wrap="square" lIns="91440" tIns="45720" rIns="91440" bIns="45720" anchor="t"/>
          <a:lstStyle/>
          <a:p>
            <a:pPr lvl="0" eaLnBrk="1" hangingPunct="1">
              <a:spcBef>
                <a:spcPct val="0"/>
              </a:spcBef>
            </a:pPr>
            <a:endParaRPr lang="zh-CN" altLang="zh-C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幻灯片图像占位符 1"/>
          <p:cNvSpPr>
            <a:spLocks noGrp="1" noRot="1" noChangeAspect="1" noTextEdit="1"/>
          </p:cNvSpPr>
          <p:nvPr>
            <p:ph type="sldImg"/>
          </p:nvPr>
        </p:nvSpPr>
        <p:spPr>
          <a:ln>
            <a:solidFill>
              <a:srgbClr val="000000"/>
            </a:solidFill>
            <a:miter/>
          </a:ln>
        </p:spPr>
      </p:sp>
      <p:sp>
        <p:nvSpPr>
          <p:cNvPr id="97282" name="备注占位符 2"/>
          <p:cNvSpPr>
            <a:spLocks noGrp="1"/>
          </p:cNvSpPr>
          <p:nvPr>
            <p:ph type="body"/>
          </p:nvPr>
        </p:nvSpPr>
        <p:spPr>
          <a:xfrm>
            <a:off x="685800" y="4802188"/>
            <a:ext cx="5486400" cy="3929062"/>
          </a:xfrm>
          <a:noFill/>
          <a:ln>
            <a:noFill/>
          </a:ln>
        </p:spPr>
        <p:txBody>
          <a:bodyPr wrap="square" lIns="91440" tIns="45720" rIns="91440" bIns="45720" anchor="t"/>
          <a:lstStyle/>
          <a:p>
            <a:pPr lvl="0"/>
            <a:endParaRPr lang="en-US" altLang="zh-CN" dirty="0"/>
          </a:p>
          <a:p>
            <a:pPr lvl="0"/>
            <a:endParaRPr lang="zh-CN" altLang="en-US" dirty="0"/>
          </a:p>
          <a:p>
            <a:pPr lvl="0"/>
            <a:endParaRPr lang="en-US" altLang="zh-CN" dirty="0"/>
          </a:p>
          <a:p>
            <a:pPr lvl="0"/>
            <a:endParaRPr lang="zh-CN" altLang="en-US" dirty="0"/>
          </a:p>
          <a:p>
            <a:pPr lvl="0"/>
            <a:endParaRPr lang="zh-CN" altLang="en-US" dirty="0"/>
          </a:p>
        </p:txBody>
      </p:sp>
      <p:sp>
        <p:nvSpPr>
          <p:cNvPr id="97283" name="灯片编号占位符 3"/>
          <p:cNvSpPr txBox="1">
            <a:spLocks noGrp="1"/>
          </p:cNvSpPr>
          <p:nvPr>
            <p:ph type="sldNum" sz="quarter"/>
          </p:nvPr>
        </p:nvSpPr>
        <p:spPr>
          <a:xfrm>
            <a:off x="3884613" y="9480550"/>
            <a:ext cx="2971800" cy="498475"/>
          </a:xfrm>
          <a:prstGeom prst="rect">
            <a:avLst/>
          </a:prstGeom>
          <a:noFill/>
          <a:ln w="9525">
            <a:noFill/>
          </a:ln>
        </p:spPr>
        <p:txBody>
          <a:bodyPr vert="horz" wrap="square"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D81374B-78EF-45C8-AEFC-1B2AC27FEB4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幻灯片图像占位符 1"/>
          <p:cNvSpPr>
            <a:spLocks noGrp="1" noRot="1" noChangeAspect="1" noTextEdit="1"/>
          </p:cNvSpPr>
          <p:nvPr>
            <p:ph type="sldImg"/>
          </p:nvPr>
        </p:nvSpPr>
        <p:spPr>
          <a:ln>
            <a:solidFill>
              <a:srgbClr val="000000"/>
            </a:solidFill>
            <a:miter/>
          </a:ln>
        </p:spPr>
      </p:sp>
      <p:sp>
        <p:nvSpPr>
          <p:cNvPr id="66562" name="备注占位符 2"/>
          <p:cNvSpPr>
            <a:spLocks noGrp="1"/>
          </p:cNvSpPr>
          <p:nvPr>
            <p:ph type="body"/>
          </p:nvPr>
        </p:nvSpPr>
        <p:spPr>
          <a:xfrm>
            <a:off x="685800" y="4802188"/>
            <a:ext cx="5486400" cy="3929062"/>
          </a:xfrm>
          <a:noFill/>
          <a:ln>
            <a:noFill/>
          </a:ln>
        </p:spPr>
        <p:txBody>
          <a:bodyPr wrap="square" lIns="91440" tIns="45720" rIns="91440" bIns="45720" anchor="t"/>
          <a:lstStyle/>
          <a:p>
            <a:pPr lvl="0" eaLnBrk="1" hangingPunct="1">
              <a:spcBef>
                <a:spcPct val="0"/>
              </a:spcBef>
            </a:pPr>
            <a:endParaRPr lang="zh-CN" altLang="en-US" dirty="0">
              <a:solidFill>
                <a:srgbClr val="FFFFFF"/>
              </a:solidFill>
              <a:latin typeface="黑体" panose="02010609060101010101" pitchFamily="49" charset="-122"/>
              <a:ea typeface="黑体" panose="02010609060101010101" pitchFamily="49" charset="-122"/>
            </a:endParaRPr>
          </a:p>
        </p:txBody>
      </p:sp>
      <p:sp>
        <p:nvSpPr>
          <p:cNvPr id="66563" name="灯片编号占位符 3"/>
          <p:cNvSpPr txBox="1">
            <a:spLocks noGrp="1"/>
          </p:cNvSpPr>
          <p:nvPr>
            <p:ph type="sldNum" sz="quarter"/>
          </p:nvPr>
        </p:nvSpPr>
        <p:spPr>
          <a:xfrm>
            <a:off x="3884613" y="9480550"/>
            <a:ext cx="2971800" cy="498475"/>
          </a:xfrm>
          <a:prstGeom prst="rect">
            <a:avLst/>
          </a:prstGeom>
          <a:noFill/>
          <a:ln w="9525">
            <a:noFill/>
          </a:ln>
        </p:spPr>
        <p:txBody>
          <a:bodyPr vert="horz" wrap="square" lIns="91440" tIns="45720" rIns="91440" bIns="45720" anchor="b"/>
          <a:lstStyle/>
          <a:p>
            <a:pPr lvl="0" indent="0" algn="r">
              <a:spcBef>
                <a:spcPct val="50000"/>
              </a:spcBef>
            </a:pPr>
            <a:fld id="{9A0DB2DC-4C9A-4742-B13C-FB6460FD3503}" type="slidenum">
              <a:rPr lang="zh-CN" altLang="en-US" sz="6000" dirty="0">
                <a:solidFill>
                  <a:schemeClr val="bg1"/>
                </a:solidFill>
                <a:latin typeface="隶书" panose="02010509060101010101" pitchFamily="49" charset="-122"/>
                <a:ea typeface="隶书" panose="02010509060101010101" pitchFamily="49" charset="-122"/>
              </a:rPr>
            </a:fld>
            <a:endParaRPr lang="zh-CN" altLang="en-US" sz="6000" dirty="0">
              <a:solidFill>
                <a:schemeClr val="bg1"/>
              </a:solidFill>
              <a:latin typeface="隶书" panose="02010509060101010101" pitchFamily="49" charset="-122"/>
              <a:ea typeface="隶书" panose="02010509060101010101" pitchFamily="49"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TextEdit="1"/>
          </p:cNvSpPr>
          <p:nvPr>
            <p:ph type="sldImg"/>
          </p:nvPr>
        </p:nvSpPr>
        <p:spPr>
          <a:ln>
            <a:solidFill>
              <a:srgbClr val="000000"/>
            </a:solidFill>
            <a:miter/>
          </a:ln>
        </p:spPr>
      </p:sp>
      <p:sp>
        <p:nvSpPr>
          <p:cNvPr id="68610" name="备注占位符 2"/>
          <p:cNvSpPr>
            <a:spLocks noGrp="1"/>
          </p:cNvSpPr>
          <p:nvPr>
            <p:ph type="body"/>
          </p:nvPr>
        </p:nvSpPr>
        <p:spPr>
          <a:xfrm>
            <a:off x="685800" y="4802188"/>
            <a:ext cx="5486400" cy="3929062"/>
          </a:xfrm>
          <a:noFill/>
          <a:ln>
            <a:noFill/>
          </a:ln>
        </p:spPr>
        <p:txBody>
          <a:bodyPr wrap="square" lIns="91440" tIns="45720" rIns="91440" bIns="45720" anchor="t"/>
          <a:lstStyle/>
          <a:p>
            <a:pPr lvl="0" eaLnBrk="1" hangingPunct="1">
              <a:spcBef>
                <a:spcPct val="0"/>
              </a:spcBef>
            </a:pPr>
            <a:endParaRPr lang="zh-CN" altLang="en-US" dirty="0">
              <a:solidFill>
                <a:srgbClr val="FFFFFF"/>
              </a:solidFill>
              <a:latin typeface="黑体" panose="02010609060101010101" pitchFamily="49" charset="-122"/>
              <a:ea typeface="黑体" panose="02010609060101010101" pitchFamily="49" charset="-122"/>
            </a:endParaRPr>
          </a:p>
        </p:txBody>
      </p:sp>
      <p:sp>
        <p:nvSpPr>
          <p:cNvPr id="68611" name="灯片编号占位符 3"/>
          <p:cNvSpPr txBox="1">
            <a:spLocks noGrp="1"/>
          </p:cNvSpPr>
          <p:nvPr>
            <p:ph type="sldNum" sz="quarter"/>
          </p:nvPr>
        </p:nvSpPr>
        <p:spPr>
          <a:xfrm>
            <a:off x="3884613" y="9480550"/>
            <a:ext cx="2971800" cy="498475"/>
          </a:xfrm>
          <a:prstGeom prst="rect">
            <a:avLst/>
          </a:prstGeom>
          <a:noFill/>
          <a:ln w="9525">
            <a:noFill/>
          </a:ln>
        </p:spPr>
        <p:txBody>
          <a:bodyPr vert="horz" wrap="square" lIns="91440" tIns="45720" rIns="91440" bIns="45720" anchor="b"/>
          <a:lstStyle/>
          <a:p>
            <a:pPr lvl="0" indent="0" algn="r">
              <a:spcBef>
                <a:spcPct val="50000"/>
              </a:spcBef>
            </a:pPr>
            <a:fld id="{9A0DB2DC-4C9A-4742-B13C-FB6460FD3503}" type="slidenum">
              <a:rPr lang="zh-CN" altLang="en-US" sz="6000" dirty="0">
                <a:solidFill>
                  <a:schemeClr val="bg1"/>
                </a:solidFill>
                <a:latin typeface="隶书" panose="02010509060101010101" pitchFamily="49" charset="-122"/>
                <a:ea typeface="隶书" panose="02010509060101010101" pitchFamily="49" charset="-122"/>
              </a:rPr>
            </a:fld>
            <a:endParaRPr lang="zh-CN" altLang="en-US" sz="6000" dirty="0">
              <a:solidFill>
                <a:schemeClr val="bg1"/>
              </a:solidFill>
              <a:latin typeface="隶书" panose="02010509060101010101" pitchFamily="49" charset="-122"/>
              <a:ea typeface="隶书" panose="02010509060101010101" pitchFamily="49"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p:cNvSpPr>
            <a:spLocks noGrp="1" noRot="1" noChangeAspect="1" noTextEdit="1"/>
          </p:cNvSpPr>
          <p:nvPr>
            <p:ph type="sldImg"/>
          </p:nvPr>
        </p:nvSpPr>
        <p:spPr>
          <a:ln>
            <a:solidFill>
              <a:srgbClr val="000000"/>
            </a:solidFill>
            <a:miter/>
          </a:ln>
        </p:spPr>
      </p:sp>
      <p:sp>
        <p:nvSpPr>
          <p:cNvPr id="70658" name="备注占位符 2"/>
          <p:cNvSpPr>
            <a:spLocks noGrp="1"/>
          </p:cNvSpPr>
          <p:nvPr>
            <p:ph type="body"/>
          </p:nvPr>
        </p:nvSpPr>
        <p:spPr>
          <a:xfrm>
            <a:off x="685800" y="4802188"/>
            <a:ext cx="5486400" cy="3929062"/>
          </a:xfrm>
          <a:noFill/>
          <a:ln>
            <a:noFill/>
          </a:ln>
        </p:spPr>
        <p:txBody>
          <a:bodyPr wrap="square" lIns="91440" tIns="45720" rIns="91440" bIns="45720" anchor="t"/>
          <a:lstStyle/>
          <a:p>
            <a:pPr lvl="0" eaLnBrk="1" hangingPunct="1">
              <a:spcBef>
                <a:spcPct val="0"/>
              </a:spcBef>
            </a:pPr>
            <a:endParaRPr lang="zh-CN" altLang="en-US" dirty="0"/>
          </a:p>
        </p:txBody>
      </p:sp>
      <p:sp>
        <p:nvSpPr>
          <p:cNvPr id="70659" name="灯片编号占位符 3"/>
          <p:cNvSpPr txBox="1">
            <a:spLocks noGrp="1"/>
          </p:cNvSpPr>
          <p:nvPr>
            <p:ph type="sldNum" sz="quarter"/>
          </p:nvPr>
        </p:nvSpPr>
        <p:spPr>
          <a:xfrm>
            <a:off x="3884613" y="9480550"/>
            <a:ext cx="2971800" cy="498475"/>
          </a:xfrm>
          <a:prstGeom prst="rect">
            <a:avLst/>
          </a:prstGeom>
          <a:noFill/>
          <a:ln w="9525">
            <a:noFill/>
          </a:ln>
        </p:spPr>
        <p:txBody>
          <a:bodyPr vert="horz" wrap="square"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幻灯片图像占位符 1"/>
          <p:cNvSpPr>
            <a:spLocks noGrp="1" noRot="1" noChangeAspect="1" noTextEdit="1"/>
          </p:cNvSpPr>
          <p:nvPr>
            <p:ph type="sldImg"/>
          </p:nvPr>
        </p:nvSpPr>
        <p:spPr>
          <a:ln>
            <a:solidFill>
              <a:srgbClr val="000000"/>
            </a:solidFill>
            <a:miter/>
          </a:ln>
        </p:spPr>
      </p:sp>
      <p:sp>
        <p:nvSpPr>
          <p:cNvPr id="72706" name="备注占位符 2"/>
          <p:cNvSpPr>
            <a:spLocks noGrp="1"/>
          </p:cNvSpPr>
          <p:nvPr>
            <p:ph type="body"/>
          </p:nvPr>
        </p:nvSpPr>
        <p:spPr>
          <a:xfrm>
            <a:off x="685800" y="4802188"/>
            <a:ext cx="5486400" cy="3929062"/>
          </a:xfrm>
          <a:noFill/>
          <a:ln>
            <a:noFill/>
          </a:ln>
        </p:spPr>
        <p:txBody>
          <a:bodyPr wrap="square" lIns="91440" tIns="45720" rIns="91440" bIns="45720" anchor="t"/>
          <a:lstStyle/>
          <a:p>
            <a:pPr lvl="0"/>
            <a:endParaRPr lang="zh-CN" altLang="en-US" dirty="0"/>
          </a:p>
        </p:txBody>
      </p:sp>
      <p:sp>
        <p:nvSpPr>
          <p:cNvPr id="72707" name="灯片编号占位符 3"/>
          <p:cNvSpPr txBox="1">
            <a:spLocks noGrp="1"/>
          </p:cNvSpPr>
          <p:nvPr>
            <p:ph type="sldNum" sz="quarter"/>
          </p:nvPr>
        </p:nvSpPr>
        <p:spPr>
          <a:xfrm>
            <a:off x="3884613" y="9480550"/>
            <a:ext cx="2971800" cy="498475"/>
          </a:xfrm>
          <a:prstGeom prst="rect">
            <a:avLst/>
          </a:prstGeom>
          <a:noFill/>
          <a:ln w="9525">
            <a:noFill/>
          </a:ln>
        </p:spPr>
        <p:txBody>
          <a:bodyPr vert="horz" wrap="square"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noTextEdit="1"/>
          </p:cNvSpPr>
          <p:nvPr>
            <p:ph type="sldImg"/>
          </p:nvPr>
        </p:nvSpPr>
        <p:spPr>
          <a:ln>
            <a:solidFill>
              <a:srgbClr val="000000"/>
            </a:solidFill>
            <a:miter/>
          </a:ln>
        </p:spPr>
      </p:sp>
      <p:sp>
        <p:nvSpPr>
          <p:cNvPr id="78850" name="备注占位符 2"/>
          <p:cNvSpPr>
            <a:spLocks noGrp="1"/>
          </p:cNvSpPr>
          <p:nvPr>
            <p:ph type="body"/>
          </p:nvPr>
        </p:nvSpPr>
        <p:spPr>
          <a:xfrm>
            <a:off x="685800" y="4802188"/>
            <a:ext cx="5486400" cy="3929062"/>
          </a:xfrm>
          <a:noFill/>
          <a:ln>
            <a:noFill/>
          </a:ln>
        </p:spPr>
        <p:txBody>
          <a:bodyPr wrap="square" lIns="91440" tIns="45720" rIns="91440" bIns="45720" anchor="t"/>
          <a:lstStyle/>
          <a:p>
            <a:pPr lvl="0"/>
            <a:endParaRPr lang="zh-CN" altLang="en-US" dirty="0"/>
          </a:p>
        </p:txBody>
      </p:sp>
      <p:sp>
        <p:nvSpPr>
          <p:cNvPr id="78851" name="灯片编号占位符 3"/>
          <p:cNvSpPr txBox="1">
            <a:spLocks noGrp="1"/>
          </p:cNvSpPr>
          <p:nvPr>
            <p:ph type="sldNum" sz="quarter"/>
          </p:nvPr>
        </p:nvSpPr>
        <p:spPr>
          <a:xfrm>
            <a:off x="3884613" y="9480550"/>
            <a:ext cx="2971800" cy="498475"/>
          </a:xfrm>
          <a:prstGeom prst="rect">
            <a:avLst/>
          </a:prstGeom>
          <a:noFill/>
          <a:ln w="9525">
            <a:noFill/>
          </a:ln>
        </p:spPr>
        <p:txBody>
          <a:bodyPr vert="horz" wrap="square"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幻灯片图像占位符 1"/>
          <p:cNvSpPr>
            <a:spLocks noGrp="1" noRot="1" noChangeAspect="1" noTextEdit="1"/>
          </p:cNvSpPr>
          <p:nvPr>
            <p:ph type="sldImg"/>
          </p:nvPr>
        </p:nvSpPr>
        <p:spPr>
          <a:ln>
            <a:solidFill>
              <a:srgbClr val="000000"/>
            </a:solidFill>
            <a:miter/>
          </a:ln>
        </p:spPr>
      </p:sp>
      <p:sp>
        <p:nvSpPr>
          <p:cNvPr id="80898" name="备注占位符 2"/>
          <p:cNvSpPr>
            <a:spLocks noGrp="1"/>
          </p:cNvSpPr>
          <p:nvPr>
            <p:ph type="body"/>
          </p:nvPr>
        </p:nvSpPr>
        <p:spPr>
          <a:xfrm>
            <a:off x="685800" y="4802188"/>
            <a:ext cx="5486400" cy="3929062"/>
          </a:xfrm>
          <a:noFill/>
          <a:ln>
            <a:noFill/>
          </a:ln>
        </p:spPr>
        <p:txBody>
          <a:bodyPr wrap="square" lIns="91440" tIns="45720" rIns="91440" bIns="45720" anchor="t"/>
          <a:lstStyle/>
          <a:p>
            <a:pPr lvl="0"/>
            <a:endParaRPr lang="zh-CN" altLang="en-US" dirty="0"/>
          </a:p>
        </p:txBody>
      </p:sp>
      <p:sp>
        <p:nvSpPr>
          <p:cNvPr id="80899" name="灯片编号占位符 3"/>
          <p:cNvSpPr txBox="1">
            <a:spLocks noGrp="1"/>
          </p:cNvSpPr>
          <p:nvPr>
            <p:ph type="sldNum" sz="quarter"/>
          </p:nvPr>
        </p:nvSpPr>
        <p:spPr>
          <a:xfrm>
            <a:off x="3884613" y="9480550"/>
            <a:ext cx="2971800" cy="498475"/>
          </a:xfrm>
          <a:prstGeom prst="rect">
            <a:avLst/>
          </a:prstGeom>
          <a:noFill/>
          <a:ln w="9525">
            <a:noFill/>
          </a:ln>
        </p:spPr>
        <p:txBody>
          <a:bodyPr vert="horz" wrap="square"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TextEdit="1"/>
          </p:cNvSpPr>
          <p:nvPr>
            <p:ph type="sldImg"/>
          </p:nvPr>
        </p:nvSpPr>
        <p:spPr>
          <a:ln>
            <a:solidFill>
              <a:srgbClr val="000000"/>
            </a:solidFill>
            <a:miter/>
          </a:ln>
        </p:spPr>
      </p:sp>
      <p:sp>
        <p:nvSpPr>
          <p:cNvPr id="36866" name="备注占位符 2"/>
          <p:cNvSpPr>
            <a:spLocks noGrp="1"/>
          </p:cNvSpPr>
          <p:nvPr>
            <p:ph type="body"/>
          </p:nvPr>
        </p:nvSpPr>
        <p:spPr>
          <a:xfrm>
            <a:off x="685800" y="4802188"/>
            <a:ext cx="5486400" cy="3929062"/>
          </a:xfrm>
          <a:noFill/>
          <a:ln>
            <a:noFill/>
          </a:ln>
        </p:spPr>
        <p:txBody>
          <a:bodyPr wrap="square" lIns="91440" tIns="45720" rIns="91440" bIns="45720" anchor="t"/>
          <a:lstStyle/>
          <a:p>
            <a:pPr lvl="0" eaLnBrk="1" hangingPunct="1">
              <a:spcBef>
                <a:spcPct val="0"/>
              </a:spcBef>
            </a:pPr>
            <a:endParaRPr lang="zh-CN" altLang="en-US" dirty="0"/>
          </a:p>
        </p:txBody>
      </p:sp>
      <p:sp>
        <p:nvSpPr>
          <p:cNvPr id="36867" name="灯片编号占位符 3"/>
          <p:cNvSpPr txBox="1">
            <a:spLocks noGrp="1"/>
          </p:cNvSpPr>
          <p:nvPr>
            <p:ph type="sldNum" sz="quarter"/>
          </p:nvPr>
        </p:nvSpPr>
        <p:spPr>
          <a:xfrm>
            <a:off x="3884613" y="9480550"/>
            <a:ext cx="2971800" cy="498475"/>
          </a:xfrm>
          <a:prstGeom prst="rect">
            <a:avLst/>
          </a:prstGeom>
          <a:noFill/>
          <a:ln w="9525">
            <a:noFill/>
          </a:ln>
        </p:spPr>
        <p:txBody>
          <a:bodyPr vert="horz" wrap="square" lIns="91440" tIns="45720" rIns="91440" bIns="45720" anchor="b"/>
          <a:lstStyle/>
          <a:p>
            <a:pPr lvl="0" indent="0" algn="r">
              <a:spcBef>
                <a:spcPct val="50000"/>
              </a:spcBef>
            </a:pPr>
            <a:fld id="{9A0DB2DC-4C9A-4742-B13C-FB6460FD3503}" type="slidenum">
              <a:rPr lang="zh-CN" altLang="en-US" sz="6000" dirty="0">
                <a:solidFill>
                  <a:schemeClr val="bg1"/>
                </a:solidFill>
                <a:latin typeface="隶书" panose="02010509060101010101" pitchFamily="49" charset="-122"/>
                <a:ea typeface="隶书" panose="02010509060101010101" pitchFamily="49" charset="-122"/>
              </a:rPr>
            </a:fld>
            <a:endParaRPr lang="zh-CN" altLang="en-US" sz="6000" dirty="0">
              <a:solidFill>
                <a:schemeClr val="bg1"/>
              </a:solidFill>
              <a:latin typeface="隶书" panose="02010509060101010101" pitchFamily="49" charset="-122"/>
              <a:ea typeface="隶书" panose="02010509060101010101" pitchFamily="49"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noTextEdit="1"/>
          </p:cNvSpPr>
          <p:nvPr>
            <p:ph type="sldImg"/>
          </p:nvPr>
        </p:nvSpPr>
        <p:spPr>
          <a:ln>
            <a:solidFill>
              <a:srgbClr val="000000"/>
            </a:solidFill>
            <a:miter/>
          </a:ln>
        </p:spPr>
      </p:sp>
      <p:sp>
        <p:nvSpPr>
          <p:cNvPr id="40962" name="备注占位符 2"/>
          <p:cNvSpPr>
            <a:spLocks noGrp="1"/>
          </p:cNvSpPr>
          <p:nvPr>
            <p:ph type="body"/>
          </p:nvPr>
        </p:nvSpPr>
        <p:spPr>
          <a:xfrm>
            <a:off x="685800" y="4802188"/>
            <a:ext cx="5486400" cy="3929062"/>
          </a:xfrm>
          <a:noFill/>
          <a:ln>
            <a:noFill/>
          </a:ln>
        </p:spPr>
        <p:txBody>
          <a:bodyPr wrap="square" lIns="91440" tIns="45720" rIns="91440" bIns="45720" anchor="t"/>
          <a:lstStyle/>
          <a:p>
            <a:pPr lvl="0" eaLnBrk="1" hangingPunct="1">
              <a:spcBef>
                <a:spcPct val="0"/>
              </a:spcBef>
            </a:pPr>
            <a:endParaRPr lang="zh-CN" altLang="en-US" dirty="0"/>
          </a:p>
        </p:txBody>
      </p:sp>
      <p:sp>
        <p:nvSpPr>
          <p:cNvPr id="40963" name="灯片编号占位符 3"/>
          <p:cNvSpPr txBox="1">
            <a:spLocks noGrp="1"/>
          </p:cNvSpPr>
          <p:nvPr>
            <p:ph type="sldNum" sz="quarter"/>
          </p:nvPr>
        </p:nvSpPr>
        <p:spPr>
          <a:xfrm>
            <a:off x="3884613" y="9480550"/>
            <a:ext cx="2971800" cy="498475"/>
          </a:xfrm>
          <a:prstGeom prst="rect">
            <a:avLst/>
          </a:prstGeom>
          <a:noFill/>
          <a:ln w="9525">
            <a:noFill/>
          </a:ln>
        </p:spPr>
        <p:txBody>
          <a:bodyPr vert="horz" wrap="square" lIns="91440" tIns="45720" rIns="91440" bIns="45720" anchor="b"/>
          <a:lstStyle/>
          <a:p>
            <a:pPr lvl="0" indent="0" algn="r">
              <a:spcBef>
                <a:spcPct val="50000"/>
              </a:spcBef>
            </a:pPr>
            <a:fld id="{9A0DB2DC-4C9A-4742-B13C-FB6460FD3503}" type="slidenum">
              <a:rPr lang="zh-CN" altLang="en-US" sz="6000" dirty="0">
                <a:solidFill>
                  <a:schemeClr val="bg1"/>
                </a:solidFill>
                <a:latin typeface="隶书" panose="02010509060101010101" pitchFamily="49" charset="-122"/>
                <a:ea typeface="隶书" panose="02010509060101010101" pitchFamily="49" charset="-122"/>
              </a:rPr>
            </a:fld>
            <a:endParaRPr lang="zh-CN" altLang="en-US" sz="6000" dirty="0">
              <a:solidFill>
                <a:schemeClr val="bg1"/>
              </a:solidFill>
              <a:latin typeface="隶书" panose="02010509060101010101" pitchFamily="49" charset="-122"/>
              <a:ea typeface="隶书" panose="02010509060101010101" pitchFamily="49"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noTextEdit="1"/>
          </p:cNvSpPr>
          <p:nvPr>
            <p:ph type="sldImg"/>
          </p:nvPr>
        </p:nvSpPr>
        <p:spPr>
          <a:ln>
            <a:solidFill>
              <a:srgbClr val="000000"/>
            </a:solidFill>
            <a:miter/>
          </a:ln>
        </p:spPr>
      </p:sp>
      <p:sp>
        <p:nvSpPr>
          <p:cNvPr id="38914" name="备注占位符 2"/>
          <p:cNvSpPr>
            <a:spLocks noGrp="1"/>
          </p:cNvSpPr>
          <p:nvPr>
            <p:ph type="body"/>
          </p:nvPr>
        </p:nvSpPr>
        <p:spPr>
          <a:xfrm>
            <a:off x="685800" y="4802188"/>
            <a:ext cx="5486400" cy="3929062"/>
          </a:xfrm>
          <a:noFill/>
          <a:ln>
            <a:noFill/>
          </a:ln>
        </p:spPr>
        <p:txBody>
          <a:bodyPr wrap="square" lIns="91440" tIns="45720" rIns="91440" bIns="45720" anchor="t"/>
          <a:lstStyle/>
          <a:p>
            <a:pPr lvl="0" eaLnBrk="1" hangingPunct="1">
              <a:spcBef>
                <a:spcPct val="0"/>
              </a:spcBef>
            </a:pPr>
            <a:endParaRPr lang="zh-CN" altLang="en-US" dirty="0"/>
          </a:p>
        </p:txBody>
      </p:sp>
      <p:sp>
        <p:nvSpPr>
          <p:cNvPr id="38915" name="灯片编号占位符 3"/>
          <p:cNvSpPr txBox="1">
            <a:spLocks noGrp="1"/>
          </p:cNvSpPr>
          <p:nvPr>
            <p:ph type="sldNum" sz="quarter"/>
          </p:nvPr>
        </p:nvSpPr>
        <p:spPr>
          <a:xfrm>
            <a:off x="3884613" y="9480550"/>
            <a:ext cx="2971800" cy="498475"/>
          </a:xfrm>
          <a:prstGeom prst="rect">
            <a:avLst/>
          </a:prstGeom>
          <a:noFill/>
          <a:ln w="9525">
            <a:noFill/>
          </a:ln>
        </p:spPr>
        <p:txBody>
          <a:bodyPr vert="horz" wrap="square" lIns="91440" tIns="45720" rIns="91440" bIns="45720" anchor="b"/>
          <a:lstStyle/>
          <a:p>
            <a:pPr lvl="0" indent="0" algn="r">
              <a:spcBef>
                <a:spcPct val="50000"/>
              </a:spcBef>
            </a:pPr>
            <a:fld id="{9A0DB2DC-4C9A-4742-B13C-FB6460FD3503}" type="slidenum">
              <a:rPr lang="zh-CN" altLang="en-US" sz="6000" dirty="0">
                <a:solidFill>
                  <a:schemeClr val="bg1"/>
                </a:solidFill>
                <a:latin typeface="隶书" panose="02010509060101010101" pitchFamily="49" charset="-122"/>
                <a:ea typeface="隶书" panose="02010509060101010101" pitchFamily="49" charset="-122"/>
              </a:rPr>
            </a:fld>
            <a:endParaRPr lang="zh-CN" altLang="en-US" sz="6000" dirty="0">
              <a:solidFill>
                <a:schemeClr val="bg1"/>
              </a:solidFill>
              <a:latin typeface="隶书" panose="02010509060101010101" pitchFamily="49" charset="-122"/>
              <a:ea typeface="隶书" panose="02010509060101010101" pitchFamily="49"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indent="0" algn="r"/>
            <a:fld id="{9A0DB2DC-4C9A-4742-B13C-FB6460FD3503}" type="slidenum">
              <a:rPr lang="en-US" altLang="zh-CN" sz="1200" dirty="0"/>
            </a:fld>
            <a:endParaRPr lang="en-US" altLang="zh-CN" sz="1200" dirty="0"/>
          </a:p>
        </p:txBody>
      </p:sp>
      <p:sp>
        <p:nvSpPr>
          <p:cNvPr id="58370" name="Rectangle 2"/>
          <p:cNvSpPr>
            <a:spLocks noGrp="1" noRot="1" noChangeAspect="1" noTextEdit="1"/>
          </p:cNvSpPr>
          <p:nvPr>
            <p:ph type="sldImg"/>
          </p:nvPr>
        </p:nvSpPr>
        <p:spPr/>
      </p:sp>
      <p:sp>
        <p:nvSpPr>
          <p:cNvPr id="58371" name="Rectangle 3"/>
          <p:cNvSpPr>
            <a:spLocks noGrp="1"/>
          </p:cNvSpPr>
          <p:nvPr>
            <p:ph type="body"/>
          </p:nvPr>
        </p:nvSpPr>
        <p:spPr/>
        <p:txBody>
          <a:bodyPr wrap="square" lIns="91440" tIns="45720" rIns="91440" bIns="45720" anchor="t"/>
          <a:lstStyle/>
          <a:p>
            <a:pPr lvl="0" indent="0"/>
            <a:endParaRPr lang="zh-CN" altLang="zh-C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46E42DE-85A7-4312-A4ED-1B2063E221C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p:cNvSpPr>
          <p:nvPr>
            <p:ph type="sldImg"/>
          </p:nvPr>
        </p:nvSpPr>
        <p:spPr bwMode="auto">
          <a:noFill/>
          <a:ln>
            <a:solidFill>
              <a:srgbClr val="000000"/>
            </a:solidFill>
            <a:miter lim="800000"/>
          </a:ln>
        </p:spPr>
      </p:sp>
      <p:sp>
        <p:nvSpPr>
          <p:cNvPr id="28674"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28675"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FA2960BE-8961-47FB-BB9D-C0F8AE862225}" type="slidenum">
              <a:rPr lang="zh-CN" altLang="en-US"/>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幻灯片图像占位符 1"/>
          <p:cNvSpPr>
            <a:spLocks noGrp="1" noRot="1" noChangeAspect="1"/>
          </p:cNvSpPr>
          <p:nvPr>
            <p:ph type="sldImg"/>
          </p:nvPr>
        </p:nvSpPr>
        <p:spPr bwMode="auto">
          <a:noFill/>
          <a:ln>
            <a:solidFill>
              <a:srgbClr val="000000"/>
            </a:solidFill>
            <a:miter lim="800000"/>
          </a:ln>
        </p:spPr>
      </p:sp>
      <p:sp>
        <p:nvSpPr>
          <p:cNvPr id="522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522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9EB6E420-2F44-47B7-83DD-D088DE7B0FA7}" type="slidenum">
              <a:rPr lang="zh-CN" altLang="en-US"/>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Hexagon 14"/>
          <p:cNvSpPr/>
          <p:nvPr/>
        </p:nvSpPr>
        <p:spPr bwMode="auto">
          <a:xfrm rot="19780699">
            <a:off x="2852001" y="1058872"/>
            <a:ext cx="2423987" cy="2089099"/>
          </a:xfrm>
          <a:prstGeom prst="hexagon">
            <a:avLst>
              <a:gd name="adj" fmla="val 28905"/>
              <a:gd name="vf" fmla="val 115470"/>
            </a:avLst>
          </a:prstGeom>
          <a:solidFill>
            <a:srgbClr val="00AEEF">
              <a:alpha val="20000"/>
            </a:srgbClr>
          </a:solidFill>
          <a:ln>
            <a:noFill/>
            <a:headEnd type="none" w="med" len="med"/>
            <a:tailEnd type="none" w="med" len="med"/>
          </a:ln>
          <a:effectLst>
            <a:softEdge rad="317500"/>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sp>
        <p:nvSpPr>
          <p:cNvPr id="3" name="Hexagon 15"/>
          <p:cNvSpPr/>
          <p:nvPr/>
        </p:nvSpPr>
        <p:spPr bwMode="auto">
          <a:xfrm rot="19780699">
            <a:off x="1719269" y="3260117"/>
            <a:ext cx="3017676" cy="2742701"/>
          </a:xfrm>
          <a:prstGeom prst="hexagon">
            <a:avLst>
              <a:gd name="adj" fmla="val 28905"/>
              <a:gd name="vf" fmla="val 115470"/>
            </a:avLst>
          </a:prstGeom>
          <a:solidFill>
            <a:srgbClr val="FF8A00">
              <a:alpha val="1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sp>
        <p:nvSpPr>
          <p:cNvPr id="4" name="Hexagon 16"/>
          <p:cNvSpPr/>
          <p:nvPr/>
        </p:nvSpPr>
        <p:spPr bwMode="auto">
          <a:xfrm rot="19780699">
            <a:off x="682948" y="1413760"/>
            <a:ext cx="1100420" cy="948391"/>
          </a:xfrm>
          <a:prstGeom prst="hexagon">
            <a:avLst>
              <a:gd name="adj" fmla="val 28905"/>
              <a:gd name="vf" fmla="val 115470"/>
            </a:avLst>
          </a:prstGeom>
          <a:solidFill>
            <a:srgbClr val="ED1E79">
              <a:alpha val="3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sp>
        <p:nvSpPr>
          <p:cNvPr id="5" name="Hexagon 17"/>
          <p:cNvSpPr/>
          <p:nvPr/>
        </p:nvSpPr>
        <p:spPr bwMode="auto">
          <a:xfrm rot="19780699">
            <a:off x="4787591" y="1481185"/>
            <a:ext cx="3404021" cy="2933738"/>
          </a:xfrm>
          <a:prstGeom prst="hexagon">
            <a:avLst>
              <a:gd name="adj" fmla="val 28905"/>
              <a:gd name="vf" fmla="val 115470"/>
            </a:avLst>
          </a:prstGeom>
          <a:solidFill>
            <a:srgbClr val="92D050">
              <a:alpha val="1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sp>
        <p:nvSpPr>
          <p:cNvPr id="6" name="Rectangle 5"/>
          <p:cNvSpPr/>
          <p:nvPr/>
        </p:nvSpPr>
        <p:spPr bwMode="auto">
          <a:xfrm>
            <a:off x="0" y="0"/>
            <a:ext cx="12192000" cy="4603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pic>
        <p:nvPicPr>
          <p:cNvPr id="10247" name="Picture 9"/>
          <p:cNvPicPr>
            <a:picLocks noChangeAspect="1"/>
          </p:cNvPicPr>
          <p:nvPr userDrawn="1"/>
        </p:nvPicPr>
        <p:blipFill>
          <a:blip r:embed="rId2"/>
          <a:stretch>
            <a:fillRect/>
          </a:stretch>
        </p:blipFill>
        <p:spPr>
          <a:xfrm>
            <a:off x="11358563" y="-7937"/>
            <a:ext cx="846137" cy="835025"/>
          </a:xfrm>
          <a:prstGeom prst="rect">
            <a:avLst/>
          </a:prstGeom>
          <a:noFill/>
          <a:ln w="9525">
            <a:noFill/>
          </a:ln>
        </p:spPr>
      </p:pic>
      <p:pic>
        <p:nvPicPr>
          <p:cNvPr id="10248" name="Picture 10"/>
          <p:cNvPicPr>
            <a:picLocks noChangeAspect="1"/>
          </p:cNvPicPr>
          <p:nvPr userDrawn="1"/>
        </p:nvPicPr>
        <p:blipFill>
          <a:blip r:embed="rId3"/>
          <a:stretch>
            <a:fillRect/>
          </a:stretch>
        </p:blipFill>
        <p:spPr>
          <a:xfrm>
            <a:off x="10136188" y="-7937"/>
            <a:ext cx="1665287" cy="835025"/>
          </a:xfrm>
          <a:prstGeom prst="rect">
            <a:avLst/>
          </a:prstGeom>
          <a:noFill/>
          <a:ln w="9525">
            <a:noFill/>
          </a:ln>
        </p:spPr>
      </p:pic>
      <p:pic>
        <p:nvPicPr>
          <p:cNvPr id="10249" name="Picture 11"/>
          <p:cNvPicPr>
            <a:picLocks noChangeAspect="1"/>
          </p:cNvPicPr>
          <p:nvPr userDrawn="1"/>
        </p:nvPicPr>
        <p:blipFill>
          <a:blip r:embed="rId3"/>
          <a:stretch>
            <a:fillRect/>
          </a:stretch>
        </p:blipFill>
        <p:spPr>
          <a:xfrm>
            <a:off x="8912225" y="-7937"/>
            <a:ext cx="1666875" cy="835025"/>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4" presetClass="path" presetSubtype="0" accel="50000" decel="50000" fill="hold" nodeType="withEffect">
                                  <p:stCondLst>
                                    <p:cond delay="0"/>
                                  </p:stCondLst>
                                  <p:childTnLst>
                                    <p:animMotion origin="layout" path="M -3.4193E-6 -3.05273E-7 L -3.4193E-6 -0.14662 " pathEditMode="relative" rAng="0" ptsTypes="AA">
                                      <p:cBhvr>
                                        <p:cTn id="9" dur="2000" fill="hold"/>
                                        <p:tgtEl>
                                          <p:spTgt spid="5"/>
                                        </p:tgtEl>
                                        <p:attrNameLst>
                                          <p:attrName>ppt_x</p:attrName>
                                          <p:attrName>ppt_y</p:attrName>
                                        </p:attrNameLst>
                                      </p:cBhvr>
                                      <p:rCtr x="0" y="-7300"/>
                                    </p:animMotion>
                                  </p:childTnLst>
                                </p:cTn>
                              </p:par>
                              <p:par>
                                <p:cTn id="10" presetID="10" presetClass="exit" presetSubtype="0" fill="hold" nodeType="withEffect">
                                  <p:stCondLst>
                                    <p:cond delay="150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64" presetClass="path" presetSubtype="0" accel="50000" decel="50000" fill="hold" nodeType="withEffect">
                                  <p:stCondLst>
                                    <p:cond delay="250"/>
                                  </p:stCondLst>
                                  <p:childTnLst>
                                    <p:animMotion origin="layout" path="M 1.43025E-6 -3.18224E-6 L 1.43025E-6 -0.10083 " pathEditMode="relative" rAng="0" ptsTypes="AA">
                                      <p:cBhvr>
                                        <p:cTn id="17" dur="2500" fill="hold"/>
                                        <p:tgtEl>
                                          <p:spTgt spid="2"/>
                                        </p:tgtEl>
                                        <p:attrNameLst>
                                          <p:attrName>ppt_x</p:attrName>
                                          <p:attrName>ppt_y</p:attrName>
                                        </p:attrNameLst>
                                      </p:cBhvr>
                                      <p:rCtr x="0" y="-5000"/>
                                    </p:animMotion>
                                  </p:childTnLst>
                                </p:cTn>
                              </p:par>
                              <p:par>
                                <p:cTn id="18" presetID="10" presetClass="exit" presetSubtype="0" fill="hold" nodeType="withEffect">
                                  <p:stCondLst>
                                    <p:cond delay="2000"/>
                                  </p:stCondLst>
                                  <p:childTnLst>
                                    <p:animEffect transition="out" filter="fade">
                                      <p:cBhvr>
                                        <p:cTn id="19" dur="750"/>
                                        <p:tgtEl>
                                          <p:spTgt spid="2"/>
                                        </p:tgtEl>
                                      </p:cBhvr>
                                    </p:animEffect>
                                    <p:set>
                                      <p:cBhvr>
                                        <p:cTn id="20" dur="1" fill="hold">
                                          <p:stCondLst>
                                            <p:cond delay="749"/>
                                          </p:stCondLst>
                                        </p:cTn>
                                        <p:tgtEl>
                                          <p:spTgt spid="2"/>
                                        </p:tgtEl>
                                        <p:attrNameLst>
                                          <p:attrName>style.visibility</p:attrName>
                                        </p:attrNameLst>
                                      </p:cBhvr>
                                      <p:to>
                                        <p:strVal val="hidden"/>
                                      </p:to>
                                    </p:set>
                                  </p:childTnLst>
                                </p:cTn>
                              </p:par>
                              <p:par>
                                <p:cTn id="21" presetID="10" presetClass="entr" presetSubtype="0" fill="hold" nodeType="with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64" presetClass="path" presetSubtype="0" accel="50000" decel="50000" fill="hold" nodeType="withEffect">
                                  <p:stCondLst>
                                    <p:cond delay="500"/>
                                  </p:stCondLst>
                                  <p:childTnLst>
                                    <p:animMotion origin="layout" path="M 3.61209E-6 -8.23312E-7 L 3.61209E-6 -0.12488 " pathEditMode="relative" rAng="0" ptsTypes="AA">
                                      <p:cBhvr>
                                        <p:cTn id="25" dur="1500" fill="hold"/>
                                        <p:tgtEl>
                                          <p:spTgt spid="4"/>
                                        </p:tgtEl>
                                        <p:attrNameLst>
                                          <p:attrName>ppt_x</p:attrName>
                                          <p:attrName>ppt_y</p:attrName>
                                        </p:attrNameLst>
                                      </p:cBhvr>
                                      <p:rCtr x="0" y="-6200"/>
                                    </p:animMotion>
                                  </p:childTnLst>
                                </p:cTn>
                              </p:par>
                              <p:par>
                                <p:cTn id="26" presetID="10" presetClass="exit" presetSubtype="0" fill="hold" nodeType="withEffect">
                                  <p:stCondLst>
                                    <p:cond delay="150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ntr" presetSubtype="0" fill="hold" nodeType="withEffect">
                                  <p:stCondLst>
                                    <p:cond delay="5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750"/>
                                        <p:tgtEl>
                                          <p:spTgt spid="3"/>
                                        </p:tgtEl>
                                      </p:cBhvr>
                                    </p:animEffect>
                                  </p:childTnLst>
                                </p:cTn>
                              </p:par>
                              <p:par>
                                <p:cTn id="32" presetID="64" presetClass="path" presetSubtype="0" accel="50000" decel="50000" fill="hold" nodeType="withEffect">
                                  <p:stCondLst>
                                    <p:cond delay="500"/>
                                  </p:stCondLst>
                                  <p:childTnLst>
                                    <p:animMotion origin="layout" path="M -2.22222E-6 -2.0629E-6 L -2.22222E-6 -0.29972 " pathEditMode="relative" rAng="0" ptsTypes="AA">
                                      <p:cBhvr>
                                        <p:cTn id="33" dur="2000" fill="hold"/>
                                        <p:tgtEl>
                                          <p:spTgt spid="3"/>
                                        </p:tgtEl>
                                        <p:attrNameLst>
                                          <p:attrName>ppt_x</p:attrName>
                                          <p:attrName>ppt_y</p:attrName>
                                        </p:attrNameLst>
                                      </p:cBhvr>
                                      <p:rCtr x="0" y="-15000"/>
                                    </p:animMotion>
                                  </p:childTnLst>
                                </p:cTn>
                              </p:par>
                              <p:par>
                                <p:cTn id="34" presetID="10" presetClass="exit" presetSubtype="0" fill="hold" nodeType="withEffect">
                                  <p:stCondLst>
                                    <p:cond delay="200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allouts - JBS">
    <p:spTree>
      <p:nvGrpSpPr>
        <p:cNvPr id="1" name=""/>
        <p:cNvGrpSpPr/>
        <p:nvPr/>
      </p:nvGrpSpPr>
      <p:grpSpPr>
        <a:xfrm>
          <a:off x="0" y="0"/>
          <a:ext cx="0" cy="0"/>
          <a:chOff x="0" y="0"/>
          <a:chExt cx="0" cy="0"/>
        </a:xfrm>
      </p:grpSpPr>
      <p:sp>
        <p:nvSpPr>
          <p:cNvPr id="2" name="Rectangle 6"/>
          <p:cNvSpPr/>
          <p:nvPr/>
        </p:nvSpPr>
        <p:spPr bwMode="auto">
          <a:xfrm rot="16200000">
            <a:off x="-3128962" y="3128963"/>
            <a:ext cx="6858000" cy="60007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238" tIns="143391" rIns="179238" bIns="143391"/>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2495" rtl="0" eaLnBrk="1" fontAlgn="base" latinLnBrk="0" hangingPunct="1">
              <a:lnSpc>
                <a:spcPct val="90000"/>
              </a:lnSpc>
              <a:spcBef>
                <a:spcPct val="0"/>
              </a:spcBef>
              <a:spcAft>
                <a:spcPct val="0"/>
              </a:spcAft>
              <a:buClrTx/>
              <a:buSzTx/>
              <a:buFontTx/>
              <a:buNone/>
              <a:defRPr/>
            </a:pPr>
            <a:endParaRPr kumimoji="0" lang="en-US" altLang="zh-CN" sz="1800" b="0" i="0" u="none" strike="noStrike" kern="1200" cap="none" spc="0" normalizeH="0" baseline="0" noProof="0" dirty="0">
              <a:ln>
                <a:noFill/>
              </a:ln>
              <a:solidFill>
                <a:schemeClr val="tx1"/>
              </a:solidFill>
              <a:effectLst/>
              <a:uLnTx/>
              <a:uFillTx/>
              <a:latin typeface="Segoe UI" panose="020B0502040204020203" pitchFamily="34" charset="0"/>
              <a:ea typeface="宋体" panose="02010600030101010101" pitchFamily="2" charset="-122"/>
              <a:cs typeface="Segoe UI" panose="020B0502040204020203" pitchFamily="34" charset="0"/>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069975" y="484188"/>
            <a:ext cx="10058400" cy="1609725"/>
          </a:xfrm>
          <a:prstGeom prst="rect">
            <a:avLst/>
          </a:prstGeom>
        </p:spPr>
        <p:txBody>
          <a:bodyPr/>
          <a:lstStyle/>
          <a:p>
            <a:pPr fontAlgn="base"/>
            <a:r>
              <a:rPr lang="zh-CN" altLang="en-US" strike="noStrike" noProof="1"/>
              <a:t>单击此处编辑母版标题样式</a:t>
            </a:r>
            <a:endParaRPr lang="en-US" strike="noStrike" noProof="1"/>
          </a:p>
        </p:txBody>
      </p:sp>
      <p:sp>
        <p:nvSpPr>
          <p:cNvPr id="3" name="Content Placeholder 2"/>
          <p:cNvSpPr>
            <a:spLocks noGrp="1"/>
          </p:cNvSpPr>
          <p:nvPr>
            <p:ph idx="1"/>
          </p:nvPr>
        </p:nvSpPr>
        <p:spPr>
          <a:xfrm>
            <a:off x="1069975" y="2120900"/>
            <a:ext cx="10058400" cy="4051300"/>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4" name="Date Placeholder 3"/>
          <p:cNvSpPr>
            <a:spLocks noGrp="1"/>
          </p:cNvSpPr>
          <p:nvPr>
            <p:ph type="dt" sz="half" idx="2"/>
          </p:nvPr>
        </p:nvSpPr>
        <p:spPr>
          <a:xfrm>
            <a:off x="7964488" y="6272213"/>
            <a:ext cx="3273425" cy="365125"/>
          </a:xfrm>
          <a:prstGeom prst="rect">
            <a:avLst/>
          </a:prstGeom>
        </p:spPr>
        <p:txBody>
          <a:bodyPr/>
          <a:lstStyle>
            <a:lvl1pPr eaLnBrk="1" fontAlgn="auto" hangingPunct="1">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3"/>
          </p:nvPr>
        </p:nvSpPr>
        <p:spPr>
          <a:xfrm>
            <a:off x="1087438" y="6272213"/>
            <a:ext cx="6327775" cy="365125"/>
          </a:xfrm>
          <a:prstGeom prst="rect">
            <a:avLst/>
          </a:prstGeom>
        </p:spPr>
        <p:txBody>
          <a:bodyPr/>
          <a:lstStyle>
            <a:lvl1pPr eaLnBrk="1" fontAlgn="auto" hangingPunct="1">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4"/>
          </p:nvPr>
        </p:nvSpPr>
        <p:spPr>
          <a:xfrm>
            <a:off x="11310938" y="6272213"/>
            <a:ext cx="639763" cy="365125"/>
          </a:xfrm>
          <a:prstGeom prst="rect">
            <a:avLst/>
          </a:prstGeom>
        </p:spPr>
        <p:txBody>
          <a:bodyPr vert="horz" wrap="square" lIns="91440" tIns="45720" rIns="91440" bIns="45720" numCol="1" anchor="t" anchorCtr="0" compatLnSpc="1"/>
          <a:lstStyle/>
          <a:p>
            <a:pPr lvl="0" eaLnBrk="1" fontAlgn="base" hangingPunct="1"/>
            <a:fld id="{9A0DB2DC-4C9A-4742-B13C-FB6460FD3503}" type="slidenum">
              <a:rPr lang="zh-CN" altLang="en-US" strike="noStrike" noProof="1" dirty="0">
                <a:latin typeface="Segoe UI" panose="020B0502040204020203" pitchFamily="34" charset="0"/>
                <a:ea typeface="宋体" panose="02010600030101010101" pitchFamily="2" charset="-122"/>
                <a:cs typeface="+mn-cs"/>
              </a:rPr>
            </a:fld>
            <a:endParaRPr lang="zh-CN" altLang="en-US" strike="noStrike" noProof="1">
              <a:latin typeface="Segoe UI" panose="020B0502040204020203" pitchFamily="34" charset="0"/>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1"/>
          </p:nvPr>
        </p:nvSpPr>
        <p:spPr>
          <a:xfrm>
            <a:off x="8610600" y="6356350"/>
            <a:ext cx="2743200" cy="365125"/>
          </a:xfrm>
        </p:spPr>
        <p:txBody>
          <a:bodyPr/>
          <a:lstStyle/>
          <a:p>
            <a:pPr lvl="0" algn="r" eaLnBrk="1" fontAlgn="base" hangingPunct="1"/>
            <a:fld id="{9A0DB2DC-4C9A-4742-B13C-FB6460FD3503}" type="slidenum">
              <a:rPr lang="zh-CN" altLang="en-US" sz="1200" strike="noStrike" noProof="1" dirty="0">
                <a:latin typeface="Arial" panose="020B0604020202020204" pitchFamily="34" charset="0"/>
                <a:ea typeface="宋体" panose="02010600030101010101" pitchFamily="2" charset="-122"/>
                <a:cs typeface="+mn-ea"/>
              </a:rPr>
            </a:fld>
            <a:endParaRPr lang="zh-CN" altLang="en-US" sz="1200" strike="noStrike" noProof="1"/>
          </a:p>
        </p:txBody>
      </p:sp>
      <p:sp>
        <p:nvSpPr>
          <p:cNvPr id="5" name="页脚占位符 4"/>
          <p:cNvSpPr>
            <a:spLocks noGrp="1"/>
          </p:cNvSpPr>
          <p:nvPr>
            <p:ph type="ftr" sz="quarter" idx="12"/>
          </p:nvPr>
        </p:nvSpPr>
        <p:spPr>
          <a:xfrm>
            <a:off x="4038600" y="6356350"/>
            <a:ext cx="4114800" cy="365125"/>
          </a:xfr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llouts - JBS">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stretch>
            <a:fillRect/>
          </a:stretch>
        </p:blipFill>
        <p:spPr>
          <a:xfrm>
            <a:off x="0" y="0"/>
            <a:ext cx="12192000" cy="685800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xit" presetSubtype="0" fill="hold" nodeType="withEffect">
                                  <p:stCondLst>
                                    <p:cond delay="2500"/>
                                  </p:stCondLst>
                                  <p:childTnLst>
                                    <p:animEffect transition="out" filter="fade">
                                      <p:cBhvr>
                                        <p:cTn id="9" dur="1750"/>
                                        <p:tgtEl>
                                          <p:spTgt spid="2"/>
                                        </p:tgtEl>
                                      </p:cBhvr>
                                    </p:animEffect>
                                    <p:set>
                                      <p:cBhvr>
                                        <p:cTn id="10" dur="1" fill="hold">
                                          <p:stCondLst>
                                            <p:cond delay="1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llouts - JBS">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stretch>
            <a:fillRect/>
          </a:stretch>
        </p:blipFill>
        <p:spPr>
          <a:xfrm>
            <a:off x="0" y="0"/>
            <a:ext cx="12192000" cy="685800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xit" presetSubtype="0" fill="hold" nodeType="withEffect">
                                  <p:stCondLst>
                                    <p:cond delay="2500"/>
                                  </p:stCondLst>
                                  <p:childTnLst>
                                    <p:animEffect transition="out" filter="fade">
                                      <p:cBhvr>
                                        <p:cTn id="9" dur="1750"/>
                                        <p:tgtEl>
                                          <p:spTgt spid="2"/>
                                        </p:tgtEl>
                                      </p:cBhvr>
                                    </p:animEffect>
                                    <p:set>
                                      <p:cBhvr>
                                        <p:cTn id="10" dur="1" fill="hold">
                                          <p:stCondLst>
                                            <p:cond delay="1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gram Blank - JBS">
    <p:spTree>
      <p:nvGrpSpPr>
        <p:cNvPr id="1" name=""/>
        <p:cNvGrpSpPr/>
        <p:nvPr/>
      </p:nvGrpSpPr>
      <p:grpSpPr>
        <a:xfrm>
          <a:off x="0" y="0"/>
          <a:ext cx="0" cy="0"/>
          <a:chOff x="0" y="0"/>
          <a:chExt cx="0" cy="0"/>
        </a:xfrm>
      </p:grpSpPr>
      <p:sp>
        <p:nvSpPr>
          <p:cNvPr id="2" name="Rectangle 7"/>
          <p:cNvSpPr/>
          <p:nvPr/>
        </p:nvSpPr>
        <p:spPr bwMode="auto">
          <a:xfrm>
            <a:off x="0" y="0"/>
            <a:ext cx="12215813" cy="6858000"/>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ement Slide - JBS">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7"/>
          <p:cNvSpPr/>
          <p:nvPr/>
        </p:nvSpPr>
        <p:spPr bwMode="auto">
          <a:xfrm>
            <a:off x="0" y="0"/>
            <a:ext cx="12192000" cy="4603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pic>
        <p:nvPicPr>
          <p:cNvPr id="15363" name="Picture 9"/>
          <p:cNvPicPr>
            <a:picLocks noChangeAspect="1"/>
          </p:cNvPicPr>
          <p:nvPr userDrawn="1"/>
        </p:nvPicPr>
        <p:blipFill>
          <a:blip r:embed="rId2"/>
          <a:stretch>
            <a:fillRect/>
          </a:stretch>
        </p:blipFill>
        <p:spPr>
          <a:xfrm>
            <a:off x="11358563" y="-7937"/>
            <a:ext cx="846137" cy="835025"/>
          </a:xfrm>
          <a:prstGeom prst="rect">
            <a:avLst/>
          </a:prstGeom>
          <a:noFill/>
          <a:ln w="9525">
            <a:noFill/>
          </a:ln>
        </p:spPr>
      </p:pic>
      <p:pic>
        <p:nvPicPr>
          <p:cNvPr id="15364" name="Picture 11"/>
          <p:cNvPicPr>
            <a:picLocks noChangeAspect="1"/>
          </p:cNvPicPr>
          <p:nvPr userDrawn="1"/>
        </p:nvPicPr>
        <p:blipFill>
          <a:blip r:embed="rId3"/>
          <a:stretch>
            <a:fillRect/>
          </a:stretch>
        </p:blipFill>
        <p:spPr>
          <a:xfrm>
            <a:off x="10136188" y="-7937"/>
            <a:ext cx="1665287" cy="835025"/>
          </a:xfrm>
          <a:prstGeom prst="rect">
            <a:avLst/>
          </a:prstGeom>
          <a:noFill/>
          <a:ln w="9525">
            <a:noFill/>
          </a:ln>
        </p:spPr>
      </p:pic>
      <p:pic>
        <p:nvPicPr>
          <p:cNvPr id="15365" name="Picture 12"/>
          <p:cNvPicPr>
            <a:picLocks noChangeAspect="1"/>
          </p:cNvPicPr>
          <p:nvPr userDrawn="1"/>
        </p:nvPicPr>
        <p:blipFill>
          <a:blip r:embed="rId3"/>
          <a:stretch>
            <a:fillRect/>
          </a:stretch>
        </p:blipFill>
        <p:spPr>
          <a:xfrm>
            <a:off x="8912225" y="-7937"/>
            <a:ext cx="1666875" cy="835025"/>
          </a:xfrm>
          <a:prstGeom prst="rect">
            <a:avLst/>
          </a:prstGeom>
          <a:noFill/>
          <a:ln w="9525">
            <a:noFill/>
          </a:ln>
        </p:spPr>
      </p:pic>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Background -JB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a:noFill/>
          <a:ln w="9525">
            <a:noFill/>
          </a:ln>
        </p:spPr>
      </p:pic>
      <p:sp>
        <p:nvSpPr>
          <p:cNvPr id="3" name="Rectangle 11"/>
          <p:cNvSpPr/>
          <p:nvPr/>
        </p:nvSpPr>
        <p:spPr bwMode="auto">
          <a:xfrm>
            <a:off x="2254250" y="2455863"/>
            <a:ext cx="9937750" cy="2103438"/>
          </a:xfrm>
          <a:prstGeom prst="rect">
            <a:avLst/>
          </a:prstGeom>
          <a:solidFill>
            <a:srgbClr val="00AEE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548640" tIns="45718" rIns="91436" bIns="45718" anchor="ct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en-US" sz="6600" b="0" i="0" u="none" strike="noStrike" kern="1200" cap="none" spc="0" normalizeH="0" baseline="0" noProof="0" dirty="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par>
                                <p:cTn id="8" presetID="16" presetClass="entr" presetSubtype="42" fill="hold" grpId="0" nodeType="withEffect">
                                  <p:stCondLst>
                                    <p:cond delay="175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750"/>
                                        <p:tgtEl>
                                          <p:spTgt spid="3"/>
                                        </p:tgtEl>
                                      </p:cBhvr>
                                    </p:animEffect>
                                  </p:childTnLst>
                                </p:cTn>
                              </p:par>
                              <p:par>
                                <p:cTn id="11" presetID="10" presetClass="exit" presetSubtype="0" fill="hold" grpId="1" nodeType="withEffect">
                                  <p:stCondLst>
                                    <p:cond delay="250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allouts - JBS">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stretch>
            <a:fillRect/>
          </a:stretch>
        </p:blipFill>
        <p:spPr>
          <a:xfrm>
            <a:off x="0" y="0"/>
            <a:ext cx="12192000" cy="685800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xit" presetSubtype="0" fill="hold" nodeType="withEffect">
                                  <p:stCondLst>
                                    <p:cond delay="2500"/>
                                  </p:stCondLst>
                                  <p:childTnLst>
                                    <p:animEffect transition="out" filter="fade">
                                      <p:cBhvr>
                                        <p:cTn id="9" dur="1750"/>
                                        <p:tgtEl>
                                          <p:spTgt spid="2"/>
                                        </p:tgtEl>
                                      </p:cBhvr>
                                    </p:animEffect>
                                    <p:set>
                                      <p:cBhvr>
                                        <p:cTn id="10" dur="1" fill="hold">
                                          <p:stCondLst>
                                            <p:cond delay="1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randing">
    <p:spTree>
      <p:nvGrpSpPr>
        <p:cNvPr id="1" name=""/>
        <p:cNvGrpSpPr/>
        <p:nvPr/>
      </p:nvGrpSpPr>
      <p:grpSpPr>
        <a:xfrm>
          <a:off x="0" y="0"/>
          <a:ext cx="0" cy="0"/>
          <a:chOff x="0" y="0"/>
          <a:chExt cx="0" cy="0"/>
        </a:xfrm>
      </p:grpSpPr>
      <p:sp>
        <p:nvSpPr>
          <p:cNvPr id="2" name="Rectangle 3"/>
          <p:cNvSpPr/>
          <p:nvPr/>
        </p:nvSpPr>
        <p:spPr bwMode="auto">
          <a:xfrm>
            <a:off x="0" y="0"/>
            <a:ext cx="12215813" cy="6858000"/>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Hexagon 14"/>
          <p:cNvSpPr/>
          <p:nvPr/>
        </p:nvSpPr>
        <p:spPr bwMode="auto">
          <a:xfrm rot="19780699">
            <a:off x="2852001" y="1058872"/>
            <a:ext cx="2423987" cy="2089099"/>
          </a:xfrm>
          <a:prstGeom prst="hexagon">
            <a:avLst>
              <a:gd name="adj" fmla="val 28905"/>
              <a:gd name="vf" fmla="val 115470"/>
            </a:avLst>
          </a:prstGeom>
          <a:solidFill>
            <a:srgbClr val="00AEEF">
              <a:alpha val="20000"/>
            </a:srgbClr>
          </a:solidFill>
          <a:ln>
            <a:noFill/>
            <a:headEnd type="none" w="med" len="med"/>
            <a:tailEnd type="none" w="med" len="med"/>
          </a:ln>
          <a:effectLst>
            <a:softEdge rad="317500"/>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sp>
        <p:nvSpPr>
          <p:cNvPr id="3" name="Hexagon 15"/>
          <p:cNvSpPr/>
          <p:nvPr/>
        </p:nvSpPr>
        <p:spPr bwMode="auto">
          <a:xfrm rot="19780699">
            <a:off x="1719269" y="3260117"/>
            <a:ext cx="3017676" cy="2742701"/>
          </a:xfrm>
          <a:prstGeom prst="hexagon">
            <a:avLst>
              <a:gd name="adj" fmla="val 28905"/>
              <a:gd name="vf" fmla="val 115470"/>
            </a:avLst>
          </a:prstGeom>
          <a:solidFill>
            <a:srgbClr val="FF8A00">
              <a:alpha val="1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sp>
        <p:nvSpPr>
          <p:cNvPr id="4" name="Hexagon 16"/>
          <p:cNvSpPr/>
          <p:nvPr/>
        </p:nvSpPr>
        <p:spPr bwMode="auto">
          <a:xfrm rot="19780699">
            <a:off x="682948" y="1413760"/>
            <a:ext cx="1100420" cy="948391"/>
          </a:xfrm>
          <a:prstGeom prst="hexagon">
            <a:avLst>
              <a:gd name="adj" fmla="val 28905"/>
              <a:gd name="vf" fmla="val 115470"/>
            </a:avLst>
          </a:prstGeom>
          <a:solidFill>
            <a:srgbClr val="ED1E79">
              <a:alpha val="3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sp>
        <p:nvSpPr>
          <p:cNvPr id="5" name="Hexagon 17"/>
          <p:cNvSpPr/>
          <p:nvPr/>
        </p:nvSpPr>
        <p:spPr bwMode="auto">
          <a:xfrm rot="19780699">
            <a:off x="4787591" y="1481185"/>
            <a:ext cx="3404021" cy="2933738"/>
          </a:xfrm>
          <a:prstGeom prst="hexagon">
            <a:avLst>
              <a:gd name="adj" fmla="val 28905"/>
              <a:gd name="vf" fmla="val 115470"/>
            </a:avLst>
          </a:prstGeom>
          <a:solidFill>
            <a:srgbClr val="92D050">
              <a:alpha val="1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sp>
        <p:nvSpPr>
          <p:cNvPr id="6" name="Rectangle 5"/>
          <p:cNvSpPr/>
          <p:nvPr/>
        </p:nvSpPr>
        <p:spPr bwMode="auto">
          <a:xfrm>
            <a:off x="0" y="0"/>
            <a:ext cx="12192000" cy="4603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pic>
        <p:nvPicPr>
          <p:cNvPr id="19463" name="Picture 9"/>
          <p:cNvPicPr>
            <a:picLocks noChangeAspect="1"/>
          </p:cNvPicPr>
          <p:nvPr userDrawn="1"/>
        </p:nvPicPr>
        <p:blipFill>
          <a:blip r:embed="rId2"/>
          <a:stretch>
            <a:fillRect/>
          </a:stretch>
        </p:blipFill>
        <p:spPr>
          <a:xfrm>
            <a:off x="11358563" y="-7937"/>
            <a:ext cx="846137" cy="835025"/>
          </a:xfrm>
          <a:prstGeom prst="rect">
            <a:avLst/>
          </a:prstGeom>
          <a:noFill/>
          <a:ln w="9525">
            <a:noFill/>
          </a:ln>
        </p:spPr>
      </p:pic>
      <p:pic>
        <p:nvPicPr>
          <p:cNvPr id="19464" name="Picture 10"/>
          <p:cNvPicPr>
            <a:picLocks noChangeAspect="1"/>
          </p:cNvPicPr>
          <p:nvPr userDrawn="1"/>
        </p:nvPicPr>
        <p:blipFill>
          <a:blip r:embed="rId3"/>
          <a:stretch>
            <a:fillRect/>
          </a:stretch>
        </p:blipFill>
        <p:spPr>
          <a:xfrm>
            <a:off x="10136188" y="-7937"/>
            <a:ext cx="1665287" cy="835025"/>
          </a:xfrm>
          <a:prstGeom prst="rect">
            <a:avLst/>
          </a:prstGeom>
          <a:noFill/>
          <a:ln w="9525">
            <a:noFill/>
          </a:ln>
        </p:spPr>
      </p:pic>
      <p:pic>
        <p:nvPicPr>
          <p:cNvPr id="19465" name="Picture 11"/>
          <p:cNvPicPr>
            <a:picLocks noChangeAspect="1"/>
          </p:cNvPicPr>
          <p:nvPr userDrawn="1"/>
        </p:nvPicPr>
        <p:blipFill>
          <a:blip r:embed="rId3"/>
          <a:stretch>
            <a:fillRect/>
          </a:stretch>
        </p:blipFill>
        <p:spPr>
          <a:xfrm>
            <a:off x="8912225" y="-7937"/>
            <a:ext cx="1666875" cy="835025"/>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4" presetClass="path" presetSubtype="0" accel="50000" decel="50000" fill="hold" nodeType="withEffect">
                                  <p:stCondLst>
                                    <p:cond delay="0"/>
                                  </p:stCondLst>
                                  <p:childTnLst>
                                    <p:animMotion origin="layout" path="M -3.4193E-6 -3.05273E-7 L -3.4193E-6 -0.14662 " pathEditMode="relative" rAng="0" ptsTypes="AA">
                                      <p:cBhvr>
                                        <p:cTn id="9" dur="2000" fill="hold"/>
                                        <p:tgtEl>
                                          <p:spTgt spid="5"/>
                                        </p:tgtEl>
                                        <p:attrNameLst>
                                          <p:attrName>ppt_x</p:attrName>
                                          <p:attrName>ppt_y</p:attrName>
                                        </p:attrNameLst>
                                      </p:cBhvr>
                                      <p:rCtr x="0" y="-7300"/>
                                    </p:animMotion>
                                  </p:childTnLst>
                                </p:cTn>
                              </p:par>
                              <p:par>
                                <p:cTn id="10" presetID="10" presetClass="exit" presetSubtype="0" fill="hold" nodeType="withEffect">
                                  <p:stCondLst>
                                    <p:cond delay="150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64" presetClass="path" presetSubtype="0" accel="50000" decel="50000" fill="hold" nodeType="withEffect">
                                  <p:stCondLst>
                                    <p:cond delay="250"/>
                                  </p:stCondLst>
                                  <p:childTnLst>
                                    <p:animMotion origin="layout" path="M 1.43025E-6 -3.18224E-6 L 1.43025E-6 -0.10083 " pathEditMode="relative" rAng="0" ptsTypes="AA">
                                      <p:cBhvr>
                                        <p:cTn id="17" dur="2500" fill="hold"/>
                                        <p:tgtEl>
                                          <p:spTgt spid="2"/>
                                        </p:tgtEl>
                                        <p:attrNameLst>
                                          <p:attrName>ppt_x</p:attrName>
                                          <p:attrName>ppt_y</p:attrName>
                                        </p:attrNameLst>
                                      </p:cBhvr>
                                      <p:rCtr x="0" y="-5000"/>
                                    </p:animMotion>
                                  </p:childTnLst>
                                </p:cTn>
                              </p:par>
                              <p:par>
                                <p:cTn id="18" presetID="10" presetClass="exit" presetSubtype="0" fill="hold" nodeType="withEffect">
                                  <p:stCondLst>
                                    <p:cond delay="2000"/>
                                  </p:stCondLst>
                                  <p:childTnLst>
                                    <p:animEffect transition="out" filter="fade">
                                      <p:cBhvr>
                                        <p:cTn id="19" dur="750"/>
                                        <p:tgtEl>
                                          <p:spTgt spid="2"/>
                                        </p:tgtEl>
                                      </p:cBhvr>
                                    </p:animEffect>
                                    <p:set>
                                      <p:cBhvr>
                                        <p:cTn id="20" dur="1" fill="hold">
                                          <p:stCondLst>
                                            <p:cond delay="749"/>
                                          </p:stCondLst>
                                        </p:cTn>
                                        <p:tgtEl>
                                          <p:spTgt spid="2"/>
                                        </p:tgtEl>
                                        <p:attrNameLst>
                                          <p:attrName>style.visibility</p:attrName>
                                        </p:attrNameLst>
                                      </p:cBhvr>
                                      <p:to>
                                        <p:strVal val="hidden"/>
                                      </p:to>
                                    </p:set>
                                  </p:childTnLst>
                                </p:cTn>
                              </p:par>
                              <p:par>
                                <p:cTn id="21" presetID="10" presetClass="entr" presetSubtype="0" fill="hold" nodeType="with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64" presetClass="path" presetSubtype="0" accel="50000" decel="50000" fill="hold" nodeType="withEffect">
                                  <p:stCondLst>
                                    <p:cond delay="500"/>
                                  </p:stCondLst>
                                  <p:childTnLst>
                                    <p:animMotion origin="layout" path="M 3.61209E-6 -8.23312E-7 L 3.61209E-6 -0.12488 " pathEditMode="relative" rAng="0" ptsTypes="AA">
                                      <p:cBhvr>
                                        <p:cTn id="25" dur="1500" fill="hold"/>
                                        <p:tgtEl>
                                          <p:spTgt spid="4"/>
                                        </p:tgtEl>
                                        <p:attrNameLst>
                                          <p:attrName>ppt_x</p:attrName>
                                          <p:attrName>ppt_y</p:attrName>
                                        </p:attrNameLst>
                                      </p:cBhvr>
                                      <p:rCtr x="0" y="-6200"/>
                                    </p:animMotion>
                                  </p:childTnLst>
                                </p:cTn>
                              </p:par>
                              <p:par>
                                <p:cTn id="26" presetID="10" presetClass="exit" presetSubtype="0" fill="hold" nodeType="withEffect">
                                  <p:stCondLst>
                                    <p:cond delay="150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ntr" presetSubtype="0" fill="hold" nodeType="withEffect">
                                  <p:stCondLst>
                                    <p:cond delay="5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750"/>
                                        <p:tgtEl>
                                          <p:spTgt spid="3"/>
                                        </p:tgtEl>
                                      </p:cBhvr>
                                    </p:animEffect>
                                  </p:childTnLst>
                                </p:cTn>
                              </p:par>
                              <p:par>
                                <p:cTn id="32" presetID="64" presetClass="path" presetSubtype="0" accel="50000" decel="50000" fill="hold" nodeType="withEffect">
                                  <p:stCondLst>
                                    <p:cond delay="500"/>
                                  </p:stCondLst>
                                  <p:childTnLst>
                                    <p:animMotion origin="layout" path="M -2.22222E-6 -2.0629E-6 L -2.22222E-6 -0.29972 " pathEditMode="relative" rAng="0" ptsTypes="AA">
                                      <p:cBhvr>
                                        <p:cTn id="33" dur="2000" fill="hold"/>
                                        <p:tgtEl>
                                          <p:spTgt spid="3"/>
                                        </p:tgtEl>
                                        <p:attrNameLst>
                                          <p:attrName>ppt_x</p:attrName>
                                          <p:attrName>ppt_y</p:attrName>
                                        </p:attrNameLst>
                                      </p:cBhvr>
                                      <p:rCtr x="0" y="-15000"/>
                                    </p:animMotion>
                                  </p:childTnLst>
                                </p:cTn>
                              </p:par>
                              <p:par>
                                <p:cTn id="34" presetID="10" presetClass="exit" presetSubtype="0" fill="hold" nodeType="withEffect">
                                  <p:stCondLst>
                                    <p:cond delay="200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allouts - JBS">
    <p:spTree>
      <p:nvGrpSpPr>
        <p:cNvPr id="1" name=""/>
        <p:cNvGrpSpPr/>
        <p:nvPr/>
      </p:nvGrpSpPr>
      <p:grpSpPr>
        <a:xfrm>
          <a:off x="0" y="0"/>
          <a:ext cx="0" cy="0"/>
          <a:chOff x="0" y="0"/>
          <a:chExt cx="0" cy="0"/>
        </a:xfrm>
      </p:grpSpPr>
      <p:sp>
        <p:nvSpPr>
          <p:cNvPr id="2" name="Rectangle 6"/>
          <p:cNvSpPr/>
          <p:nvPr/>
        </p:nvSpPr>
        <p:spPr bwMode="auto">
          <a:xfrm rot="16200000">
            <a:off x="-3128962" y="3128963"/>
            <a:ext cx="6858000" cy="60007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238" tIns="143391" rIns="179238" bIns="143391"/>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2495" rtl="0" eaLnBrk="1" fontAlgn="base" latinLnBrk="0" hangingPunct="1">
              <a:lnSpc>
                <a:spcPct val="90000"/>
              </a:lnSpc>
              <a:spcBef>
                <a:spcPct val="0"/>
              </a:spcBef>
              <a:spcAft>
                <a:spcPct val="0"/>
              </a:spcAft>
              <a:buClrTx/>
              <a:buSzTx/>
              <a:buFontTx/>
              <a:buNone/>
              <a:defRPr/>
            </a:pPr>
            <a:endParaRPr kumimoji="0" lang="en-US" altLang="zh-CN" sz="1800" b="0" i="0" u="none" strike="noStrike" kern="1200" cap="none" spc="0" normalizeH="0" baseline="0" noProof="0" dirty="0">
              <a:ln>
                <a:noFill/>
              </a:ln>
              <a:solidFill>
                <a:srgbClr val="5BBAF6"/>
              </a:solidFill>
              <a:effectLst/>
              <a:uLnTx/>
              <a:uFillTx/>
              <a:latin typeface="Segoe UI" panose="020B0502040204020203" pitchFamily="34" charset="0"/>
              <a:ea typeface="宋体" panose="02010600030101010101" pitchFamily="2" charset="-122"/>
              <a:cs typeface="Segoe UI" panose="020B0502040204020203" pitchFamily="34" charset="0"/>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gram Blank - JBS">
    <p:spTree>
      <p:nvGrpSpPr>
        <p:cNvPr id="1" name=""/>
        <p:cNvGrpSpPr/>
        <p:nvPr/>
      </p:nvGrpSpPr>
      <p:grpSpPr>
        <a:xfrm>
          <a:off x="0" y="0"/>
          <a:ext cx="0" cy="0"/>
          <a:chOff x="0" y="0"/>
          <a:chExt cx="0" cy="0"/>
        </a:xfrm>
      </p:grpSpPr>
      <p:sp>
        <p:nvSpPr>
          <p:cNvPr id="2" name="Rectangle 7"/>
          <p:cNvSpPr/>
          <p:nvPr/>
        </p:nvSpPr>
        <p:spPr bwMode="auto">
          <a:xfrm>
            <a:off x="0" y="0"/>
            <a:ext cx="12215813" cy="6858000"/>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069975" y="484188"/>
            <a:ext cx="10058400" cy="1609725"/>
          </a:xfrm>
          <a:prstGeom prst="rect">
            <a:avLst/>
          </a:prstGeom>
        </p:spPr>
        <p:txBody>
          <a:bodyPr/>
          <a:lstStyle/>
          <a:p>
            <a:pPr fontAlgn="base"/>
            <a:r>
              <a:rPr lang="zh-CN" altLang="en-US" strike="noStrike" noProof="1"/>
              <a:t>单击此处编辑母版标题样式</a:t>
            </a:r>
            <a:endParaRPr lang="en-US" strike="noStrike" noProof="1"/>
          </a:p>
        </p:txBody>
      </p:sp>
      <p:sp>
        <p:nvSpPr>
          <p:cNvPr id="3" name="Content Placeholder 2"/>
          <p:cNvSpPr>
            <a:spLocks noGrp="1"/>
          </p:cNvSpPr>
          <p:nvPr>
            <p:ph idx="1"/>
          </p:nvPr>
        </p:nvSpPr>
        <p:spPr>
          <a:xfrm>
            <a:off x="1069975" y="2120900"/>
            <a:ext cx="10058400" cy="4051300"/>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4" name="Date Placeholder 3"/>
          <p:cNvSpPr>
            <a:spLocks noGrp="1"/>
          </p:cNvSpPr>
          <p:nvPr>
            <p:ph type="dt" sz="half" idx="2"/>
          </p:nvPr>
        </p:nvSpPr>
        <p:spPr>
          <a:xfrm>
            <a:off x="7964488" y="6272213"/>
            <a:ext cx="3273425" cy="365125"/>
          </a:xfrm>
          <a:prstGeom prst="rect">
            <a:avLst/>
          </a:prstGeom>
        </p:spPr>
        <p:txBody>
          <a:bodyPr/>
          <a:lstStyle>
            <a:lvl1pPr eaLnBrk="1" fontAlgn="auto" hangingPunct="1">
              <a:spcBef>
                <a:spcPts val="0"/>
              </a:spcBef>
              <a:spcAft>
                <a:spcPts val="0"/>
              </a:spcAft>
              <a:defRPr>
                <a:solidFill>
                  <a:srgbClr val="5BBAF6"/>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BAF6"/>
              </a:solidFill>
              <a:effectLst/>
              <a:uLnTx/>
              <a:uFillTx/>
              <a:latin typeface="+mn-lt"/>
              <a:ea typeface="+mn-ea"/>
              <a:cs typeface="+mn-cs"/>
            </a:endParaRPr>
          </a:p>
        </p:txBody>
      </p:sp>
      <p:sp>
        <p:nvSpPr>
          <p:cNvPr id="5" name="Footer Placeholder 4"/>
          <p:cNvSpPr>
            <a:spLocks noGrp="1"/>
          </p:cNvSpPr>
          <p:nvPr>
            <p:ph type="ftr" sz="quarter" idx="3"/>
          </p:nvPr>
        </p:nvSpPr>
        <p:spPr>
          <a:xfrm>
            <a:off x="1087438" y="6272213"/>
            <a:ext cx="6327775" cy="365125"/>
          </a:xfrm>
          <a:prstGeom prst="rect">
            <a:avLst/>
          </a:prstGeom>
        </p:spPr>
        <p:txBody>
          <a:bodyPr/>
          <a:lstStyle>
            <a:lvl1pPr eaLnBrk="1" fontAlgn="auto" hangingPunct="1">
              <a:spcBef>
                <a:spcPts val="0"/>
              </a:spcBef>
              <a:spcAft>
                <a:spcPts val="0"/>
              </a:spcAft>
              <a:defRPr>
                <a:solidFill>
                  <a:srgbClr val="5BBAF6"/>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BBAF6"/>
              </a:solidFill>
              <a:effectLst/>
              <a:uLnTx/>
              <a:uFillTx/>
              <a:latin typeface="+mn-lt"/>
              <a:ea typeface="+mn-ea"/>
              <a:cs typeface="+mn-cs"/>
            </a:endParaRPr>
          </a:p>
        </p:txBody>
      </p:sp>
      <p:sp>
        <p:nvSpPr>
          <p:cNvPr id="6" name="Slide Number Placeholder 5"/>
          <p:cNvSpPr>
            <a:spLocks noGrp="1"/>
          </p:cNvSpPr>
          <p:nvPr>
            <p:ph type="sldNum" sz="quarter" idx="4"/>
          </p:nvPr>
        </p:nvSpPr>
        <p:spPr>
          <a:xfrm>
            <a:off x="11310938" y="6272213"/>
            <a:ext cx="639763" cy="365125"/>
          </a:xfrm>
          <a:prstGeom prst="rect">
            <a:avLst/>
          </a:prstGeom>
        </p:spPr>
        <p:txBody>
          <a:bodyPr vert="horz" wrap="square" lIns="91440" tIns="45720" rIns="91440" bIns="45720" numCol="1" anchor="t" anchorCtr="0" compatLnSpc="1"/>
          <a:lstStyle/>
          <a:p>
            <a:pPr lvl="0" eaLnBrk="1" fontAlgn="base" hangingPunct="1"/>
            <a:fld id="{9A0DB2DC-4C9A-4742-B13C-FB6460FD3503}" type="slidenum">
              <a:rPr lang="zh-CN" altLang="en-US" strike="noStrike" noProof="1" dirty="0">
                <a:solidFill>
                  <a:srgbClr val="5BBAF6"/>
                </a:solidFill>
                <a:latin typeface="Segoe UI" panose="020B0502040204020203" pitchFamily="34" charset="0"/>
                <a:ea typeface="宋体" panose="02010600030101010101" pitchFamily="2" charset="-122"/>
                <a:cs typeface="+mn-cs"/>
              </a:rPr>
            </a:fld>
            <a:endParaRPr lang="zh-CN" altLang="en-US" strike="noStrike" noProof="1">
              <a:solidFill>
                <a:srgbClr val="5BBAF6"/>
              </a:solidFill>
              <a:latin typeface="Segoe UI" panose="020B0502040204020203" pitchFamily="34" charset="0"/>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1"/>
          </p:nvPr>
        </p:nvSpPr>
        <p:spPr>
          <a:xfrm>
            <a:off x="8610600" y="6356350"/>
            <a:ext cx="2743200" cy="365125"/>
          </a:xfrm>
        </p:spPr>
        <p:txBody>
          <a:bodyPr/>
          <a:lstStyle/>
          <a:p>
            <a:pPr lvl="0" algn="r" eaLnBrk="1" fontAlgn="base" hangingPunct="1"/>
            <a:fld id="{9A0DB2DC-4C9A-4742-B13C-FB6460FD3503}" type="slidenum">
              <a:rPr lang="zh-CN" altLang="en-US" sz="1200" strike="noStrike" noProof="1" dirty="0">
                <a:latin typeface="Arial" panose="020B0604020202020204" pitchFamily="34" charset="0"/>
                <a:ea typeface="宋体" panose="02010600030101010101" pitchFamily="2" charset="-122"/>
                <a:cs typeface="+mn-ea"/>
              </a:rPr>
            </a:fld>
            <a:endParaRPr lang="zh-CN" altLang="en-US" sz="1200" strike="noStrike" noProof="1"/>
          </a:p>
        </p:txBody>
      </p:sp>
      <p:sp>
        <p:nvSpPr>
          <p:cNvPr id="5" name="页脚占位符 4"/>
          <p:cNvSpPr>
            <a:spLocks noGrp="1"/>
          </p:cNvSpPr>
          <p:nvPr>
            <p:ph type="ftr" sz="quarter" idx="12"/>
          </p:nvPr>
        </p:nvSpPr>
        <p:spPr>
          <a:xfrm>
            <a:off x="4038600" y="6356350"/>
            <a:ext cx="4114800" cy="365125"/>
          </a:xfr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eaLnBrk="1" hangingPunct="1"/>
            <a:endParaRPr lang="zh-CN" altLang="en-US" dirty="0"/>
          </a:p>
        </p:txBody>
      </p:sp>
      <p:sp>
        <p:nvSpPr>
          <p:cNvPr id="5" name="页脚占位符 4"/>
          <p:cNvSpPr>
            <a:spLocks noGrp="1"/>
          </p:cNvSpPr>
          <p:nvPr>
            <p:ph type="ftr" sz="quarter" idx="11"/>
          </p:nvPr>
        </p:nvSpPr>
        <p:spPr/>
        <p:txBody>
          <a:bodyPr/>
          <a:lstStyle/>
          <a:p>
            <a:pPr lvl="0" eaLnBrk="1" hangingPunct="1"/>
            <a:endParaRPr lang="zh-CN" altLang="en-US" dirty="0"/>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fld>
            <a:endParaRPr lang="zh-CN" altLang="en-US"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endParaRPr lang="zh-CN" altLang="en-US" dirty="0"/>
          </a:p>
        </p:txBody>
      </p:sp>
      <p:sp>
        <p:nvSpPr>
          <p:cNvPr id="5" name="页脚占位符 4"/>
          <p:cNvSpPr>
            <a:spLocks noGrp="1"/>
          </p:cNvSpPr>
          <p:nvPr>
            <p:ph type="ftr" sz="quarter" idx="11"/>
          </p:nvPr>
        </p:nvSpPr>
        <p:spPr/>
        <p:txBody>
          <a:bodyPr/>
          <a:lstStyle/>
          <a:p>
            <a:pPr lvl="0" eaLnBrk="1" hangingPunct="1"/>
            <a:endParaRPr lang="zh-CN" altLang="en-US" dirty="0"/>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fld>
            <a:endParaRPr lang="zh-CN" altLang="en-US" dirty="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eaLnBrk="1" hangingPunct="1"/>
            <a:endParaRPr lang="zh-CN" altLang="en-US" dirty="0"/>
          </a:p>
        </p:txBody>
      </p:sp>
      <p:sp>
        <p:nvSpPr>
          <p:cNvPr id="5" name="页脚占位符 4"/>
          <p:cNvSpPr>
            <a:spLocks noGrp="1"/>
          </p:cNvSpPr>
          <p:nvPr>
            <p:ph type="ftr" sz="quarter" idx="11"/>
          </p:nvPr>
        </p:nvSpPr>
        <p:spPr/>
        <p:txBody>
          <a:bodyPr/>
          <a:lstStyle/>
          <a:p>
            <a:pPr lvl="0" eaLnBrk="1" hangingPunct="1"/>
            <a:endParaRPr lang="zh-CN" altLang="en-US" dirty="0"/>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fld>
            <a:endParaRPr lang="zh-CN" altLang="en-US"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eaLnBrk="1" hangingPunct="1"/>
            <a:endParaRPr lang="zh-CN" altLang="en-US" dirty="0"/>
          </a:p>
        </p:txBody>
      </p:sp>
      <p:sp>
        <p:nvSpPr>
          <p:cNvPr id="6" name="页脚占位符 5"/>
          <p:cNvSpPr>
            <a:spLocks noGrp="1"/>
          </p:cNvSpPr>
          <p:nvPr>
            <p:ph type="ftr" sz="quarter" idx="11"/>
          </p:nvPr>
        </p:nvSpPr>
        <p:spPr/>
        <p:txBody>
          <a:bodyPr/>
          <a:lstStyle/>
          <a:p>
            <a:pPr lvl="0" eaLnBrk="1" hangingPunct="1"/>
            <a:endParaRPr lang="zh-CN" altLang="en-US" dirty="0"/>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fld>
            <a:endParaRPr lang="zh-CN" alt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ement Slide - JBS">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eaLnBrk="1" hangingPunct="1"/>
            <a:endParaRPr lang="zh-CN" altLang="en-US" dirty="0"/>
          </a:p>
        </p:txBody>
      </p:sp>
      <p:sp>
        <p:nvSpPr>
          <p:cNvPr id="8" name="页脚占位符 7"/>
          <p:cNvSpPr>
            <a:spLocks noGrp="1"/>
          </p:cNvSpPr>
          <p:nvPr>
            <p:ph type="ftr" sz="quarter" idx="11"/>
          </p:nvPr>
        </p:nvSpPr>
        <p:spPr/>
        <p:txBody>
          <a:bodyPr/>
          <a:lstStyle/>
          <a:p>
            <a:pPr lvl="0" eaLnBrk="1" hangingPunct="1"/>
            <a:endParaRPr lang="zh-CN" altLang="en-US" dirty="0"/>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dirty="0"/>
            </a:fld>
            <a:endParaRPr lang="zh-CN" altLang="en-US" dirty="0"/>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eaLnBrk="1" hangingPunct="1"/>
            <a:endParaRPr lang="zh-CN" altLang="en-US" dirty="0"/>
          </a:p>
        </p:txBody>
      </p:sp>
      <p:sp>
        <p:nvSpPr>
          <p:cNvPr id="4" name="页脚占位符 3"/>
          <p:cNvSpPr>
            <a:spLocks noGrp="1"/>
          </p:cNvSpPr>
          <p:nvPr>
            <p:ph type="ftr" sz="quarter" idx="11"/>
          </p:nvPr>
        </p:nvSpPr>
        <p:spPr/>
        <p:txBody>
          <a:bodyPr/>
          <a:lstStyle/>
          <a:p>
            <a:pPr lvl="0" eaLnBrk="1" hangingPunct="1"/>
            <a:endParaRPr lang="zh-CN" altLang="en-US" dirty="0"/>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fld>
            <a:endParaRPr lang="zh-CN" altLang="en-US" dirty="0"/>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hangingPunct="1"/>
            <a:endParaRPr lang="zh-CN" altLang="en-US" dirty="0"/>
          </a:p>
        </p:txBody>
      </p:sp>
      <p:sp>
        <p:nvSpPr>
          <p:cNvPr id="3" name="页脚占位符 2"/>
          <p:cNvSpPr>
            <a:spLocks noGrp="1"/>
          </p:cNvSpPr>
          <p:nvPr>
            <p:ph type="ftr" sz="quarter" idx="11"/>
          </p:nvPr>
        </p:nvSpPr>
        <p:spPr/>
        <p:txBody>
          <a:bodyPr/>
          <a:lstStyle/>
          <a:p>
            <a:pPr lvl="0" eaLnBrk="1" hangingPunct="1"/>
            <a:endParaRPr lang="zh-CN" altLang="en-US" dirty="0"/>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fld>
            <a:endParaRPr lang="zh-CN" altLang="en-US" dirty="0"/>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hangingPunct="1"/>
            <a:endParaRPr lang="zh-CN" altLang="en-US" dirty="0"/>
          </a:p>
        </p:txBody>
      </p:sp>
      <p:sp>
        <p:nvSpPr>
          <p:cNvPr id="6" name="页脚占位符 5"/>
          <p:cNvSpPr>
            <a:spLocks noGrp="1"/>
          </p:cNvSpPr>
          <p:nvPr>
            <p:ph type="ftr" sz="quarter" idx="11"/>
          </p:nvPr>
        </p:nvSpPr>
        <p:spPr/>
        <p:txBody>
          <a:bodyPr/>
          <a:lstStyle/>
          <a:p>
            <a:pPr lvl="0" eaLnBrk="1" hangingPunct="1"/>
            <a:endParaRPr lang="zh-CN" altLang="en-US" dirty="0"/>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fld>
            <a:endParaRPr lang="zh-CN" altLang="en-US" dirty="0"/>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hangingPunct="1"/>
            <a:endParaRPr lang="zh-CN" altLang="en-US" dirty="0"/>
          </a:p>
        </p:txBody>
      </p:sp>
      <p:sp>
        <p:nvSpPr>
          <p:cNvPr id="6" name="页脚占位符 5"/>
          <p:cNvSpPr>
            <a:spLocks noGrp="1"/>
          </p:cNvSpPr>
          <p:nvPr>
            <p:ph type="ftr" sz="quarter" idx="11"/>
          </p:nvPr>
        </p:nvSpPr>
        <p:spPr/>
        <p:txBody>
          <a:bodyPr/>
          <a:lstStyle/>
          <a:p>
            <a:pPr lvl="0" eaLnBrk="1" hangingPunct="1"/>
            <a:endParaRPr lang="zh-CN" altLang="en-US" dirty="0"/>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fld>
            <a:endParaRPr lang="zh-CN" altLang="en-US" dirty="0"/>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endParaRPr lang="zh-CN" altLang="en-US" dirty="0"/>
          </a:p>
        </p:txBody>
      </p:sp>
      <p:sp>
        <p:nvSpPr>
          <p:cNvPr id="5" name="页脚占位符 4"/>
          <p:cNvSpPr>
            <a:spLocks noGrp="1"/>
          </p:cNvSpPr>
          <p:nvPr>
            <p:ph type="ftr" sz="quarter" idx="11"/>
          </p:nvPr>
        </p:nvSpPr>
        <p:spPr/>
        <p:txBody>
          <a:bodyPr/>
          <a:lstStyle/>
          <a:p>
            <a:pPr lvl="0" eaLnBrk="1" hangingPunct="1"/>
            <a:endParaRPr lang="zh-CN" altLang="en-US" dirty="0"/>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fld>
            <a:endParaRPr lang="zh-CN" altLang="en-US" dirty="0"/>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endParaRPr lang="zh-CN" altLang="en-US" dirty="0"/>
          </a:p>
        </p:txBody>
      </p:sp>
      <p:sp>
        <p:nvSpPr>
          <p:cNvPr id="5" name="页脚占位符 4"/>
          <p:cNvSpPr>
            <a:spLocks noGrp="1"/>
          </p:cNvSpPr>
          <p:nvPr>
            <p:ph type="ftr" sz="quarter" idx="11"/>
          </p:nvPr>
        </p:nvSpPr>
        <p:spPr/>
        <p:txBody>
          <a:bodyPr/>
          <a:lstStyle/>
          <a:p>
            <a:pPr lvl="0" eaLnBrk="1" hangingPunct="1"/>
            <a:endParaRPr lang="zh-CN" altLang="en-US" dirty="0"/>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fld>
            <a:endParaRPr lang="zh-CN" altLang="en-US" dirty="0"/>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1"/>
          </p:nvPr>
        </p:nvSpPr>
        <p:spPr>
          <a:xfrm>
            <a:off x="8610600" y="6356350"/>
            <a:ext cx="2743200" cy="365125"/>
          </a:xfrm>
        </p:spPr>
        <p:txBody>
          <a:bodyPr/>
          <a:lstStyle/>
          <a:p>
            <a:pPr lvl="0" algn="r" eaLnBrk="1" fontAlgn="base" hangingPunct="1"/>
            <a:fld id="{9A0DB2DC-4C9A-4742-B13C-FB6460FD3503}" type="slidenum">
              <a:rPr lang="zh-CN" altLang="en-US" sz="1200" strike="noStrike" noProof="1" dirty="0">
                <a:latin typeface="Arial" panose="020B0604020202020204" pitchFamily="34" charset="0"/>
                <a:ea typeface="宋体" panose="02010600030101010101" pitchFamily="2" charset="-122"/>
                <a:cs typeface="+mn-ea"/>
              </a:rPr>
            </a:fld>
            <a:endParaRPr lang="zh-CN" altLang="en-US" sz="1200" strike="noStrike" noProof="1"/>
          </a:p>
        </p:txBody>
      </p:sp>
      <p:sp>
        <p:nvSpPr>
          <p:cNvPr id="5" name="页脚占位符 4"/>
          <p:cNvSpPr>
            <a:spLocks noGrp="1"/>
          </p:cNvSpPr>
          <p:nvPr>
            <p:ph type="ftr" sz="quarter" idx="12"/>
          </p:nvPr>
        </p:nvSpPr>
        <p:spPr>
          <a:xfrm>
            <a:off x="4038600" y="6356350"/>
            <a:ext cx="4114800" cy="365125"/>
          </a:xfr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43934" y="404813"/>
            <a:ext cx="11040533" cy="563562"/>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268413"/>
            <a:ext cx="5384800" cy="505618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268413"/>
            <a:ext cx="5384800" cy="505618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609600" y="6400801"/>
            <a:ext cx="2844800" cy="320675"/>
          </a:xfrm>
        </p:spPr>
        <p:txBody>
          <a:bodyPr/>
          <a:lstStyle>
            <a:lvl1pPr>
              <a:defRPr/>
            </a:lvl1pPr>
          </a:lstStyle>
          <a:p>
            <a:endParaRPr lang="en-US"/>
          </a:p>
        </p:txBody>
      </p:sp>
      <p:sp>
        <p:nvSpPr>
          <p:cNvPr id="6" name="页脚占位符 5"/>
          <p:cNvSpPr>
            <a:spLocks noGrp="1"/>
          </p:cNvSpPr>
          <p:nvPr>
            <p:ph type="ftr" sz="quarter" idx="11"/>
          </p:nvPr>
        </p:nvSpPr>
        <p:spPr>
          <a:xfrm>
            <a:off x="4165600" y="6400801"/>
            <a:ext cx="3860800" cy="320675"/>
          </a:xfrm>
        </p:spPr>
        <p:txBody>
          <a:bodyPr/>
          <a:lstStyle>
            <a:lvl1pPr>
              <a:defRPr/>
            </a:lvl1pPr>
          </a:lstStyle>
          <a:p>
            <a:endParaRPr lang="en-US"/>
          </a:p>
        </p:txBody>
      </p:sp>
      <p:sp>
        <p:nvSpPr>
          <p:cNvPr id="7" name="灯片编号占位符 6"/>
          <p:cNvSpPr>
            <a:spLocks noGrp="1"/>
          </p:cNvSpPr>
          <p:nvPr>
            <p:ph type="sldNum" sz="quarter" idx="12"/>
          </p:nvPr>
        </p:nvSpPr>
        <p:spPr>
          <a:xfrm>
            <a:off x="8737600" y="6400801"/>
            <a:ext cx="2844800" cy="320675"/>
          </a:xfrm>
        </p:spPr>
        <p:txBody>
          <a:bodyPr/>
          <a:lstStyle>
            <a:lvl1pPr>
              <a:defRPr/>
            </a:lvl1pPr>
          </a:lstStyle>
          <a:p>
            <a:fld id="{3307A96B-2CDB-4E80-953A-A974202752B8}" type="slidenum">
              <a:rPr lang="zh-CN" altLang="en-US"/>
            </a:fld>
            <a:endParaRPr lang="en-US"/>
          </a:p>
        </p:txBody>
      </p:sp>
    </p:spTree>
  </p:cSld>
  <p:clrMapOvr>
    <a:masterClrMapping/>
  </p:clrMapOvr>
  <p:transition>
    <p:plu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7"/>
          <p:cNvSpPr/>
          <p:nvPr/>
        </p:nvSpPr>
        <p:spPr bwMode="auto">
          <a:xfrm>
            <a:off x="0" y="0"/>
            <a:ext cx="12192000" cy="4603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pic>
        <p:nvPicPr>
          <p:cNvPr id="6147" name="Picture 9"/>
          <p:cNvPicPr>
            <a:picLocks noChangeAspect="1"/>
          </p:cNvPicPr>
          <p:nvPr userDrawn="1"/>
        </p:nvPicPr>
        <p:blipFill>
          <a:blip r:embed="rId2"/>
          <a:stretch>
            <a:fillRect/>
          </a:stretch>
        </p:blipFill>
        <p:spPr>
          <a:xfrm>
            <a:off x="11358563" y="-7937"/>
            <a:ext cx="846137" cy="835025"/>
          </a:xfrm>
          <a:prstGeom prst="rect">
            <a:avLst/>
          </a:prstGeom>
          <a:noFill/>
          <a:ln w="9525">
            <a:noFill/>
          </a:ln>
        </p:spPr>
      </p:pic>
      <p:pic>
        <p:nvPicPr>
          <p:cNvPr id="6148" name="Picture 11"/>
          <p:cNvPicPr>
            <a:picLocks noChangeAspect="1"/>
          </p:cNvPicPr>
          <p:nvPr userDrawn="1"/>
        </p:nvPicPr>
        <p:blipFill>
          <a:blip r:embed="rId3"/>
          <a:stretch>
            <a:fillRect/>
          </a:stretch>
        </p:blipFill>
        <p:spPr>
          <a:xfrm>
            <a:off x="10136188" y="-7937"/>
            <a:ext cx="1665287" cy="835025"/>
          </a:xfrm>
          <a:prstGeom prst="rect">
            <a:avLst/>
          </a:prstGeom>
          <a:noFill/>
          <a:ln w="9525">
            <a:noFill/>
          </a:ln>
        </p:spPr>
      </p:pic>
      <p:pic>
        <p:nvPicPr>
          <p:cNvPr id="6149" name="Picture 12"/>
          <p:cNvPicPr>
            <a:picLocks noChangeAspect="1"/>
          </p:cNvPicPr>
          <p:nvPr userDrawn="1"/>
        </p:nvPicPr>
        <p:blipFill>
          <a:blip r:embed="rId3"/>
          <a:stretch>
            <a:fillRect/>
          </a:stretch>
        </p:blipFill>
        <p:spPr>
          <a:xfrm>
            <a:off x="8912225" y="-7937"/>
            <a:ext cx="1666875" cy="835025"/>
          </a:xfrm>
          <a:prstGeom prst="rect">
            <a:avLst/>
          </a:prstGeom>
          <a:noFill/>
          <a:ln w="9525">
            <a:noFill/>
          </a:ln>
        </p:spPr>
      </p:pic>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srcRect/>
          <a:stretch>
            <a:fillRect/>
          </a:stretch>
        </p:blipFill>
        <p:spPr bwMode="auto">
          <a:xfrm>
            <a:off x="2336800" y="0"/>
            <a:ext cx="9855200" cy="660400"/>
          </a:xfrm>
          <a:prstGeom prst="rect">
            <a:avLst/>
          </a:prstGeom>
          <a:noFill/>
          <a:ln w="9525">
            <a:noFill/>
            <a:miter lim="800000"/>
            <a:headEnd/>
            <a:tailEnd/>
          </a:ln>
        </p:spPr>
      </p:pic>
      <p:sp>
        <p:nvSpPr>
          <p:cNvPr id="3" name="矩形 2"/>
          <p:cNvSpPr/>
          <p:nvPr/>
        </p:nvSpPr>
        <p:spPr>
          <a:xfrm>
            <a:off x="0" y="0"/>
            <a:ext cx="12192000" cy="1125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solidFill>
                <a:prstClr val="white"/>
              </a:solidFill>
            </a:endParaRPr>
          </a:p>
        </p:txBody>
      </p:sp>
      <p:pic>
        <p:nvPicPr>
          <p:cNvPr id="4" name="Picture 3"/>
          <p:cNvPicPr>
            <a:picLocks noChangeAspect="1" noChangeArrowheads="1"/>
          </p:cNvPicPr>
          <p:nvPr userDrawn="1"/>
        </p:nvPicPr>
        <p:blipFill>
          <a:blip r:embed="rId2"/>
          <a:srcRect/>
          <a:stretch>
            <a:fillRect/>
          </a:stretch>
        </p:blipFill>
        <p:spPr bwMode="auto">
          <a:xfrm>
            <a:off x="2385484" y="-26988"/>
            <a:ext cx="9855200" cy="660401"/>
          </a:xfrm>
          <a:prstGeom prst="rect">
            <a:avLst/>
          </a:prstGeom>
          <a:noFill/>
          <a:ln w="9525">
            <a:noFill/>
            <a:miter lim="800000"/>
            <a:headEnd/>
            <a:tailEnd/>
          </a:ln>
        </p:spPr>
      </p:pic>
      <p:sp>
        <p:nvSpPr>
          <p:cNvPr id="5" name="日期占位符 1"/>
          <p:cNvSpPr>
            <a:spLocks noGrp="1"/>
          </p:cNvSpPr>
          <p:nvPr>
            <p:ph type="dt" sz="half" idx="10"/>
          </p:nvPr>
        </p:nvSpPr>
        <p:spPr/>
        <p:txBody>
          <a:bodyPr/>
          <a:lstStyle>
            <a:lvl1pPr>
              <a:defRPr/>
            </a:lvl1pPr>
          </a:lstStyle>
          <a:p>
            <a:pPr>
              <a:defRPr/>
            </a:pPr>
            <a:fld id="{4FAB52B4-C667-4101-9875-A170308D3B4C}" type="datetimeFigureOut">
              <a:rPr lang="zh-CN" altLang="en-US"/>
            </a:fld>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3"/>
          <p:cNvSpPr>
            <a:spLocks noGrp="1"/>
          </p:cNvSpPr>
          <p:nvPr>
            <p:ph type="sldNum" sz="quarter" idx="12"/>
          </p:nvPr>
        </p:nvSpPr>
        <p:spPr/>
        <p:txBody>
          <a:bodyPr/>
          <a:lstStyle>
            <a:lvl1pPr>
              <a:defRPr/>
            </a:lvl1pPr>
          </a:lstStyle>
          <a:p>
            <a:fld id="{80FF675C-144E-4404-BB3F-5DCD1D8E0519}" type="slidenum">
              <a:rPr lang="zh-CN" altLang="en-US"/>
            </a:fld>
            <a:endParaRPr lang="zh-CN" alt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mo Background -JB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a:noFill/>
          <a:ln w="9525">
            <a:noFill/>
          </a:ln>
        </p:spPr>
      </p:pic>
      <p:sp>
        <p:nvSpPr>
          <p:cNvPr id="3" name="Rectangle 11"/>
          <p:cNvSpPr/>
          <p:nvPr/>
        </p:nvSpPr>
        <p:spPr bwMode="auto">
          <a:xfrm>
            <a:off x="2254250" y="2455863"/>
            <a:ext cx="9937750" cy="2103438"/>
          </a:xfrm>
          <a:prstGeom prst="rect">
            <a:avLst/>
          </a:prstGeom>
          <a:solidFill>
            <a:srgbClr val="00AEE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548640" tIns="45718" rIns="91436" bIns="45718" anchor="ctr"/>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en-US" sz="6600" b="0" i="0" u="none" strike="noStrike" kern="1200" cap="none" spc="0" normalizeH="0" baseline="0" noProof="0" dirty="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par>
                                <p:cTn id="8" presetID="16" presetClass="entr" presetSubtype="42" fill="hold" grpId="0" nodeType="withEffect">
                                  <p:stCondLst>
                                    <p:cond delay="175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750"/>
                                        <p:tgtEl>
                                          <p:spTgt spid="3"/>
                                        </p:tgtEl>
                                      </p:cBhvr>
                                    </p:animEffect>
                                  </p:childTnLst>
                                </p:cTn>
                              </p:par>
                              <p:par>
                                <p:cTn id="11" presetID="10" presetClass="exit" presetSubtype="0" fill="hold" grpId="1" nodeType="withEffect">
                                  <p:stCondLst>
                                    <p:cond delay="250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allouts - JBS">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stretch>
            <a:fillRect/>
          </a:stretch>
        </p:blipFill>
        <p:spPr>
          <a:xfrm>
            <a:off x="0" y="0"/>
            <a:ext cx="12192000" cy="685800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xit" presetSubtype="0" fill="hold" nodeType="withEffect">
                                  <p:stCondLst>
                                    <p:cond delay="2500"/>
                                  </p:stCondLst>
                                  <p:childTnLst>
                                    <p:animEffect transition="out" filter="fade">
                                      <p:cBhvr>
                                        <p:cTn id="9" dur="1750"/>
                                        <p:tgtEl>
                                          <p:spTgt spid="2"/>
                                        </p:tgtEl>
                                      </p:cBhvr>
                                    </p:animEffect>
                                    <p:set>
                                      <p:cBhvr>
                                        <p:cTn id="10" dur="1" fill="hold">
                                          <p:stCondLst>
                                            <p:cond delay="1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randing">
    <p:spTree>
      <p:nvGrpSpPr>
        <p:cNvPr id="1" name=""/>
        <p:cNvGrpSpPr/>
        <p:nvPr/>
      </p:nvGrpSpPr>
      <p:grpSpPr>
        <a:xfrm>
          <a:off x="0" y="0"/>
          <a:ext cx="0" cy="0"/>
          <a:chOff x="0" y="0"/>
          <a:chExt cx="0" cy="0"/>
        </a:xfrm>
      </p:grpSpPr>
      <p:sp>
        <p:nvSpPr>
          <p:cNvPr id="2" name="Rectangle 3"/>
          <p:cNvSpPr/>
          <p:nvPr/>
        </p:nvSpPr>
        <p:spPr bwMode="auto">
          <a:xfrm>
            <a:off x="0" y="0"/>
            <a:ext cx="12215813" cy="6858000"/>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8" Type="http://schemas.openxmlformats.org/officeDocument/2006/relationships/theme" Target="../theme/theme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6" Type="http://schemas.openxmlformats.org/officeDocument/2006/relationships/theme" Target="../theme/theme3.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7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p:fade/>
  </p:transition>
  <p:hf sldNum="0" hdr="0" ftr="0" dt="0"/>
  <p:txStyles>
    <p:titleStyle>
      <a:lvl1pPr algn="l" defTabSz="912495" rtl="0" eaLnBrk="0" fontAlgn="base" hangingPunct="0">
        <a:lnSpc>
          <a:spcPct val="90000"/>
        </a:lnSpc>
        <a:spcBef>
          <a:spcPct val="0"/>
        </a:spcBef>
        <a:spcAft>
          <a:spcPct val="0"/>
        </a:spcAft>
        <a:defRPr lang="en-US" sz="5400" kern="1200" spc="-100" dirty="0">
          <a:ln w="3175">
            <a:noFill/>
          </a:ln>
          <a:solidFill>
            <a:schemeClr val="bg1"/>
          </a:solidFill>
          <a:latin typeface="Segoe UI Light" panose="020B0502040204020203" pitchFamily="34" charset="0"/>
          <a:ea typeface="+mn-ea"/>
          <a:cs typeface="Arial" panose="020B0604020202020204" pitchFamily="34" charset="0"/>
        </a:defRPr>
      </a:lvl1pPr>
      <a:lvl2pPr algn="l" defTabSz="912495" rtl="0" eaLnBrk="0" fontAlgn="base" hangingPunct="0">
        <a:lnSpc>
          <a:spcPct val="90000"/>
        </a:lnSpc>
        <a:spcBef>
          <a:spcPct val="0"/>
        </a:spcBef>
        <a:spcAft>
          <a:spcPct val="0"/>
        </a:spcAft>
        <a:defRPr sz="5400">
          <a:solidFill>
            <a:schemeClr val="bg1"/>
          </a:solidFill>
          <a:latin typeface="Segoe UI Light" panose="020B0502040204020203" pitchFamily="34" charset="0"/>
          <a:cs typeface="Arial" panose="020B0604020202020204" pitchFamily="34" charset="0"/>
        </a:defRPr>
      </a:lvl2pPr>
      <a:lvl3pPr algn="l" defTabSz="912495" rtl="0" eaLnBrk="0" fontAlgn="base" hangingPunct="0">
        <a:lnSpc>
          <a:spcPct val="90000"/>
        </a:lnSpc>
        <a:spcBef>
          <a:spcPct val="0"/>
        </a:spcBef>
        <a:spcAft>
          <a:spcPct val="0"/>
        </a:spcAft>
        <a:defRPr sz="5400">
          <a:solidFill>
            <a:schemeClr val="bg1"/>
          </a:solidFill>
          <a:latin typeface="Segoe UI Light" panose="020B0502040204020203" pitchFamily="34" charset="0"/>
          <a:cs typeface="Arial" panose="020B0604020202020204" pitchFamily="34" charset="0"/>
        </a:defRPr>
      </a:lvl3pPr>
      <a:lvl4pPr algn="l" defTabSz="912495" rtl="0" eaLnBrk="0" fontAlgn="base" hangingPunct="0">
        <a:lnSpc>
          <a:spcPct val="90000"/>
        </a:lnSpc>
        <a:spcBef>
          <a:spcPct val="0"/>
        </a:spcBef>
        <a:spcAft>
          <a:spcPct val="0"/>
        </a:spcAft>
        <a:defRPr sz="5400">
          <a:solidFill>
            <a:schemeClr val="bg1"/>
          </a:solidFill>
          <a:latin typeface="Segoe UI Light" panose="020B0502040204020203" pitchFamily="34" charset="0"/>
          <a:cs typeface="Arial" panose="020B0604020202020204" pitchFamily="34" charset="0"/>
        </a:defRPr>
      </a:lvl4pPr>
      <a:lvl5pPr algn="l" defTabSz="912495" rtl="0" eaLnBrk="0" fontAlgn="base" hangingPunct="0">
        <a:lnSpc>
          <a:spcPct val="90000"/>
        </a:lnSpc>
        <a:spcBef>
          <a:spcPct val="0"/>
        </a:spcBef>
        <a:spcAft>
          <a:spcPct val="0"/>
        </a:spcAft>
        <a:defRPr sz="5400">
          <a:solidFill>
            <a:schemeClr val="bg1"/>
          </a:solidFill>
          <a:latin typeface="Segoe UI Light" panose="020B0502040204020203" pitchFamily="34" charset="0"/>
          <a:cs typeface="Arial" panose="020B0604020202020204" pitchFamily="34" charset="0"/>
        </a:defRPr>
      </a:lvl5pPr>
      <a:lvl6pPr marL="457200" algn="l" defTabSz="912495" rtl="0" fontAlgn="base">
        <a:lnSpc>
          <a:spcPct val="90000"/>
        </a:lnSpc>
        <a:spcBef>
          <a:spcPct val="0"/>
        </a:spcBef>
        <a:spcAft>
          <a:spcPct val="0"/>
        </a:spcAft>
        <a:defRPr sz="5400">
          <a:solidFill>
            <a:schemeClr val="bg1"/>
          </a:solidFill>
          <a:latin typeface="Segoe UI Light" panose="020B0502040204020203" pitchFamily="34" charset="0"/>
          <a:cs typeface="Arial" panose="020B0604020202020204" pitchFamily="34" charset="0"/>
        </a:defRPr>
      </a:lvl6pPr>
      <a:lvl7pPr marL="914400" algn="l" defTabSz="912495" rtl="0" fontAlgn="base">
        <a:lnSpc>
          <a:spcPct val="90000"/>
        </a:lnSpc>
        <a:spcBef>
          <a:spcPct val="0"/>
        </a:spcBef>
        <a:spcAft>
          <a:spcPct val="0"/>
        </a:spcAft>
        <a:defRPr sz="5400">
          <a:solidFill>
            <a:schemeClr val="bg1"/>
          </a:solidFill>
          <a:latin typeface="Segoe UI Light" panose="020B0502040204020203" pitchFamily="34" charset="0"/>
          <a:cs typeface="Arial" panose="020B0604020202020204" pitchFamily="34" charset="0"/>
        </a:defRPr>
      </a:lvl7pPr>
      <a:lvl8pPr marL="1371600" algn="l" defTabSz="912495" rtl="0" fontAlgn="base">
        <a:lnSpc>
          <a:spcPct val="90000"/>
        </a:lnSpc>
        <a:spcBef>
          <a:spcPct val="0"/>
        </a:spcBef>
        <a:spcAft>
          <a:spcPct val="0"/>
        </a:spcAft>
        <a:defRPr sz="5400">
          <a:solidFill>
            <a:schemeClr val="bg1"/>
          </a:solidFill>
          <a:latin typeface="Segoe UI Light" panose="020B0502040204020203" pitchFamily="34" charset="0"/>
          <a:cs typeface="Arial" panose="020B0604020202020204" pitchFamily="34" charset="0"/>
        </a:defRPr>
      </a:lvl8pPr>
      <a:lvl9pPr marL="1828800" algn="l" defTabSz="912495" rtl="0" fontAlgn="base">
        <a:lnSpc>
          <a:spcPct val="90000"/>
        </a:lnSpc>
        <a:spcBef>
          <a:spcPct val="0"/>
        </a:spcBef>
        <a:spcAft>
          <a:spcPct val="0"/>
        </a:spcAft>
        <a:defRPr sz="5400">
          <a:solidFill>
            <a:schemeClr val="bg1"/>
          </a:solidFill>
          <a:latin typeface="Segoe UI Light" panose="020B0502040204020203" pitchFamily="34" charset="0"/>
          <a:cs typeface="Arial" panose="020B0604020202020204" pitchFamily="34" charset="0"/>
        </a:defRPr>
      </a:lvl9pPr>
    </p:titleStyle>
    <p:bodyStyle>
      <a:lvl1pPr marL="460375" indent="-460375" algn="l" defTabSz="912495" rtl="0" eaLnBrk="0" fontAlgn="base" hangingPunct="0">
        <a:lnSpc>
          <a:spcPct val="90000"/>
        </a:lnSpc>
        <a:spcBef>
          <a:spcPct val="20000"/>
        </a:spcBef>
        <a:spcAft>
          <a:spcPct val="0"/>
        </a:spcAft>
        <a:buClr>
          <a:srgbClr val="92D050"/>
        </a:buClr>
        <a:buSzPct val="120000"/>
        <a:buFont typeface="Arial" panose="020B0604020202020204" pitchFamily="34" charset="0"/>
        <a:buChar char="•"/>
        <a:defRPr sz="4400" kern="1200">
          <a:solidFill>
            <a:schemeClr val="bg1"/>
          </a:solidFill>
          <a:latin typeface="+mn-lt"/>
          <a:ea typeface="+mn-ea"/>
          <a:cs typeface="+mn-cs"/>
        </a:defRPr>
      </a:lvl1pPr>
      <a:lvl2pPr marL="855980" indent="-395605" algn="l" defTabSz="912495" rtl="0" eaLnBrk="0" fontAlgn="base" hangingPunct="0">
        <a:lnSpc>
          <a:spcPct val="90000"/>
        </a:lnSpc>
        <a:spcBef>
          <a:spcPct val="20000"/>
        </a:spcBef>
        <a:spcAft>
          <a:spcPct val="0"/>
        </a:spcAft>
        <a:buClr>
          <a:srgbClr val="92D050"/>
        </a:buClr>
        <a:buSzPct val="120000"/>
        <a:buFont typeface="Arial" panose="020B0604020202020204" pitchFamily="34" charset="0"/>
        <a:buChar char="•"/>
        <a:defRPr sz="4000" kern="1200">
          <a:solidFill>
            <a:schemeClr val="bg1"/>
          </a:solidFill>
          <a:latin typeface="+mn-lt"/>
          <a:ea typeface="+mn-ea"/>
          <a:cs typeface="+mn-cs"/>
        </a:defRPr>
      </a:lvl2pPr>
      <a:lvl3pPr marL="1259205" indent="-403225" algn="l" defTabSz="912495" rtl="0" eaLnBrk="0" fontAlgn="base" hangingPunct="0">
        <a:lnSpc>
          <a:spcPct val="90000"/>
        </a:lnSpc>
        <a:spcBef>
          <a:spcPct val="20000"/>
        </a:spcBef>
        <a:spcAft>
          <a:spcPct val="0"/>
        </a:spcAft>
        <a:buClr>
          <a:srgbClr val="92D050"/>
        </a:buClr>
        <a:buSzPct val="120000"/>
        <a:buFont typeface="Arial" panose="020B0604020202020204" pitchFamily="34" charset="0"/>
        <a:buChar char="•"/>
        <a:defRPr sz="3600" kern="1200">
          <a:solidFill>
            <a:schemeClr val="bg1"/>
          </a:solidFill>
          <a:latin typeface="+mn-lt"/>
          <a:ea typeface="+mn-ea"/>
          <a:cs typeface="+mn-cs"/>
        </a:defRPr>
      </a:lvl3pPr>
      <a:lvl4pPr marL="1605280" indent="-346075" algn="l" defTabSz="912495" rtl="0" eaLnBrk="0" fontAlgn="base" hangingPunct="0">
        <a:lnSpc>
          <a:spcPct val="90000"/>
        </a:lnSpc>
        <a:spcBef>
          <a:spcPct val="20000"/>
        </a:spcBef>
        <a:spcAft>
          <a:spcPct val="0"/>
        </a:spcAft>
        <a:buClr>
          <a:srgbClr val="92D050"/>
        </a:buClr>
        <a:buSzPct val="120000"/>
        <a:buFont typeface="Arial" panose="020B0604020202020204" pitchFamily="34" charset="0"/>
        <a:buChar char="•"/>
        <a:defRPr sz="3200" kern="1200">
          <a:solidFill>
            <a:schemeClr val="bg1"/>
          </a:solidFill>
          <a:latin typeface="+mn-lt"/>
          <a:ea typeface="+mn-ea"/>
          <a:cs typeface="+mn-cs"/>
        </a:defRPr>
      </a:lvl4pPr>
      <a:lvl5pPr marL="1941830" indent="-336550" algn="l" defTabSz="912495" rtl="0" eaLnBrk="0" fontAlgn="base" hangingPunct="0">
        <a:lnSpc>
          <a:spcPct val="90000"/>
        </a:lnSpc>
        <a:spcBef>
          <a:spcPct val="20000"/>
        </a:spcBef>
        <a:spcAft>
          <a:spcPct val="0"/>
        </a:spcAft>
        <a:buClr>
          <a:srgbClr val="92D050"/>
        </a:buClr>
        <a:buSzPct val="120000"/>
        <a:buFont typeface="Arial" panose="020B0604020202020204" pitchFamily="34" charset="0"/>
        <a:buChar char="•"/>
        <a:defRPr sz="3200" kern="1200">
          <a:solidFill>
            <a:schemeClr val="bg1"/>
          </a:solidFill>
          <a:latin typeface="+mn-lt"/>
          <a:ea typeface="+mn-ea"/>
          <a:cs typeface="+mn-cs"/>
        </a:defRPr>
      </a:lvl5pPr>
      <a:lvl6pPr marL="25146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7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p:transition>
    <p:fade/>
  </p:transition>
  <p:hf sldNum="0" hdr="0" ftr="0" dt="0"/>
  <p:txStyles>
    <p:titleStyle>
      <a:lvl1pPr algn="l" defTabSz="912495" rtl="0" eaLnBrk="0" fontAlgn="base" hangingPunct="0">
        <a:lnSpc>
          <a:spcPct val="90000"/>
        </a:lnSpc>
        <a:spcBef>
          <a:spcPct val="0"/>
        </a:spcBef>
        <a:spcAft>
          <a:spcPct val="0"/>
        </a:spcAft>
        <a:defRPr lang="en-US" sz="5400" kern="1200" spc="-100" dirty="0">
          <a:ln w="3175">
            <a:noFill/>
          </a:ln>
          <a:solidFill>
            <a:schemeClr val="bg1"/>
          </a:solidFill>
          <a:latin typeface="Segoe UI Light" panose="020B0502040204020203" pitchFamily="34" charset="0"/>
          <a:ea typeface="+mn-ea"/>
          <a:cs typeface="Arial" panose="020B0604020202020204" pitchFamily="34" charset="0"/>
        </a:defRPr>
      </a:lvl1pPr>
      <a:lvl2pPr algn="l" defTabSz="912495" rtl="0" eaLnBrk="0" fontAlgn="base" hangingPunct="0">
        <a:lnSpc>
          <a:spcPct val="90000"/>
        </a:lnSpc>
        <a:spcBef>
          <a:spcPct val="0"/>
        </a:spcBef>
        <a:spcAft>
          <a:spcPct val="0"/>
        </a:spcAft>
        <a:defRPr sz="5400">
          <a:solidFill>
            <a:schemeClr val="bg1"/>
          </a:solidFill>
          <a:latin typeface="Segoe UI Light" panose="020B0502040204020203" pitchFamily="34" charset="0"/>
          <a:cs typeface="Arial" panose="020B0604020202020204" pitchFamily="34" charset="0"/>
        </a:defRPr>
      </a:lvl2pPr>
      <a:lvl3pPr algn="l" defTabSz="912495" rtl="0" eaLnBrk="0" fontAlgn="base" hangingPunct="0">
        <a:lnSpc>
          <a:spcPct val="90000"/>
        </a:lnSpc>
        <a:spcBef>
          <a:spcPct val="0"/>
        </a:spcBef>
        <a:spcAft>
          <a:spcPct val="0"/>
        </a:spcAft>
        <a:defRPr sz="5400">
          <a:solidFill>
            <a:schemeClr val="bg1"/>
          </a:solidFill>
          <a:latin typeface="Segoe UI Light" panose="020B0502040204020203" pitchFamily="34" charset="0"/>
          <a:cs typeface="Arial" panose="020B0604020202020204" pitchFamily="34" charset="0"/>
        </a:defRPr>
      </a:lvl3pPr>
      <a:lvl4pPr algn="l" defTabSz="912495" rtl="0" eaLnBrk="0" fontAlgn="base" hangingPunct="0">
        <a:lnSpc>
          <a:spcPct val="90000"/>
        </a:lnSpc>
        <a:spcBef>
          <a:spcPct val="0"/>
        </a:spcBef>
        <a:spcAft>
          <a:spcPct val="0"/>
        </a:spcAft>
        <a:defRPr sz="5400">
          <a:solidFill>
            <a:schemeClr val="bg1"/>
          </a:solidFill>
          <a:latin typeface="Segoe UI Light" panose="020B0502040204020203" pitchFamily="34" charset="0"/>
          <a:cs typeface="Arial" panose="020B0604020202020204" pitchFamily="34" charset="0"/>
        </a:defRPr>
      </a:lvl4pPr>
      <a:lvl5pPr algn="l" defTabSz="912495" rtl="0" eaLnBrk="0" fontAlgn="base" hangingPunct="0">
        <a:lnSpc>
          <a:spcPct val="90000"/>
        </a:lnSpc>
        <a:spcBef>
          <a:spcPct val="0"/>
        </a:spcBef>
        <a:spcAft>
          <a:spcPct val="0"/>
        </a:spcAft>
        <a:defRPr sz="5400">
          <a:solidFill>
            <a:schemeClr val="bg1"/>
          </a:solidFill>
          <a:latin typeface="Segoe UI Light" panose="020B0502040204020203" pitchFamily="34" charset="0"/>
          <a:cs typeface="Arial" panose="020B0604020202020204" pitchFamily="34" charset="0"/>
        </a:defRPr>
      </a:lvl5pPr>
      <a:lvl6pPr marL="457200" algn="l" defTabSz="912495" rtl="0" fontAlgn="base">
        <a:lnSpc>
          <a:spcPct val="90000"/>
        </a:lnSpc>
        <a:spcBef>
          <a:spcPct val="0"/>
        </a:spcBef>
        <a:spcAft>
          <a:spcPct val="0"/>
        </a:spcAft>
        <a:defRPr sz="5400">
          <a:solidFill>
            <a:schemeClr val="bg1"/>
          </a:solidFill>
          <a:latin typeface="Segoe UI Light" panose="020B0502040204020203" pitchFamily="34" charset="0"/>
          <a:cs typeface="Arial" panose="020B0604020202020204" pitchFamily="34" charset="0"/>
        </a:defRPr>
      </a:lvl6pPr>
      <a:lvl7pPr marL="914400" algn="l" defTabSz="912495" rtl="0" fontAlgn="base">
        <a:lnSpc>
          <a:spcPct val="90000"/>
        </a:lnSpc>
        <a:spcBef>
          <a:spcPct val="0"/>
        </a:spcBef>
        <a:spcAft>
          <a:spcPct val="0"/>
        </a:spcAft>
        <a:defRPr sz="5400">
          <a:solidFill>
            <a:schemeClr val="bg1"/>
          </a:solidFill>
          <a:latin typeface="Segoe UI Light" panose="020B0502040204020203" pitchFamily="34" charset="0"/>
          <a:cs typeface="Arial" panose="020B0604020202020204" pitchFamily="34" charset="0"/>
        </a:defRPr>
      </a:lvl7pPr>
      <a:lvl8pPr marL="1371600" algn="l" defTabSz="912495" rtl="0" fontAlgn="base">
        <a:lnSpc>
          <a:spcPct val="90000"/>
        </a:lnSpc>
        <a:spcBef>
          <a:spcPct val="0"/>
        </a:spcBef>
        <a:spcAft>
          <a:spcPct val="0"/>
        </a:spcAft>
        <a:defRPr sz="5400">
          <a:solidFill>
            <a:schemeClr val="bg1"/>
          </a:solidFill>
          <a:latin typeface="Segoe UI Light" panose="020B0502040204020203" pitchFamily="34" charset="0"/>
          <a:cs typeface="Arial" panose="020B0604020202020204" pitchFamily="34" charset="0"/>
        </a:defRPr>
      </a:lvl8pPr>
      <a:lvl9pPr marL="1828800" algn="l" defTabSz="912495" rtl="0" fontAlgn="base">
        <a:lnSpc>
          <a:spcPct val="90000"/>
        </a:lnSpc>
        <a:spcBef>
          <a:spcPct val="0"/>
        </a:spcBef>
        <a:spcAft>
          <a:spcPct val="0"/>
        </a:spcAft>
        <a:defRPr sz="5400">
          <a:solidFill>
            <a:schemeClr val="bg1"/>
          </a:solidFill>
          <a:latin typeface="Segoe UI Light" panose="020B0502040204020203" pitchFamily="34" charset="0"/>
          <a:cs typeface="Arial" panose="020B0604020202020204" pitchFamily="34" charset="0"/>
        </a:defRPr>
      </a:lvl9pPr>
    </p:titleStyle>
    <p:bodyStyle>
      <a:lvl1pPr marL="460375" indent="-460375" algn="l" defTabSz="912495" rtl="0" eaLnBrk="0" fontAlgn="base" hangingPunct="0">
        <a:lnSpc>
          <a:spcPct val="90000"/>
        </a:lnSpc>
        <a:spcBef>
          <a:spcPct val="20000"/>
        </a:spcBef>
        <a:spcAft>
          <a:spcPct val="0"/>
        </a:spcAft>
        <a:buClr>
          <a:srgbClr val="92D050"/>
        </a:buClr>
        <a:buSzPct val="120000"/>
        <a:buFont typeface="Arial" panose="020B0604020202020204" pitchFamily="34" charset="0"/>
        <a:buChar char="•"/>
        <a:defRPr sz="4400" kern="1200">
          <a:solidFill>
            <a:schemeClr val="bg1"/>
          </a:solidFill>
          <a:latin typeface="+mn-lt"/>
          <a:ea typeface="+mn-ea"/>
          <a:cs typeface="+mn-cs"/>
        </a:defRPr>
      </a:lvl1pPr>
      <a:lvl2pPr marL="855980" indent="-395605" algn="l" defTabSz="912495" rtl="0" eaLnBrk="0" fontAlgn="base" hangingPunct="0">
        <a:lnSpc>
          <a:spcPct val="90000"/>
        </a:lnSpc>
        <a:spcBef>
          <a:spcPct val="20000"/>
        </a:spcBef>
        <a:spcAft>
          <a:spcPct val="0"/>
        </a:spcAft>
        <a:buClr>
          <a:srgbClr val="92D050"/>
        </a:buClr>
        <a:buSzPct val="120000"/>
        <a:buFont typeface="Arial" panose="020B0604020202020204" pitchFamily="34" charset="0"/>
        <a:buChar char="•"/>
        <a:defRPr sz="4000" kern="1200">
          <a:solidFill>
            <a:schemeClr val="bg1"/>
          </a:solidFill>
          <a:latin typeface="+mn-lt"/>
          <a:ea typeface="+mn-ea"/>
          <a:cs typeface="+mn-cs"/>
        </a:defRPr>
      </a:lvl2pPr>
      <a:lvl3pPr marL="1259205" indent="-403225" algn="l" defTabSz="912495" rtl="0" eaLnBrk="0" fontAlgn="base" hangingPunct="0">
        <a:lnSpc>
          <a:spcPct val="90000"/>
        </a:lnSpc>
        <a:spcBef>
          <a:spcPct val="20000"/>
        </a:spcBef>
        <a:spcAft>
          <a:spcPct val="0"/>
        </a:spcAft>
        <a:buClr>
          <a:srgbClr val="92D050"/>
        </a:buClr>
        <a:buSzPct val="120000"/>
        <a:buFont typeface="Arial" panose="020B0604020202020204" pitchFamily="34" charset="0"/>
        <a:buChar char="•"/>
        <a:defRPr sz="3600" kern="1200">
          <a:solidFill>
            <a:schemeClr val="bg1"/>
          </a:solidFill>
          <a:latin typeface="+mn-lt"/>
          <a:ea typeface="+mn-ea"/>
          <a:cs typeface="+mn-cs"/>
        </a:defRPr>
      </a:lvl3pPr>
      <a:lvl4pPr marL="1605280" indent="-346075" algn="l" defTabSz="912495" rtl="0" eaLnBrk="0" fontAlgn="base" hangingPunct="0">
        <a:lnSpc>
          <a:spcPct val="90000"/>
        </a:lnSpc>
        <a:spcBef>
          <a:spcPct val="20000"/>
        </a:spcBef>
        <a:spcAft>
          <a:spcPct val="0"/>
        </a:spcAft>
        <a:buClr>
          <a:srgbClr val="92D050"/>
        </a:buClr>
        <a:buSzPct val="120000"/>
        <a:buFont typeface="Arial" panose="020B0604020202020204" pitchFamily="34" charset="0"/>
        <a:buChar char="•"/>
        <a:defRPr sz="3200" kern="1200">
          <a:solidFill>
            <a:schemeClr val="bg1"/>
          </a:solidFill>
          <a:latin typeface="+mn-lt"/>
          <a:ea typeface="+mn-ea"/>
          <a:cs typeface="+mn-cs"/>
        </a:defRPr>
      </a:lvl4pPr>
      <a:lvl5pPr marL="1941830" indent="-336550" algn="l" defTabSz="912495" rtl="0" eaLnBrk="0" fontAlgn="base" hangingPunct="0">
        <a:lnSpc>
          <a:spcPct val="90000"/>
        </a:lnSpc>
        <a:spcBef>
          <a:spcPct val="20000"/>
        </a:spcBef>
        <a:spcAft>
          <a:spcPct val="0"/>
        </a:spcAft>
        <a:buClr>
          <a:srgbClr val="92D050"/>
        </a:buClr>
        <a:buSzPct val="120000"/>
        <a:buFont typeface="Arial" panose="020B0604020202020204" pitchFamily="34" charset="0"/>
        <a:buChar char="•"/>
        <a:defRPr sz="3200" kern="1200">
          <a:solidFill>
            <a:schemeClr val="bg1"/>
          </a:solidFill>
          <a:latin typeface="+mn-lt"/>
          <a:ea typeface="+mn-ea"/>
          <a:cs typeface="+mn-cs"/>
        </a:defRPr>
      </a:lvl5pPr>
      <a:lvl6pPr marL="25146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lstStyle/>
          <a:p>
            <a:pPr lvl="0"/>
            <a:r>
              <a:rPr lang="zh-CN" altLang="en-US"/>
              <a:t>单击此处编辑母版标题样式</a:t>
            </a:r>
            <a:endParaRPr lang="zh-CN" altLang="en-US"/>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Rectangle 4"/>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eaLnBrk="1" hangingPunct="1"/>
            <a:endParaRPr lang="zh-CN" altLang="en-US" dirty="0"/>
          </a:p>
        </p:txBody>
      </p:sp>
      <p:sp>
        <p:nvSpPr>
          <p:cNvPr id="1029" name="Rectangle 5"/>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eaLnBrk="1" hangingPunct="1"/>
            <a:endParaRPr lang="zh-CN" altLang="en-US" dirty="0"/>
          </a:p>
        </p:txBody>
      </p:sp>
      <p:sp>
        <p:nvSpPr>
          <p:cNvPr id="1030" name="Rectangle 6"/>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eaLnBrk="1" hangingPunct="1"/>
            <a:fld id="{9A0DB2DC-4C9A-4742-B13C-FB6460FD3503}" type="slidenum">
              <a:rPr lang="zh-CN" altLang="en-US" dirty="0"/>
            </a:fld>
            <a:endParaRPr lang="zh-CN" altLang="en-US"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transition>
    <p:fade/>
  </p:transition>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2.xml"/><Relationship Id="rId1" Type="http://schemas.openxmlformats.org/officeDocument/2006/relationships/image" Target="../media/image61.emf"/></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03.xml.rels><?xml version="1.0" encoding="UTF-8" standalone="yes"?>
<Relationships xmlns="http://schemas.openxmlformats.org/package/2006/relationships"><Relationship Id="rId5" Type="http://schemas.openxmlformats.org/officeDocument/2006/relationships/slideLayout" Target="../slideLayouts/slideLayout39.xml"/><Relationship Id="rId4" Type="http://schemas.openxmlformats.org/officeDocument/2006/relationships/image" Target="../media/image65.jpeg"/><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image" Target="../media/image62.jpeg"/></Relationships>
</file>

<file path=ppt/slides/_rels/slide104.xml.rels><?xml version="1.0" encoding="UTF-8" standalone="yes"?>
<Relationships xmlns="http://schemas.openxmlformats.org/package/2006/relationships"><Relationship Id="rId5" Type="http://schemas.openxmlformats.org/officeDocument/2006/relationships/slideLayout" Target="../slideLayouts/slideLayout39.xml"/><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0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42.xml"/><Relationship Id="rId4" Type="http://schemas.openxmlformats.org/officeDocument/2006/relationships/image" Target="../media/image72.jpeg"/><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image" Target="../media/image5.png"/></Relationships>
</file>

<file path=ppt/slides/_rels/slide107.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slides/_rels/slide108.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image" Target="../media/image76.png"/></Relationships>
</file>

<file path=ppt/slides/_rels/slide109.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2.xml"/><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83.png"/><Relationship Id="rId1" Type="http://schemas.openxmlformats.org/officeDocument/2006/relationships/image" Target="../media/image82.png"/></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84.png"/></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85.png"/></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86.pn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88.png"/><Relationship Id="rId1" Type="http://schemas.openxmlformats.org/officeDocument/2006/relationships/image" Target="../media/image87.pn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89.pn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90.pn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20.jpe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91.png"/><Relationship Id="rId1" Type="http://schemas.openxmlformats.org/officeDocument/2006/relationships/image" Target="../media/image70.pn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2.xml"/><Relationship Id="rId1"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2.xml"/><Relationship Id="rId1" Type="http://schemas.openxmlformats.org/officeDocument/2006/relationships/image" Target="../media/image70.png"/></Relationships>
</file>

<file path=ppt/slides/_rels/slide121.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6.xml"/><Relationship Id="rId2" Type="http://schemas.openxmlformats.org/officeDocument/2006/relationships/tags" Target="../tags/tag2.xml"/><Relationship Id="rId1" Type="http://schemas.openxmlformats.org/officeDocument/2006/relationships/image" Target="../media/image92.png"/></Relationships>
</file>

<file path=ppt/slides/_rels/slide122.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36.xml"/><Relationship Id="rId2" Type="http://schemas.openxmlformats.org/officeDocument/2006/relationships/tags" Target="../tags/tag3.xml"/><Relationship Id="rId1" Type="http://schemas.openxmlformats.org/officeDocument/2006/relationships/image" Target="../media/image93.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6.xml"/><Relationship Id="rId1" Type="http://schemas.openxmlformats.org/officeDocument/2006/relationships/tags" Target="../tags/tag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9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2.xml"/><Relationship Id="rId1" Type="http://schemas.openxmlformats.org/officeDocument/2006/relationships/image" Target="../media/image70.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2.xml"/><Relationship Id="rId1" Type="http://schemas.openxmlformats.org/officeDocument/2006/relationships/image" Target="../media/image95.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2.xml"/><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5.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131.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42.xml"/><Relationship Id="rId2" Type="http://schemas.openxmlformats.org/officeDocument/2006/relationships/image" Target="../media/image97.jpeg"/><Relationship Id="rId1" Type="http://schemas.openxmlformats.org/officeDocument/2006/relationships/image" Target="../media/image96.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99.png"/><Relationship Id="rId1" Type="http://schemas.openxmlformats.org/officeDocument/2006/relationships/image" Target="../media/image98.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100.png"/><Relationship Id="rId1" Type="http://schemas.openxmlformats.org/officeDocument/2006/relationships/image" Target="../media/image70.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100.png"/><Relationship Id="rId1" Type="http://schemas.openxmlformats.org/officeDocument/2006/relationships/image" Target="../media/image70.png"/></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70.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8.jpeg"/><Relationship Id="rId1" Type="http://schemas.openxmlformats.org/officeDocument/2006/relationships/image" Target="../media/image16.jpeg"/></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70.png"/></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70.png"/></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ags" Target="../tags/tag6.xml"/></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70.png"/></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101.png"/><Relationship Id="rId1" Type="http://schemas.openxmlformats.org/officeDocument/2006/relationships/image" Target="../media/image70.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6.xml"/><Relationship Id="rId1" Type="http://schemas.openxmlformats.org/officeDocument/2006/relationships/tags" Target="../tags/tag7.xml"/></Relationships>
</file>

<file path=ppt/slides/_rels/slide146.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36.xml"/><Relationship Id="rId2" Type="http://schemas.openxmlformats.org/officeDocument/2006/relationships/tags" Target="../tags/tag8.xml"/><Relationship Id="rId1" Type="http://schemas.openxmlformats.org/officeDocument/2006/relationships/image" Target="../media/image102.png"/></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70.png"/></Relationships>
</file>

<file path=ppt/slides/_rels/slide148.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36.xml"/><Relationship Id="rId2" Type="http://schemas.openxmlformats.org/officeDocument/2006/relationships/tags" Target="../tags/tag9.xml"/><Relationship Id="rId1" Type="http://schemas.openxmlformats.org/officeDocument/2006/relationships/image" Target="../media/image103.png"/></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7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17.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104.jpeg"/></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70.png"/><Relationship Id="rId1" Type="http://schemas.openxmlformats.org/officeDocument/2006/relationships/image" Target="../media/image105.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27.png"/><Relationship Id="rId1"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29.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2.xml"/><Relationship Id="rId1" Type="http://schemas.openxmlformats.org/officeDocument/2006/relationships/image" Target="../media/image31.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32.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3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7.xml"/><Relationship Id="rId1"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3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4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41.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6.xml"/><Relationship Id="rId1"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43.png"/><Relationship Id="rId1"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45.png"/><Relationship Id="rId1" Type="http://schemas.openxmlformats.org/officeDocument/2006/relationships/image" Target="../media/image4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46.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4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4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ags" Target="../tags/tag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50.png"/><Relationship Id="rId1" Type="http://schemas.openxmlformats.org/officeDocument/2006/relationships/image" Target="../media/image49.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52.png"/><Relationship Id="rId1" Type="http://schemas.openxmlformats.org/officeDocument/2006/relationships/image" Target="../media/image5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54.png"/><Relationship Id="rId1" Type="http://schemas.openxmlformats.org/officeDocument/2006/relationships/image" Target="../media/image5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image" Target="../media/image55.jpe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58.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2.xml"/><Relationship Id="rId1" Type="http://schemas.openxmlformats.org/officeDocument/2006/relationships/image" Target="../media/image59.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8"/>
          <p:cNvSpPr txBox="1"/>
          <p:nvPr/>
        </p:nvSpPr>
        <p:spPr>
          <a:xfrm>
            <a:off x="717550" y="1825943"/>
            <a:ext cx="11101388" cy="553998"/>
          </a:xfrm>
          <a:prstGeom prst="rect">
            <a:avLst/>
          </a:prstGeom>
          <a:noFill/>
          <a:ln w="9525">
            <a:noFill/>
          </a:ln>
        </p:spPr>
        <p:txBody>
          <a:bodyPr wrap="square" lIns="0" tIns="0" rIns="0" bIns="0" anchor="t">
            <a:spAutoFit/>
          </a:bodyPr>
          <a:lstStyle/>
          <a:p>
            <a:pPr marL="460375" indent="-460375" algn="ctr">
              <a:lnSpc>
                <a:spcPct val="90000"/>
              </a:lnSpc>
              <a:spcBef>
                <a:spcPct val="20000"/>
              </a:spcBef>
              <a:buSzPct val="80000"/>
            </a:pPr>
            <a:r>
              <a:rPr lang="zh-CN" altLang="en-US" sz="4000" b="1" dirty="0">
                <a:solidFill>
                  <a:srgbClr val="FFFF00"/>
                </a:solidFill>
                <a:latin typeface="微软雅黑" panose="020B0503020204020204" pitchFamily="34" charset="-122"/>
                <a:ea typeface="微软雅黑" panose="020B0503020204020204" pitchFamily="34" charset="-122"/>
              </a:rPr>
              <a:t>落实</a:t>
            </a:r>
            <a:r>
              <a:rPr lang="zh-CN" altLang="en-US" sz="4000" b="1" dirty="0" smtClean="0">
                <a:solidFill>
                  <a:srgbClr val="FFFF00"/>
                </a:solidFill>
                <a:latin typeface="微软雅黑" panose="020B0503020204020204" pitchFamily="34" charset="-122"/>
                <a:ea typeface="微软雅黑" panose="020B0503020204020204" pitchFamily="34" charset="-122"/>
              </a:rPr>
              <a:t>十六字治水方针  </a:t>
            </a:r>
            <a:r>
              <a:rPr lang="zh-CN" altLang="en-US" sz="4000" b="1" dirty="0">
                <a:solidFill>
                  <a:srgbClr val="FFFF00"/>
                </a:solidFill>
                <a:latin typeface="微软雅黑" panose="020B0503020204020204" pitchFamily="34" charset="-122"/>
                <a:ea typeface="微软雅黑" panose="020B0503020204020204" pitchFamily="34" charset="-122"/>
              </a:rPr>
              <a:t>强化水资源管理与节约保护</a:t>
            </a:r>
            <a:endParaRPr lang="zh-CN" altLang="en-US" sz="4000" b="1" dirty="0">
              <a:solidFill>
                <a:srgbClr val="FFFF00"/>
              </a:solidFill>
              <a:latin typeface="微软雅黑" panose="020B0503020204020204" pitchFamily="34" charset="-122"/>
              <a:ea typeface="微软雅黑" panose="020B0503020204020204" pitchFamily="34" charset="-122"/>
            </a:endParaRPr>
          </a:p>
        </p:txBody>
      </p:sp>
      <p:sp>
        <p:nvSpPr>
          <p:cNvPr id="24578" name="TextBox 7"/>
          <p:cNvSpPr txBox="1"/>
          <p:nvPr/>
        </p:nvSpPr>
        <p:spPr>
          <a:xfrm>
            <a:off x="1523683" y="4104005"/>
            <a:ext cx="9144000" cy="1567180"/>
          </a:xfrm>
          <a:prstGeom prst="rect">
            <a:avLst/>
          </a:prstGeom>
          <a:noFill/>
          <a:ln w="9525">
            <a:noFill/>
          </a:ln>
        </p:spPr>
        <p:txBody>
          <a:bodyPr lIns="91437" tIns="45718" rIns="91437" bIns="45718" anchor="t">
            <a:spAutoFit/>
          </a:bodyPr>
          <a:lstStyle/>
          <a:p>
            <a:pPr algn="ctr">
              <a:lnSpc>
                <a:spcPct val="150000"/>
              </a:lnSpc>
              <a:buFont typeface="Arial" panose="020B0604020202020204" pitchFamily="34" charset="0"/>
              <a:buNone/>
            </a:pPr>
            <a:r>
              <a:rPr lang="zh-CN" altLang="en-US" sz="3200" b="1" dirty="0">
                <a:solidFill>
                  <a:srgbClr val="FFFFFF"/>
                </a:solidFill>
                <a:latin typeface="华文新魏" panose="02010800040101010101" pitchFamily="2" charset="-122"/>
                <a:ea typeface="华文新魏" panose="02010800040101010101" pitchFamily="2" charset="-122"/>
              </a:rPr>
              <a:t>辽宁省水利厅水资源管理处</a:t>
            </a:r>
            <a:endParaRPr lang="en-US" altLang="zh-CN" sz="3200" b="1" dirty="0">
              <a:solidFill>
                <a:srgbClr val="FFFFFF"/>
              </a:solidFill>
              <a:latin typeface="华文新魏" panose="02010800040101010101" pitchFamily="2" charset="-122"/>
              <a:ea typeface="华文新魏" panose="02010800040101010101" pitchFamily="2" charset="-122"/>
            </a:endParaRPr>
          </a:p>
          <a:p>
            <a:pPr algn="ctr">
              <a:lnSpc>
                <a:spcPct val="150000"/>
              </a:lnSpc>
              <a:buFont typeface="Arial" panose="020B0604020202020204" pitchFamily="34" charset="0"/>
              <a:buNone/>
            </a:pPr>
            <a:r>
              <a:rPr lang="zh-CN" altLang="zh-CN" sz="3200" b="1" dirty="0">
                <a:solidFill>
                  <a:srgbClr val="FFFFFF"/>
                </a:solidFill>
                <a:latin typeface="华文新魏" panose="02010800040101010101" pitchFamily="2" charset="-122"/>
                <a:ea typeface="华文新魏" panose="02010800040101010101" pitchFamily="2" charset="-122"/>
              </a:rPr>
              <a:t>201</a:t>
            </a:r>
            <a:r>
              <a:rPr lang="en-US" altLang="zh-CN" sz="3200" b="1" dirty="0">
                <a:solidFill>
                  <a:srgbClr val="FFFFFF"/>
                </a:solidFill>
                <a:latin typeface="华文新魏" panose="02010800040101010101" pitchFamily="2" charset="-122"/>
                <a:ea typeface="华文新魏" panose="02010800040101010101" pitchFamily="2" charset="-122"/>
              </a:rPr>
              <a:t>9</a:t>
            </a:r>
            <a:r>
              <a:rPr lang="zh-CN" altLang="en-US" sz="3200" b="1" dirty="0" smtClean="0">
                <a:solidFill>
                  <a:srgbClr val="FFFFFF"/>
                </a:solidFill>
                <a:latin typeface="华文新魏" panose="02010800040101010101" pitchFamily="2" charset="-122"/>
                <a:ea typeface="华文新魏" panose="02010800040101010101" pitchFamily="2" charset="-122"/>
              </a:rPr>
              <a:t>年</a:t>
            </a:r>
            <a:r>
              <a:rPr lang="en-US" altLang="zh-CN" sz="3200" b="1" dirty="0" smtClean="0">
                <a:solidFill>
                  <a:srgbClr val="FFFFFF"/>
                </a:solidFill>
                <a:latin typeface="华文新魏" panose="02010800040101010101" pitchFamily="2" charset="-122"/>
                <a:ea typeface="华文新魏" panose="02010800040101010101" pitchFamily="2" charset="-122"/>
              </a:rPr>
              <a:t>11</a:t>
            </a:r>
            <a:r>
              <a:rPr lang="zh-CN" altLang="en-US" sz="3200" b="1" dirty="0" smtClean="0">
                <a:solidFill>
                  <a:srgbClr val="FFFFFF"/>
                </a:solidFill>
                <a:latin typeface="华文新魏" panose="02010800040101010101" pitchFamily="2" charset="-122"/>
                <a:ea typeface="华文新魏" panose="02010800040101010101" pitchFamily="2" charset="-122"/>
              </a:rPr>
              <a:t>月</a:t>
            </a:r>
            <a:endParaRPr lang="en-US" altLang="zh-CN" sz="3200" b="1" dirty="0">
              <a:solidFill>
                <a:srgbClr val="FFFFFF"/>
              </a:solidFill>
              <a:latin typeface="华文新魏" panose="02010800040101010101" pitchFamily="2" charset="-122"/>
              <a:ea typeface="华文新魏" panose="02010800040101010101" pitchFamily="2" charset="-122"/>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p:cNvSpPr txBox="1"/>
          <p:nvPr/>
        </p:nvSpPr>
        <p:spPr>
          <a:xfrm>
            <a:off x="1519555" y="2737485"/>
            <a:ext cx="8609965" cy="701040"/>
          </a:xfrm>
          <a:prstGeom prst="rect">
            <a:avLst/>
          </a:prstGeom>
          <a:noFill/>
          <a:ln w="9525">
            <a:noFill/>
          </a:ln>
        </p:spPr>
        <p:txBody>
          <a:bodyPr wrap="square" anchor="t">
            <a:spAutoFit/>
          </a:bodyPr>
          <a:lstStyle/>
          <a:p>
            <a:r>
              <a:rPr lang="zh-CN" altLang="en-US" sz="4000" dirty="0" smtClean="0">
                <a:solidFill>
                  <a:schemeClr val="bg1"/>
                </a:solidFill>
                <a:latin typeface="黑体" panose="02010609060101010101" pitchFamily="49" charset="-122"/>
                <a:ea typeface="黑体" panose="02010609060101010101" pitchFamily="49" charset="-122"/>
              </a:rPr>
              <a:t>辽宁省水资源</a:t>
            </a:r>
            <a:r>
              <a:rPr lang="zh-CN" altLang="zh-CN" sz="4000" dirty="0">
                <a:solidFill>
                  <a:schemeClr val="bg1"/>
                </a:solidFill>
                <a:latin typeface="黑体" panose="02010609060101010101" pitchFamily="49" charset="-122"/>
                <a:ea typeface="黑体" panose="02010609060101010101" pitchFamily="49" charset="-122"/>
              </a:rPr>
              <a:t>当前面临的三大水问题</a:t>
            </a:r>
            <a:endParaRPr lang="zh-CN" altLang="zh-CN" sz="4000"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3953" name="WordArt 25"/>
          <p:cNvSpPr>
            <a:spLocks noTextEdit="1"/>
          </p:cNvSpPr>
          <p:nvPr/>
        </p:nvSpPr>
        <p:spPr>
          <a:xfrm>
            <a:off x="1849438" y="404813"/>
            <a:ext cx="936625" cy="1079500"/>
          </a:xfrm>
          <a:prstGeom prst="rect">
            <a:avLst/>
          </a:prstGeom>
        </p:spPr>
        <p:txBody>
          <a:bodyPr wrap="none" fromWordArt="1">
            <a:prstTxWarp prst="textDoubleWave1">
              <a:avLst>
                <a:gd name="adj1" fmla="val 3199"/>
                <a:gd name="adj2" fmla="val 1037"/>
              </a:avLst>
            </a:prstTxWarp>
            <a:normAutofit/>
          </a:bodyPr>
          <a:lstStyle/>
          <a:p>
            <a:pPr algn="ctr"/>
            <a:endParaRPr lang="zh-CN" altLang="en-US" sz="4000" spc="-400">
              <a:ln w="12700" cap="flat" cmpd="sng">
                <a:solidFill>
                  <a:srgbClr val="000099"/>
                </a:solidFill>
                <a:prstDash val="solid"/>
                <a:round/>
                <a:headEnd type="none" w="med" len="med"/>
                <a:tailEnd type="none" w="med" len="med"/>
              </a:ln>
              <a:solidFill>
                <a:srgbClr val="FFFF00"/>
              </a:solidFill>
              <a:effectLst>
                <a:outerShdw dist="125724" dir="18900000" algn="ctr" rotWithShape="0">
                  <a:srgbClr val="000099"/>
                </a:outerShdw>
              </a:effectLst>
              <a:latin typeface="华文行楷" panose="02010800040101010101" pitchFamily="2" charset="-122"/>
              <a:ea typeface="华文行楷" panose="02010800040101010101" pitchFamily="2" charset="-122"/>
            </a:endParaRPr>
          </a:p>
        </p:txBody>
      </p:sp>
      <p:sp>
        <p:nvSpPr>
          <p:cNvPr id="253954" name="TextBox 1"/>
          <p:cNvSpPr txBox="1"/>
          <p:nvPr/>
        </p:nvSpPr>
        <p:spPr>
          <a:xfrm>
            <a:off x="2174875" y="1765300"/>
            <a:ext cx="8516938" cy="1570038"/>
          </a:xfrm>
          <a:prstGeom prst="rect">
            <a:avLst/>
          </a:prstGeom>
          <a:noFill/>
          <a:ln w="9525">
            <a:noFill/>
          </a:ln>
        </p:spPr>
        <p:txBody>
          <a:bodyPr lIns="0" tIns="0" rIns="0" bIns="0" anchor="t">
            <a:spAutoFit/>
            <a:scene3d>
              <a:camera prst="orthographicFront"/>
              <a:lightRig rig="threePt" dir="t"/>
            </a:scene3d>
          </a:bodyPr>
          <a:lstStyle/>
          <a:p>
            <a:pPr eaLnBrk="0" hangingPunct="0">
              <a:lnSpc>
                <a:spcPct val="150000"/>
              </a:lnSpc>
              <a:spcBef>
                <a:spcPct val="20000"/>
              </a:spcBef>
              <a:buSzPct val="80000"/>
            </a:pP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河长制在解决水资源问题上，强调了</a:t>
            </a:r>
            <a:r>
              <a:rPr lang="zh-CN" altLang="en-US" sz="4000" b="1" dirty="0">
                <a:solidFill>
                  <a:schemeClr val="tx1"/>
                </a:solidFill>
                <a:effectLst>
                  <a:outerShdw blurRad="38100" dist="19050" dir="2700000" algn="tl" rotWithShape="0">
                    <a:schemeClr val="dk1">
                      <a:alpha val="40000"/>
                    </a:schemeClr>
                  </a:outerShdw>
                </a:effectLst>
                <a:latin typeface="华文新魏" panose="02010800040101010101" pitchFamily="2" charset="-122"/>
                <a:ea typeface="华文新魏" panose="02010800040101010101" pitchFamily="2" charset="-122"/>
              </a:rPr>
              <a:t>“管”</a:t>
            </a: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字，明确了江河湖泊谁来管、管什么、怎么管</a:t>
            </a:r>
            <a:endPar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sp>
        <p:nvSpPr>
          <p:cNvPr id="9" name="右箭头 8"/>
          <p:cNvSpPr/>
          <p:nvPr/>
        </p:nvSpPr>
        <p:spPr>
          <a:xfrm>
            <a:off x="1592451" y="2141022"/>
            <a:ext cx="431800" cy="368300"/>
          </a:xfrm>
          <a:prstGeom prst="rightArrow">
            <a:avLst/>
          </a:prstGeom>
          <a:solidFill>
            <a:schemeClr val="accent1"/>
          </a:solidFill>
          <a:ln w="19050">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01" name="Text Box 13"/>
          <p:cNvSpPr txBox="1"/>
          <p:nvPr/>
        </p:nvSpPr>
        <p:spPr>
          <a:xfrm>
            <a:off x="209550" y="585788"/>
            <a:ext cx="6453188" cy="1280160"/>
          </a:xfrm>
          <a:prstGeom prst="rect">
            <a:avLst/>
          </a:prstGeom>
          <a:noFill/>
          <a:ln w="9525">
            <a:noFill/>
          </a:ln>
        </p:spPr>
        <p:txBody>
          <a:bodyPr anchor="t">
            <a:spAutoFit/>
          </a:bodyPr>
          <a:lstStyle/>
          <a:p>
            <a:pPr marL="0" lvl="1" indent="0" algn="just" eaLnBrk="1" hangingPunct="1">
              <a:lnSpc>
                <a:spcPct val="150000"/>
              </a:lnSpc>
              <a:buFont typeface="Verdana" panose="020B0604030504040204" pitchFamily="34" charset="0"/>
              <a:buNone/>
            </a:pPr>
            <a:r>
              <a:rPr lang="zh-CN" altLang="en-US" sz="2800" b="1" dirty="0">
                <a:solidFill>
                  <a:srgbClr val="000000"/>
                </a:solidFill>
                <a:latin typeface="黑体" panose="02010609060101010101" pitchFamily="49" charset="-122"/>
                <a:ea typeface="黑体" panose="02010609060101010101" pitchFamily="49" charset="-122"/>
              </a:rPr>
              <a:t>    </a:t>
            </a:r>
            <a:r>
              <a:rPr lang="zh-CN" altLang="en-US" sz="2400" b="1" dirty="0">
                <a:solidFill>
                  <a:srgbClr val="000000"/>
                </a:solidFill>
                <a:latin typeface="黑体" panose="02010609060101010101" pitchFamily="49" charset="-122"/>
                <a:ea typeface="黑体" panose="02010609060101010101" pitchFamily="49" charset="-122"/>
              </a:rPr>
              <a:t>全面建立省、市、县、乡、村五级河长体系，由党委或政府主要负责同志担任。</a:t>
            </a:r>
            <a:endParaRPr lang="zh-CN" altLang="en-US" sz="2400" b="1" dirty="0">
              <a:solidFill>
                <a:srgbClr val="000000"/>
              </a:solidFill>
              <a:latin typeface="黑体" panose="02010609060101010101" pitchFamily="49" charset="-122"/>
              <a:ea typeface="黑体" panose="02010609060101010101" pitchFamily="49" charset="-122"/>
            </a:endParaRPr>
          </a:p>
        </p:txBody>
      </p:sp>
      <p:sp>
        <p:nvSpPr>
          <p:cNvPr id="256002" name="Text Box 13"/>
          <p:cNvSpPr txBox="1"/>
          <p:nvPr/>
        </p:nvSpPr>
        <p:spPr>
          <a:xfrm>
            <a:off x="501650" y="-4445"/>
            <a:ext cx="5278438" cy="738188"/>
          </a:xfrm>
          <a:prstGeom prst="rect">
            <a:avLst/>
          </a:prstGeom>
          <a:noFill/>
          <a:ln w="9525">
            <a:noFill/>
          </a:ln>
        </p:spPr>
        <p:txBody>
          <a:bodyPr anchor="t">
            <a:spAutoFit/>
          </a:bodyPr>
          <a:lstStyle/>
          <a:p>
            <a:pPr lvl="1" indent="-457200" algn="just" eaLnBrk="1" hangingPunct="1">
              <a:lnSpc>
                <a:spcPct val="150000"/>
              </a:lnSpc>
              <a:buFont typeface="Wingdings" panose="05000000000000000000" pitchFamily="2" charset="2"/>
              <a:buChar char="p"/>
            </a:pPr>
            <a:r>
              <a:rPr lang="zh-CN" altLang="en-US" sz="2800" b="1" dirty="0">
                <a:solidFill>
                  <a:srgbClr val="000000"/>
                </a:solidFill>
                <a:latin typeface="黑体" panose="02010609060101010101" pitchFamily="49" charset="-122"/>
                <a:ea typeface="黑体" panose="02010609060101010101" pitchFamily="49" charset="-122"/>
              </a:rPr>
              <a:t>谁来管</a:t>
            </a:r>
            <a:endParaRPr lang="zh-CN" altLang="en-US" sz="2800" b="1" dirty="0">
              <a:solidFill>
                <a:srgbClr val="000000"/>
              </a:solidFill>
              <a:latin typeface="黑体" panose="02010609060101010101" pitchFamily="49" charset="-122"/>
              <a:ea typeface="黑体" panose="02010609060101010101" pitchFamily="49" charset="-122"/>
            </a:endParaRPr>
          </a:p>
        </p:txBody>
      </p:sp>
      <p:pic>
        <p:nvPicPr>
          <p:cNvPr id="256004" name="图片 1"/>
          <p:cNvPicPr>
            <a:picLocks noChangeAspect="1"/>
          </p:cNvPicPr>
          <p:nvPr/>
        </p:nvPicPr>
        <p:blipFill>
          <a:blip r:embed="rId1"/>
          <a:stretch>
            <a:fillRect/>
          </a:stretch>
        </p:blipFill>
        <p:spPr>
          <a:xfrm>
            <a:off x="933450" y="1925638"/>
            <a:ext cx="4846638" cy="4746625"/>
          </a:xfrm>
          <a:prstGeom prst="rect">
            <a:avLst/>
          </a:prstGeom>
          <a:solidFill>
            <a:schemeClr val="bg1"/>
          </a:solidFill>
          <a:ln w="9525">
            <a:noFill/>
          </a:ln>
        </p:spPr>
      </p:pic>
      <p:sp>
        <p:nvSpPr>
          <p:cNvPr id="2" name="文本框 1"/>
          <p:cNvSpPr txBox="1"/>
          <p:nvPr/>
        </p:nvSpPr>
        <p:spPr>
          <a:xfrm>
            <a:off x="7047230" y="1866265"/>
            <a:ext cx="4259580" cy="4267200"/>
          </a:xfrm>
          <a:prstGeom prst="rect">
            <a:avLst/>
          </a:prstGeom>
          <a:noFill/>
        </p:spPr>
        <p:txBody>
          <a:bodyPr wrap="square" lIns="0" tIns="0" rIns="0" bIns="0" rtlCol="0" anchor="t">
            <a:spAutoFit/>
          </a:bodyPr>
          <a:lstStyle/>
          <a:p>
            <a:pPr lvl="0" indent="0"/>
            <a:r>
              <a:rPr lang="en-US" altLang="zh-CN" sz="2800">
                <a:latin typeface="隶书" panose="02010509060101010101" pitchFamily="49" charset="-122"/>
                <a:ea typeface="隶书" panose="02010509060101010101" pitchFamily="49" charset="-122"/>
                <a:sym typeface="+mn-ea"/>
              </a:rPr>
              <a:t>    </a:t>
            </a:r>
            <a:r>
              <a:rPr lang="zh-CN" altLang="en-US" sz="2800">
                <a:latin typeface="隶书" panose="02010509060101010101" pitchFamily="49" charset="-122"/>
                <a:ea typeface="隶书" panose="02010509060101010101" pitchFamily="49" charset="-122"/>
                <a:sym typeface="+mn-ea"/>
              </a:rPr>
              <a:t>目前，我省省、市、县、乡均已印发了实施河长制工作方案，四级河长制组织体系全面建立，全省设立省级河长</a:t>
            </a:r>
            <a:r>
              <a:rPr lang="en-US" altLang="zh-CN" sz="2800">
                <a:latin typeface="隶书" panose="02010509060101010101" pitchFamily="49" charset="-122"/>
                <a:ea typeface="隶书" panose="02010509060101010101" pitchFamily="49" charset="-122"/>
                <a:sym typeface="+mn-ea"/>
              </a:rPr>
              <a:t>10</a:t>
            </a:r>
            <a:r>
              <a:rPr lang="zh-CN" altLang="en-US" sz="2800">
                <a:latin typeface="隶书" panose="02010509060101010101" pitchFamily="49" charset="-122"/>
                <a:ea typeface="隶书" panose="02010509060101010101" pitchFamily="49" charset="-122"/>
                <a:sym typeface="+mn-ea"/>
              </a:rPr>
              <a:t>名、市级河长</a:t>
            </a:r>
            <a:r>
              <a:rPr lang="en-US" altLang="zh-CN" sz="2800">
                <a:latin typeface="隶书" panose="02010509060101010101" pitchFamily="49" charset="-122"/>
                <a:ea typeface="隶书" panose="02010509060101010101" pitchFamily="49" charset="-122"/>
                <a:sym typeface="+mn-ea"/>
              </a:rPr>
              <a:t>131</a:t>
            </a:r>
            <a:r>
              <a:rPr lang="zh-CN" altLang="en-US" sz="2800">
                <a:latin typeface="隶书" panose="02010509060101010101" pitchFamily="49" charset="-122"/>
                <a:ea typeface="隶书" panose="02010509060101010101" pitchFamily="49" charset="-122"/>
                <a:sym typeface="+mn-ea"/>
              </a:rPr>
              <a:t>名、县级河长</a:t>
            </a:r>
            <a:r>
              <a:rPr lang="en-US" altLang="zh-CN" sz="2800">
                <a:latin typeface="隶书" panose="02010509060101010101" pitchFamily="49" charset="-122"/>
                <a:ea typeface="隶书" panose="02010509060101010101" pitchFamily="49" charset="-122"/>
                <a:sym typeface="+mn-ea"/>
              </a:rPr>
              <a:t>728</a:t>
            </a:r>
            <a:r>
              <a:rPr lang="zh-CN" altLang="en-US" sz="2800">
                <a:latin typeface="隶书" panose="02010509060101010101" pitchFamily="49" charset="-122"/>
                <a:ea typeface="隶书" panose="02010509060101010101" pitchFamily="49" charset="-122"/>
                <a:sym typeface="+mn-ea"/>
              </a:rPr>
              <a:t>名、乡级河长</a:t>
            </a:r>
            <a:r>
              <a:rPr lang="en-US" altLang="zh-CN" sz="2800">
                <a:latin typeface="隶书" panose="02010509060101010101" pitchFamily="49" charset="-122"/>
                <a:ea typeface="隶书" panose="02010509060101010101" pitchFamily="49" charset="-122"/>
                <a:sym typeface="+mn-ea"/>
              </a:rPr>
              <a:t>5914</a:t>
            </a:r>
            <a:r>
              <a:rPr lang="zh-CN" altLang="en-US" sz="2800">
                <a:latin typeface="隶书" panose="02010509060101010101" pitchFamily="49" charset="-122"/>
                <a:ea typeface="隶书" panose="02010509060101010101" pitchFamily="49" charset="-122"/>
                <a:sym typeface="+mn-ea"/>
              </a:rPr>
              <a:t>名，同时还设置了村级河长</a:t>
            </a:r>
            <a:r>
              <a:rPr lang="en-US" altLang="zh-CN" sz="2800">
                <a:latin typeface="隶书" panose="02010509060101010101" pitchFamily="49" charset="-122"/>
                <a:ea typeface="隶书" panose="02010509060101010101" pitchFamily="49" charset="-122"/>
                <a:sym typeface="+mn-ea"/>
              </a:rPr>
              <a:t>13414</a:t>
            </a:r>
            <a:r>
              <a:rPr lang="zh-CN" altLang="en-US" sz="2800">
                <a:latin typeface="隶书" panose="02010509060101010101" pitchFamily="49" charset="-122"/>
                <a:ea typeface="隶书" panose="02010509060101010101" pitchFamily="49" charset="-122"/>
                <a:sym typeface="+mn-ea"/>
              </a:rPr>
              <a:t>名，省、市、县、乡村五级河长共计</a:t>
            </a:r>
            <a:r>
              <a:rPr lang="en-US" altLang="zh-CN" sz="2800">
                <a:latin typeface="隶书" panose="02010509060101010101" pitchFamily="49" charset="-122"/>
                <a:ea typeface="隶书" panose="02010509060101010101" pitchFamily="49" charset="-122"/>
                <a:sym typeface="+mn-ea"/>
              </a:rPr>
              <a:t>20198</a:t>
            </a:r>
            <a:r>
              <a:rPr lang="zh-CN" altLang="en-US" sz="2800">
                <a:latin typeface="隶书" panose="02010509060101010101" pitchFamily="49" charset="-122"/>
                <a:ea typeface="隶书" panose="02010509060101010101" pitchFamily="49" charset="-122"/>
                <a:sym typeface="+mn-ea"/>
              </a:rPr>
              <a:t>人。</a:t>
            </a:r>
            <a:endParaRPr lang="zh-CN" altLang="en-US" sz="2800" b="1" i="1" dirty="0">
              <a:solidFill>
                <a:srgbClr val="FFFF00"/>
              </a:solidFill>
              <a:latin typeface="黑体" panose="02010609060101010101" pitchFamily="49" charset="-122"/>
              <a:ea typeface="黑体" panose="02010609060101010101" pitchFamily="49" charset="-122"/>
              <a:sym typeface="+mn-ea"/>
            </a:endParaRPr>
          </a:p>
        </p:txBody>
      </p:sp>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1" name="Text Box 13"/>
          <p:cNvSpPr txBox="1"/>
          <p:nvPr/>
        </p:nvSpPr>
        <p:spPr>
          <a:xfrm>
            <a:off x="666750" y="1339850"/>
            <a:ext cx="4405630" cy="4615815"/>
          </a:xfrm>
          <a:prstGeom prst="rect">
            <a:avLst/>
          </a:prstGeom>
          <a:noFill/>
          <a:ln w="9525">
            <a:noFill/>
          </a:ln>
        </p:spPr>
        <p:txBody>
          <a:bodyPr wrap="square" anchor="t">
            <a:spAutoFit/>
            <a:scene3d>
              <a:camera prst="orthographicFront"/>
              <a:lightRig rig="threePt" dir="t"/>
            </a:scene3d>
          </a:bodyPr>
          <a:lstStyle/>
          <a:p>
            <a:pPr marL="0" lvl="1" algn="just" eaLnBrk="1" hangingPunct="1">
              <a:lnSpc>
                <a:spcPct val="150000"/>
              </a:lnSpc>
              <a:spcAft>
                <a:spcPts val="1200"/>
              </a:spcAft>
              <a:buFont typeface="Wingdings" panose="05000000000000000000" pitchFamily="2" charset="2"/>
            </a:pPr>
            <a:r>
              <a:rPr lang="en-US" altLang="zh-CN"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    </a:t>
            </a: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目前，全面推行河长制、湖长制工作各项制度已经建立，河长、湖长已经确定，一河一策已经编制完成。下一步，就是聚焦管好</a:t>
            </a:r>
            <a:r>
              <a:rPr lang="en-US" altLang="zh-CN"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a:t>
            </a: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盆</a:t>
            </a:r>
            <a:r>
              <a:rPr lang="en-US" altLang="zh-CN"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a:t>
            </a: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和</a:t>
            </a:r>
            <a:r>
              <a:rPr lang="en-US" altLang="zh-CN"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a:t>
            </a: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水</a:t>
            </a:r>
            <a:r>
              <a:rPr lang="en-US" altLang="zh-CN"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a:t>
            </a: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，向河湖管理顽疾宣战。</a:t>
            </a:r>
            <a:endPar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sp>
        <p:nvSpPr>
          <p:cNvPr id="2" name="Text Box 13"/>
          <p:cNvSpPr txBox="1"/>
          <p:nvPr/>
        </p:nvSpPr>
        <p:spPr>
          <a:xfrm>
            <a:off x="5995035" y="1690370"/>
            <a:ext cx="4405630" cy="3476625"/>
          </a:xfrm>
          <a:prstGeom prst="rect">
            <a:avLst/>
          </a:prstGeom>
          <a:noFill/>
          <a:ln w="9525">
            <a:noFill/>
          </a:ln>
        </p:spPr>
        <p:txBody>
          <a:bodyPr wrap="square" anchor="t">
            <a:spAutoFit/>
            <a:scene3d>
              <a:camera prst="orthographicFront"/>
              <a:lightRig rig="threePt" dir="t"/>
            </a:scene3d>
          </a:bodyPr>
          <a:lstStyle/>
          <a:p>
            <a:pPr marL="0" lvl="1" algn="just" eaLnBrk="1" hangingPunct="1">
              <a:lnSpc>
                <a:spcPct val="150000"/>
              </a:lnSpc>
              <a:spcAft>
                <a:spcPts val="1200"/>
              </a:spcAft>
              <a:buFont typeface="Wingdings" panose="05000000000000000000" pitchFamily="2" charset="2"/>
            </a:pPr>
            <a:r>
              <a:rPr lang="en-US" altLang="zh-CN"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1. </a:t>
            </a: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管好盛水的</a:t>
            </a:r>
            <a:r>
              <a:rPr lang="en-US" altLang="zh-CN"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a:t>
            </a: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盆</a:t>
            </a:r>
            <a:r>
              <a:rPr lang="en-US" altLang="zh-CN"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a:t>
            </a: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，即管好河道湖泊空间及其水域岸线；</a:t>
            </a:r>
            <a:endPar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pPr marL="0" lvl="1" algn="just" eaLnBrk="1" hangingPunct="1">
              <a:lnSpc>
                <a:spcPct val="150000"/>
              </a:lnSpc>
              <a:spcAft>
                <a:spcPts val="1200"/>
              </a:spcAft>
              <a:buFont typeface="Wingdings" panose="05000000000000000000" pitchFamily="2" charset="2"/>
            </a:pPr>
            <a:r>
              <a:rPr lang="en-US" altLang="zh-CN"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2. </a:t>
            </a: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护好</a:t>
            </a:r>
            <a:r>
              <a:rPr lang="en-US" altLang="zh-CN"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a:t>
            </a: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盆</a:t>
            </a:r>
            <a:r>
              <a:rPr lang="en-US" altLang="zh-CN"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a:t>
            </a: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里的水，即管好河道湖泊中的水。</a:t>
            </a:r>
            <a:endPar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sp>
        <p:nvSpPr>
          <p:cNvPr id="5" name="Text Box 13"/>
          <p:cNvSpPr txBox="1"/>
          <p:nvPr/>
        </p:nvSpPr>
        <p:spPr>
          <a:xfrm>
            <a:off x="923925" y="434975"/>
            <a:ext cx="5278438" cy="738188"/>
          </a:xfrm>
          <a:prstGeom prst="rect">
            <a:avLst/>
          </a:prstGeom>
          <a:noFill/>
          <a:ln w="9525">
            <a:noFill/>
          </a:ln>
        </p:spPr>
        <p:txBody>
          <a:bodyPr anchor="t">
            <a:spAutoFit/>
          </a:bodyPr>
          <a:lstStyle/>
          <a:p>
            <a:pPr lvl="1" indent="-457200" algn="just" eaLnBrk="1" hangingPunct="1">
              <a:lnSpc>
                <a:spcPct val="150000"/>
              </a:lnSpc>
              <a:buFont typeface="Wingdings" panose="05000000000000000000" pitchFamily="2" charset="2"/>
              <a:buChar char="p"/>
            </a:pPr>
            <a:r>
              <a:rPr lang="zh-CN" altLang="en-US" sz="2800" b="1" dirty="0">
                <a:solidFill>
                  <a:srgbClr val="000000"/>
                </a:solidFill>
                <a:latin typeface="黑体" panose="02010609060101010101" pitchFamily="49" charset="-122"/>
                <a:ea typeface="黑体" panose="02010609060101010101" pitchFamily="49" charset="-122"/>
              </a:rPr>
              <a:t>管什么</a:t>
            </a:r>
            <a:endParaRPr lang="zh-CN" altLang="en-US" sz="2800" b="1" dirty="0">
              <a:solidFill>
                <a:srgbClr val="000000"/>
              </a:soli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878754" y="1564640"/>
            <a:ext cx="2069253" cy="396240"/>
          </a:xfrm>
          <a:prstGeom prst="rect">
            <a:avLst/>
          </a:prstGeom>
          <a:noFill/>
        </p:spPr>
        <p:txBody>
          <a:bodyPr wrap="square" rtlCol="0">
            <a:spAutoFit/>
          </a:bodyPr>
          <a:lstStyle/>
          <a:p>
            <a:r>
              <a:rPr lang="en-US" altLang="zh-CN" sz="2000">
                <a:solidFill>
                  <a:srgbClr val="FF0000"/>
                </a:solidFill>
                <a:latin typeface="华文中宋" panose="02010600040101010101" charset="-122"/>
                <a:ea typeface="华文中宋" panose="02010600040101010101" charset="-122"/>
              </a:rPr>
              <a:t>     </a:t>
            </a:r>
            <a:r>
              <a:rPr lang="zh-CN" altLang="zh-CN" sz="2000">
                <a:solidFill>
                  <a:srgbClr val="FF0000"/>
                </a:solidFill>
                <a:latin typeface="华文中宋" panose="02010600040101010101" charset="-122"/>
                <a:ea typeface="华文中宋" panose="02010600040101010101" charset="-122"/>
              </a:rPr>
              <a:t>乱占问题</a:t>
            </a:r>
            <a:endParaRPr lang="zh-CN" altLang="zh-CN" sz="2000">
              <a:solidFill>
                <a:srgbClr val="FF0000"/>
              </a:solidFill>
              <a:latin typeface="华文中宋" panose="02010600040101010101" charset="-122"/>
              <a:ea typeface="华文中宋" panose="02010600040101010101" charset="-122"/>
            </a:endParaRPr>
          </a:p>
        </p:txBody>
      </p:sp>
      <p:pic>
        <p:nvPicPr>
          <p:cNvPr id="474125" name="图片 474124" descr="imgapp[1]"/>
          <p:cNvPicPr>
            <a:picLocks noChangeAspect="1"/>
          </p:cNvPicPr>
          <p:nvPr/>
        </p:nvPicPr>
        <p:blipFill>
          <a:blip r:embed="rId1"/>
          <a:stretch>
            <a:fillRect/>
          </a:stretch>
        </p:blipFill>
        <p:spPr>
          <a:xfrm>
            <a:off x="6645488" y="4725670"/>
            <a:ext cx="3692313" cy="1823720"/>
          </a:xfrm>
          <a:prstGeom prst="rect">
            <a:avLst/>
          </a:prstGeom>
          <a:noFill/>
          <a:ln w="9525">
            <a:noFill/>
          </a:ln>
        </p:spPr>
      </p:pic>
      <p:sp>
        <p:nvSpPr>
          <p:cNvPr id="16" name="文本框 15"/>
          <p:cNvSpPr txBox="1"/>
          <p:nvPr/>
        </p:nvSpPr>
        <p:spPr>
          <a:xfrm>
            <a:off x="5283835" y="2350770"/>
            <a:ext cx="756285" cy="1188720"/>
          </a:xfrm>
          <a:prstGeom prst="rect">
            <a:avLst/>
          </a:prstGeom>
          <a:noFill/>
        </p:spPr>
        <p:txBody>
          <a:bodyPr wrap="square" rtlCol="0">
            <a:spAutoFit/>
          </a:bodyPr>
          <a:lstStyle/>
          <a:p>
            <a:r>
              <a:rPr lang="zh-CN" altLang="en-US" sz="1800">
                <a:solidFill>
                  <a:schemeClr val="bg1"/>
                </a:solidFill>
                <a:uFillTx/>
              </a:rPr>
              <a:t>河湖空间越来越小</a:t>
            </a:r>
            <a:endParaRPr lang="zh-CN" altLang="en-US" sz="1800">
              <a:solidFill>
                <a:schemeClr val="bg1"/>
              </a:solidFill>
              <a:uFillTx/>
            </a:endParaRPr>
          </a:p>
        </p:txBody>
      </p:sp>
      <p:sp>
        <p:nvSpPr>
          <p:cNvPr id="17" name="文本框 16"/>
          <p:cNvSpPr txBox="1"/>
          <p:nvPr/>
        </p:nvSpPr>
        <p:spPr>
          <a:xfrm>
            <a:off x="7338907" y="1638935"/>
            <a:ext cx="1997287" cy="396240"/>
          </a:xfrm>
          <a:prstGeom prst="rect">
            <a:avLst/>
          </a:prstGeom>
          <a:noFill/>
        </p:spPr>
        <p:txBody>
          <a:bodyPr wrap="square" rtlCol="0">
            <a:spAutoFit/>
          </a:bodyPr>
          <a:lstStyle/>
          <a:p>
            <a:r>
              <a:rPr lang="en-US" altLang="zh-CN" sz="2000">
                <a:solidFill>
                  <a:srgbClr val="FF0000"/>
                </a:solidFill>
                <a:latin typeface="华文中宋" panose="02010600040101010101" charset="-122"/>
                <a:ea typeface="华文中宋" panose="02010600040101010101" charset="-122"/>
              </a:rPr>
              <a:t>      </a:t>
            </a:r>
            <a:r>
              <a:rPr lang="zh-CN" altLang="en-US" sz="2000">
                <a:solidFill>
                  <a:srgbClr val="FF0000"/>
                </a:solidFill>
                <a:latin typeface="华文中宋" panose="02010600040101010101" charset="-122"/>
                <a:ea typeface="华文中宋" panose="02010600040101010101" charset="-122"/>
              </a:rPr>
              <a:t>乱采问题</a:t>
            </a:r>
            <a:endParaRPr lang="zh-CN" altLang="en-US" sz="2000">
              <a:solidFill>
                <a:srgbClr val="FF0000"/>
              </a:solidFill>
              <a:latin typeface="华文中宋" panose="02010600040101010101" charset="-122"/>
              <a:ea typeface="华文中宋" panose="02010600040101010101" charset="-122"/>
            </a:endParaRPr>
          </a:p>
        </p:txBody>
      </p:sp>
      <p:pic>
        <p:nvPicPr>
          <p:cNvPr id="475140" name="图片 475139" descr="IMG_3317"/>
          <p:cNvPicPr>
            <a:picLocks noChangeAspect="1"/>
          </p:cNvPicPr>
          <p:nvPr/>
        </p:nvPicPr>
        <p:blipFill>
          <a:blip r:embed="rId2" cstate="print"/>
          <a:stretch>
            <a:fillRect/>
          </a:stretch>
        </p:blipFill>
        <p:spPr>
          <a:xfrm>
            <a:off x="6645487" y="2168525"/>
            <a:ext cx="3569547" cy="1677670"/>
          </a:xfrm>
          <a:prstGeom prst="rect">
            <a:avLst/>
          </a:prstGeom>
          <a:noFill/>
          <a:ln w="9525">
            <a:noFill/>
          </a:ln>
        </p:spPr>
      </p:pic>
      <p:sp>
        <p:nvSpPr>
          <p:cNvPr id="20" name="文本框 19"/>
          <p:cNvSpPr txBox="1"/>
          <p:nvPr/>
        </p:nvSpPr>
        <p:spPr>
          <a:xfrm>
            <a:off x="10542905" y="2350770"/>
            <a:ext cx="857885" cy="1188720"/>
          </a:xfrm>
          <a:prstGeom prst="rect">
            <a:avLst/>
          </a:prstGeom>
          <a:noFill/>
        </p:spPr>
        <p:txBody>
          <a:bodyPr wrap="square" rtlCol="0">
            <a:spAutoFit/>
          </a:bodyPr>
          <a:lstStyle/>
          <a:p>
            <a:r>
              <a:rPr lang="zh-CN" altLang="en-US" sz="1800">
                <a:solidFill>
                  <a:schemeClr val="bg1"/>
                </a:solidFill>
                <a:uFillTx/>
              </a:rPr>
              <a:t>河道变得千疮百孔</a:t>
            </a:r>
            <a:endParaRPr lang="zh-CN" altLang="en-US" sz="1800">
              <a:solidFill>
                <a:schemeClr val="bg1"/>
              </a:solidFill>
              <a:uFillTx/>
            </a:endParaRPr>
          </a:p>
        </p:txBody>
      </p:sp>
      <p:sp>
        <p:nvSpPr>
          <p:cNvPr id="21" name="文本框 20"/>
          <p:cNvSpPr txBox="1"/>
          <p:nvPr/>
        </p:nvSpPr>
        <p:spPr>
          <a:xfrm>
            <a:off x="2004908" y="4264660"/>
            <a:ext cx="2163233" cy="396240"/>
          </a:xfrm>
          <a:prstGeom prst="rect">
            <a:avLst/>
          </a:prstGeom>
          <a:noFill/>
        </p:spPr>
        <p:txBody>
          <a:bodyPr wrap="square" rtlCol="0">
            <a:spAutoFit/>
          </a:bodyPr>
          <a:lstStyle/>
          <a:p>
            <a:r>
              <a:rPr lang="en-US" altLang="zh-CN" sz="2000">
                <a:solidFill>
                  <a:srgbClr val="FF0000"/>
                </a:solidFill>
                <a:latin typeface="华文中宋" panose="02010600040101010101" charset="-122"/>
                <a:ea typeface="华文中宋" panose="02010600040101010101" charset="-122"/>
              </a:rPr>
              <a:t>    </a:t>
            </a:r>
            <a:r>
              <a:rPr lang="zh-CN" altLang="en-US" sz="2000">
                <a:solidFill>
                  <a:srgbClr val="FF0000"/>
                </a:solidFill>
                <a:latin typeface="华文中宋" panose="02010600040101010101" charset="-122"/>
                <a:ea typeface="华文中宋" panose="02010600040101010101" charset="-122"/>
              </a:rPr>
              <a:t>乱堆问题</a:t>
            </a:r>
            <a:endParaRPr lang="zh-CN" altLang="en-US" sz="2000">
              <a:solidFill>
                <a:srgbClr val="FF0000"/>
              </a:solidFill>
              <a:latin typeface="华文中宋" panose="02010600040101010101" charset="-122"/>
              <a:ea typeface="华文中宋" panose="02010600040101010101" charset="-122"/>
            </a:endParaRPr>
          </a:p>
        </p:txBody>
      </p:sp>
      <p:pic>
        <p:nvPicPr>
          <p:cNvPr id="14341" name="图片 14340" descr="3090227195"/>
          <p:cNvPicPr>
            <a:picLocks noChangeAspect="1"/>
          </p:cNvPicPr>
          <p:nvPr/>
        </p:nvPicPr>
        <p:blipFill>
          <a:blip r:embed="rId3"/>
          <a:stretch>
            <a:fillRect/>
          </a:stretch>
        </p:blipFill>
        <p:spPr>
          <a:xfrm>
            <a:off x="1144694" y="4775201"/>
            <a:ext cx="3883660" cy="1828165"/>
          </a:xfrm>
          <a:prstGeom prst="rect">
            <a:avLst/>
          </a:prstGeom>
          <a:noFill/>
          <a:ln w="9525">
            <a:noFill/>
          </a:ln>
        </p:spPr>
      </p:pic>
      <p:sp>
        <p:nvSpPr>
          <p:cNvPr id="22" name="文本框 21"/>
          <p:cNvSpPr txBox="1"/>
          <p:nvPr/>
        </p:nvSpPr>
        <p:spPr>
          <a:xfrm>
            <a:off x="5411470" y="4957445"/>
            <a:ext cx="850265" cy="1463040"/>
          </a:xfrm>
          <a:prstGeom prst="rect">
            <a:avLst/>
          </a:prstGeom>
          <a:noFill/>
        </p:spPr>
        <p:txBody>
          <a:bodyPr wrap="square" rtlCol="0">
            <a:spAutoFit/>
          </a:bodyPr>
          <a:lstStyle/>
          <a:p>
            <a:pPr algn="l"/>
            <a:r>
              <a:rPr lang="zh-CN" altLang="en-US" sz="1800">
                <a:solidFill>
                  <a:schemeClr val="bg1"/>
                </a:solidFill>
                <a:uFillTx/>
              </a:rPr>
              <a:t>河道成了垃圾场杂物堆</a:t>
            </a:r>
            <a:endParaRPr lang="zh-CN" altLang="en-US" sz="1800">
              <a:solidFill>
                <a:schemeClr val="bg1"/>
              </a:solidFill>
              <a:uFillTx/>
            </a:endParaRPr>
          </a:p>
        </p:txBody>
      </p:sp>
      <p:sp>
        <p:nvSpPr>
          <p:cNvPr id="19" name="文本框 18"/>
          <p:cNvSpPr txBox="1"/>
          <p:nvPr/>
        </p:nvSpPr>
        <p:spPr>
          <a:xfrm>
            <a:off x="7410028" y="4206875"/>
            <a:ext cx="2163233" cy="396240"/>
          </a:xfrm>
          <a:prstGeom prst="rect">
            <a:avLst/>
          </a:prstGeom>
          <a:noFill/>
        </p:spPr>
        <p:txBody>
          <a:bodyPr wrap="square" rtlCol="0">
            <a:spAutoFit/>
          </a:bodyPr>
          <a:lstStyle/>
          <a:p>
            <a:r>
              <a:rPr lang="en-US" altLang="zh-CN" sz="2000">
                <a:solidFill>
                  <a:srgbClr val="FF0000"/>
                </a:solidFill>
                <a:latin typeface="华文中宋" panose="02010600040101010101" charset="-122"/>
                <a:ea typeface="华文中宋" panose="02010600040101010101" charset="-122"/>
              </a:rPr>
              <a:t>      </a:t>
            </a:r>
            <a:r>
              <a:rPr lang="zh-CN" altLang="en-US" sz="2000">
                <a:solidFill>
                  <a:srgbClr val="FF0000"/>
                </a:solidFill>
                <a:latin typeface="华文中宋" panose="02010600040101010101" charset="-122"/>
                <a:ea typeface="华文中宋" panose="02010600040101010101" charset="-122"/>
              </a:rPr>
              <a:t>乱建问题</a:t>
            </a:r>
            <a:endParaRPr lang="zh-CN" altLang="en-US" sz="2000">
              <a:solidFill>
                <a:srgbClr val="FF0000"/>
              </a:solidFill>
              <a:latin typeface="华文中宋" panose="02010600040101010101" charset="-122"/>
              <a:ea typeface="华文中宋" panose="02010600040101010101" charset="-122"/>
            </a:endParaRPr>
          </a:p>
        </p:txBody>
      </p:sp>
      <p:pic>
        <p:nvPicPr>
          <p:cNvPr id="23" name="图片 22" descr="IMG_0894"/>
          <p:cNvPicPr>
            <a:picLocks noChangeAspect="1"/>
          </p:cNvPicPr>
          <p:nvPr/>
        </p:nvPicPr>
        <p:blipFill>
          <a:blip r:embed="rId4" cstate="print"/>
          <a:stretch>
            <a:fillRect/>
          </a:stretch>
        </p:blipFill>
        <p:spPr>
          <a:xfrm>
            <a:off x="1098339" y="2168526"/>
            <a:ext cx="3976793" cy="1677035"/>
          </a:xfrm>
          <a:prstGeom prst="rect">
            <a:avLst/>
          </a:prstGeom>
        </p:spPr>
      </p:pic>
      <p:sp>
        <p:nvSpPr>
          <p:cNvPr id="24" name="文本框 23"/>
          <p:cNvSpPr txBox="1"/>
          <p:nvPr/>
        </p:nvSpPr>
        <p:spPr>
          <a:xfrm>
            <a:off x="10647045" y="4725670"/>
            <a:ext cx="754380" cy="1463040"/>
          </a:xfrm>
          <a:prstGeom prst="rect">
            <a:avLst/>
          </a:prstGeom>
          <a:noFill/>
        </p:spPr>
        <p:txBody>
          <a:bodyPr wrap="square" rtlCol="0">
            <a:spAutoFit/>
          </a:bodyPr>
          <a:lstStyle/>
          <a:p>
            <a:r>
              <a:rPr lang="zh-CN" altLang="en-US" sz="1800">
                <a:solidFill>
                  <a:schemeClr val="bg1"/>
                </a:solidFill>
                <a:uFillTx/>
              </a:rPr>
              <a:t>擅自在河道内建设厂房</a:t>
            </a:r>
            <a:endParaRPr lang="zh-CN" altLang="en-US" sz="1800">
              <a:solidFill>
                <a:schemeClr val="bg1"/>
              </a:solidFill>
              <a:uFillTx/>
            </a:endParaRPr>
          </a:p>
        </p:txBody>
      </p:sp>
      <p:sp>
        <p:nvSpPr>
          <p:cNvPr id="6" name="文本框 5"/>
          <p:cNvSpPr txBox="1"/>
          <p:nvPr/>
        </p:nvSpPr>
        <p:spPr>
          <a:xfrm>
            <a:off x="1243965" y="483870"/>
            <a:ext cx="9478010" cy="518160"/>
          </a:xfrm>
          <a:prstGeom prst="rect">
            <a:avLst/>
          </a:prstGeom>
          <a:noFill/>
        </p:spPr>
        <p:txBody>
          <a:bodyPr wrap="none" rtlCol="0">
            <a:spAutoFit/>
          </a:bodyPr>
          <a:lstStyle/>
          <a:p>
            <a:pPr algn="l"/>
            <a:r>
              <a:rPr lang="zh-CN" altLang="en-US" sz="28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管好</a:t>
            </a:r>
            <a:r>
              <a:rPr lang="en-US" altLang="zh-CN" sz="28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a:t>
            </a:r>
            <a:r>
              <a:rPr lang="zh-CN" altLang="en-US" sz="28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盆</a:t>
            </a:r>
            <a:r>
              <a:rPr lang="en-US" altLang="zh-CN" sz="28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a:t>
            </a:r>
            <a:r>
              <a:rPr lang="zh-CN" altLang="en-US" sz="28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，就是清</a:t>
            </a:r>
            <a:r>
              <a:rPr lang="en-US" altLang="zh-CN" sz="28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a:t>
            </a:r>
            <a:r>
              <a:rPr lang="zh-CN" altLang="en-US" sz="28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四乱</a:t>
            </a:r>
            <a:r>
              <a:rPr lang="en-US" altLang="zh-CN" sz="28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a:t>
            </a:r>
            <a:r>
              <a:rPr lang="zh-CN" altLang="en-US" sz="28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，即</a:t>
            </a:r>
            <a:r>
              <a:rPr lang="zh-CN" altLang="en-US" sz="2800" b="1" dirty="0" smtClean="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乱占、</a:t>
            </a:r>
            <a:r>
              <a:rPr lang="zh-CN" altLang="en-US" sz="28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乱采、乱堆、乱建</a:t>
            </a:r>
            <a:endParaRPr lang="zh-CN" altLang="en-US" sz="28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endParaRPr>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7497022" y="1717675"/>
            <a:ext cx="2131060" cy="396240"/>
          </a:xfrm>
          <a:prstGeom prst="rect">
            <a:avLst/>
          </a:prstGeom>
          <a:noFill/>
        </p:spPr>
        <p:txBody>
          <a:bodyPr wrap="square" rtlCol="0">
            <a:spAutoFit/>
          </a:bodyPr>
          <a:lstStyle/>
          <a:p>
            <a:r>
              <a:rPr lang="en-US" altLang="zh-CN" sz="2000">
                <a:solidFill>
                  <a:srgbClr val="FF0000"/>
                </a:solidFill>
                <a:latin typeface="华文中宋" panose="02010600040101010101" charset="-122"/>
                <a:ea typeface="华文中宋" panose="02010600040101010101" charset="-122"/>
              </a:rPr>
              <a:t>      </a:t>
            </a:r>
            <a:r>
              <a:rPr lang="zh-CN" altLang="en-US" sz="2000">
                <a:solidFill>
                  <a:srgbClr val="FF0000"/>
                </a:solidFill>
                <a:latin typeface="华文中宋" panose="02010600040101010101" charset="-122"/>
                <a:ea typeface="华文中宋" panose="02010600040101010101" charset="-122"/>
              </a:rPr>
              <a:t>水少问题</a:t>
            </a:r>
            <a:endParaRPr lang="zh-CN" altLang="en-US" sz="2000">
              <a:solidFill>
                <a:srgbClr val="FF0000"/>
              </a:solidFill>
              <a:latin typeface="华文中宋" panose="02010600040101010101" charset="-122"/>
              <a:ea typeface="华文中宋" panose="02010600040101010101" charset="-122"/>
            </a:endParaRPr>
          </a:p>
        </p:txBody>
      </p:sp>
      <p:sp>
        <p:nvSpPr>
          <p:cNvPr id="10" name="文本框 9"/>
          <p:cNvSpPr txBox="1"/>
          <p:nvPr/>
        </p:nvSpPr>
        <p:spPr>
          <a:xfrm>
            <a:off x="10672445" y="2316480"/>
            <a:ext cx="781050" cy="1463040"/>
          </a:xfrm>
          <a:prstGeom prst="rect">
            <a:avLst/>
          </a:prstGeom>
          <a:noFill/>
        </p:spPr>
        <p:txBody>
          <a:bodyPr wrap="square" rtlCol="0">
            <a:spAutoFit/>
          </a:bodyPr>
          <a:lstStyle/>
          <a:p>
            <a:r>
              <a:rPr lang="zh-CN" altLang="en-US" sz="1800">
                <a:solidFill>
                  <a:schemeClr val="bg1"/>
                </a:solidFill>
                <a:uFillTx/>
              </a:rPr>
              <a:t>门前的小河不再流淌</a:t>
            </a:r>
            <a:endParaRPr lang="zh-CN" altLang="en-US" sz="1800">
              <a:solidFill>
                <a:schemeClr val="bg1"/>
              </a:solidFill>
              <a:uFillTx/>
            </a:endParaRPr>
          </a:p>
        </p:txBody>
      </p:sp>
      <p:grpSp>
        <p:nvGrpSpPr>
          <p:cNvPr id="3" name="组合 6"/>
          <p:cNvGrpSpPr/>
          <p:nvPr/>
        </p:nvGrpSpPr>
        <p:grpSpPr>
          <a:xfrm>
            <a:off x="1416474" y="4444366"/>
            <a:ext cx="4717537" cy="2051050"/>
            <a:chOff x="5424" y="2992"/>
            <a:chExt cx="4375" cy="3360"/>
          </a:xfrm>
        </p:grpSpPr>
        <p:sp>
          <p:nvSpPr>
            <p:cNvPr id="11" name="文本框 10"/>
            <p:cNvSpPr txBox="1"/>
            <p:nvPr/>
          </p:nvSpPr>
          <p:spPr>
            <a:xfrm>
              <a:off x="6253" y="2992"/>
              <a:ext cx="2093" cy="649"/>
            </a:xfrm>
            <a:prstGeom prst="rect">
              <a:avLst/>
            </a:prstGeom>
            <a:noFill/>
          </p:spPr>
          <p:txBody>
            <a:bodyPr wrap="square" rtlCol="0">
              <a:spAutoFit/>
            </a:bodyPr>
            <a:lstStyle/>
            <a:p>
              <a:r>
                <a:rPr lang="en-US" altLang="zh-CN" sz="2000">
                  <a:solidFill>
                    <a:srgbClr val="FF0000"/>
                  </a:solidFill>
                  <a:latin typeface="华文中宋" panose="02010600040101010101" charset="-122"/>
                  <a:ea typeface="华文中宋" panose="02010600040101010101" charset="-122"/>
                </a:rPr>
                <a:t>       </a:t>
              </a:r>
              <a:r>
                <a:rPr lang="zh-CN" altLang="en-US" sz="2000">
                  <a:solidFill>
                    <a:srgbClr val="FF0000"/>
                  </a:solidFill>
                  <a:latin typeface="华文中宋" panose="02010600040101010101" charset="-122"/>
                  <a:ea typeface="华文中宋" panose="02010600040101010101" charset="-122"/>
                </a:rPr>
                <a:t>水脏问题</a:t>
              </a:r>
              <a:endParaRPr lang="zh-CN" altLang="en-US" sz="2000">
                <a:solidFill>
                  <a:srgbClr val="FF0000"/>
                </a:solidFill>
                <a:latin typeface="华文中宋" panose="02010600040101010101" charset="-122"/>
                <a:ea typeface="华文中宋" panose="02010600040101010101" charset="-122"/>
              </a:endParaRPr>
            </a:p>
          </p:txBody>
        </p:sp>
        <p:grpSp>
          <p:nvGrpSpPr>
            <p:cNvPr id="4" name="组合 2"/>
            <p:cNvGrpSpPr/>
            <p:nvPr/>
          </p:nvGrpSpPr>
          <p:grpSpPr>
            <a:xfrm>
              <a:off x="5424" y="3616"/>
              <a:ext cx="4375" cy="2736"/>
              <a:chOff x="5424" y="3616"/>
              <a:chExt cx="4375" cy="2736"/>
            </a:xfrm>
          </p:grpSpPr>
          <p:pic>
            <p:nvPicPr>
              <p:cNvPr id="520200" name="图片 520199" descr="u=2040919762,530626262&amp;fm=21&amp;gp=0"/>
              <p:cNvPicPr>
                <a:picLocks noChangeAspect="1"/>
              </p:cNvPicPr>
              <p:nvPr/>
            </p:nvPicPr>
            <p:blipFill>
              <a:blip r:embed="rId1"/>
              <a:stretch>
                <a:fillRect/>
              </a:stretch>
            </p:blipFill>
            <p:spPr>
              <a:xfrm>
                <a:off x="5424" y="3746"/>
                <a:ext cx="3409" cy="2606"/>
              </a:xfrm>
              <a:prstGeom prst="rect">
                <a:avLst/>
              </a:prstGeom>
              <a:noFill/>
              <a:ln w="9525">
                <a:noFill/>
              </a:ln>
            </p:spPr>
          </p:pic>
          <p:sp>
            <p:nvSpPr>
              <p:cNvPr id="12" name="文本框 11"/>
              <p:cNvSpPr txBox="1"/>
              <p:nvPr/>
            </p:nvSpPr>
            <p:spPr>
              <a:xfrm>
                <a:off x="9059" y="3616"/>
                <a:ext cx="740" cy="2397"/>
              </a:xfrm>
              <a:prstGeom prst="rect">
                <a:avLst/>
              </a:prstGeom>
              <a:noFill/>
            </p:spPr>
            <p:txBody>
              <a:bodyPr wrap="square" rtlCol="0">
                <a:spAutoFit/>
              </a:bodyPr>
              <a:lstStyle/>
              <a:p>
                <a:r>
                  <a:rPr lang="zh-CN" altLang="en-US" sz="1800">
                    <a:solidFill>
                      <a:schemeClr val="bg1"/>
                    </a:solidFill>
                    <a:uFillTx/>
                  </a:rPr>
                  <a:t>河流成为城市下水道</a:t>
                </a:r>
                <a:endParaRPr lang="zh-CN" altLang="en-US" sz="1800">
                  <a:solidFill>
                    <a:schemeClr val="bg1"/>
                  </a:solidFill>
                  <a:uFillTx/>
                </a:endParaRPr>
              </a:p>
            </p:txBody>
          </p:sp>
        </p:grpSp>
      </p:grpSp>
      <p:grpSp>
        <p:nvGrpSpPr>
          <p:cNvPr id="7" name="组合 7"/>
          <p:cNvGrpSpPr/>
          <p:nvPr/>
        </p:nvGrpSpPr>
        <p:grpSpPr>
          <a:xfrm>
            <a:off x="6903720" y="4361816"/>
            <a:ext cx="4572116" cy="2084211"/>
            <a:chOff x="9935" y="4276"/>
            <a:chExt cx="3830" cy="5374"/>
          </a:xfrm>
        </p:grpSpPr>
        <p:sp>
          <p:nvSpPr>
            <p:cNvPr id="13" name="文本框 12"/>
            <p:cNvSpPr txBox="1"/>
            <p:nvPr/>
          </p:nvSpPr>
          <p:spPr>
            <a:xfrm>
              <a:off x="10312" y="4276"/>
              <a:ext cx="2476" cy="1022"/>
            </a:xfrm>
            <a:prstGeom prst="rect">
              <a:avLst/>
            </a:prstGeom>
            <a:noFill/>
          </p:spPr>
          <p:txBody>
            <a:bodyPr wrap="square" rtlCol="0">
              <a:spAutoFit/>
            </a:bodyPr>
            <a:lstStyle/>
            <a:p>
              <a:r>
                <a:rPr lang="en-US" altLang="zh-CN" sz="2000">
                  <a:solidFill>
                    <a:srgbClr val="FF0000"/>
                  </a:solidFill>
                  <a:latin typeface="华文中宋" panose="02010600040101010101" charset="-122"/>
                  <a:ea typeface="华文中宋" panose="02010600040101010101" charset="-122"/>
                </a:rPr>
                <a:t>          </a:t>
              </a:r>
              <a:r>
                <a:rPr lang="zh-CN" altLang="en-US" sz="2000">
                  <a:solidFill>
                    <a:srgbClr val="FF0000"/>
                  </a:solidFill>
                  <a:latin typeface="华文中宋" panose="02010600040101010101" charset="-122"/>
                  <a:ea typeface="华文中宋" panose="02010600040101010101" charset="-122"/>
                </a:rPr>
                <a:t>水浑问题</a:t>
              </a:r>
              <a:endParaRPr lang="zh-CN" altLang="en-US" sz="2000">
                <a:solidFill>
                  <a:srgbClr val="FF0000"/>
                </a:solidFill>
                <a:latin typeface="华文中宋" panose="02010600040101010101" charset="-122"/>
                <a:ea typeface="华文中宋" panose="02010600040101010101" charset="-122"/>
              </a:endParaRPr>
            </a:p>
          </p:txBody>
        </p:sp>
        <p:grpSp>
          <p:nvGrpSpPr>
            <p:cNvPr id="8" name="组合 3"/>
            <p:cNvGrpSpPr/>
            <p:nvPr/>
          </p:nvGrpSpPr>
          <p:grpSpPr>
            <a:xfrm>
              <a:off x="9935" y="5263"/>
              <a:ext cx="3830" cy="4387"/>
              <a:chOff x="9935" y="5263"/>
              <a:chExt cx="3830" cy="4387"/>
            </a:xfrm>
          </p:grpSpPr>
          <p:pic>
            <p:nvPicPr>
              <p:cNvPr id="77827" name="Picture 8"/>
              <p:cNvPicPr>
                <a:picLocks noGrp="1" noChangeAspect="1" noChangeArrowheads="1"/>
              </p:cNvPicPr>
              <p:nvPr/>
            </p:nvPicPr>
            <p:blipFill>
              <a:blip r:embed="rId2"/>
              <a:srcRect/>
              <a:stretch>
                <a:fillRect/>
              </a:stretch>
            </p:blipFill>
            <p:spPr>
              <a:xfrm>
                <a:off x="9935" y="5409"/>
                <a:ext cx="2891" cy="4241"/>
              </a:xfrm>
              <a:prstGeom prst="rect">
                <a:avLst/>
              </a:prstGeom>
              <a:noFill/>
              <a:ln w="9525">
                <a:noFill/>
                <a:miter lim="800000"/>
                <a:headEnd/>
                <a:tailEnd/>
              </a:ln>
            </p:spPr>
          </p:pic>
          <p:sp>
            <p:nvSpPr>
              <p:cNvPr id="14" name="文本框 13"/>
              <p:cNvSpPr txBox="1"/>
              <p:nvPr/>
            </p:nvSpPr>
            <p:spPr>
              <a:xfrm>
                <a:off x="13209" y="5263"/>
                <a:ext cx="556" cy="3772"/>
              </a:xfrm>
              <a:prstGeom prst="rect">
                <a:avLst/>
              </a:prstGeom>
              <a:noFill/>
            </p:spPr>
            <p:txBody>
              <a:bodyPr wrap="square" rtlCol="0">
                <a:spAutoFit/>
              </a:bodyPr>
              <a:lstStyle/>
              <a:p>
                <a:pPr algn="l"/>
                <a:r>
                  <a:rPr lang="zh-CN" altLang="en-US" sz="1800">
                    <a:solidFill>
                      <a:schemeClr val="bg1"/>
                    </a:solidFill>
                    <a:uFillTx/>
                  </a:rPr>
                  <a:t>河流失去了原有灵性</a:t>
                </a:r>
                <a:endParaRPr lang="zh-CN" altLang="en-US" sz="1800">
                  <a:solidFill>
                    <a:schemeClr val="bg1"/>
                  </a:solidFill>
                  <a:uFillTx/>
                </a:endParaRPr>
              </a:p>
            </p:txBody>
          </p:sp>
        </p:grpSp>
      </p:grpSp>
      <p:pic>
        <p:nvPicPr>
          <p:cNvPr id="6" name="Picture 5"/>
          <p:cNvPicPr>
            <a:picLocks noGrp="1" noChangeAspect="1" noChangeArrowheads="1"/>
          </p:cNvPicPr>
          <p:nvPr>
            <p:ph sz="half" idx="1"/>
          </p:nvPr>
        </p:nvPicPr>
        <p:blipFill>
          <a:blip r:embed="rId3"/>
          <a:srcRect/>
          <a:stretch>
            <a:fillRect/>
          </a:stretch>
        </p:blipFill>
        <p:spPr>
          <a:xfrm>
            <a:off x="6769101" y="2195196"/>
            <a:ext cx="3585633" cy="1706245"/>
          </a:xfrm>
        </p:spPr>
      </p:pic>
      <p:sp>
        <p:nvSpPr>
          <p:cNvPr id="19" name="文本框 18"/>
          <p:cNvSpPr txBox="1"/>
          <p:nvPr/>
        </p:nvSpPr>
        <p:spPr>
          <a:xfrm>
            <a:off x="2053378" y="1600200"/>
            <a:ext cx="2108200" cy="396240"/>
          </a:xfrm>
          <a:prstGeom prst="rect">
            <a:avLst/>
          </a:prstGeom>
          <a:noFill/>
        </p:spPr>
        <p:txBody>
          <a:bodyPr wrap="square" rtlCol="0">
            <a:spAutoFit/>
          </a:bodyPr>
          <a:lstStyle/>
          <a:p>
            <a:r>
              <a:rPr lang="en-US" altLang="zh-CN" sz="2000">
                <a:solidFill>
                  <a:srgbClr val="FF0000"/>
                </a:solidFill>
                <a:latin typeface="华文中宋" panose="02010600040101010101" charset="-122"/>
                <a:ea typeface="华文中宋" panose="02010600040101010101" charset="-122"/>
              </a:rPr>
              <a:t>      </a:t>
            </a:r>
            <a:r>
              <a:rPr lang="zh-CN" altLang="en-US" sz="2000">
                <a:solidFill>
                  <a:srgbClr val="FF0000"/>
                </a:solidFill>
                <a:latin typeface="华文中宋" panose="02010600040101010101" charset="-122"/>
                <a:ea typeface="华文中宋" panose="02010600040101010101" charset="-122"/>
              </a:rPr>
              <a:t>水多问题</a:t>
            </a:r>
            <a:endParaRPr lang="zh-CN" altLang="en-US" sz="2000">
              <a:solidFill>
                <a:srgbClr val="FF0000"/>
              </a:solidFill>
              <a:latin typeface="华文中宋" panose="02010600040101010101" charset="-122"/>
              <a:ea typeface="华文中宋" panose="02010600040101010101" charset="-122"/>
            </a:endParaRPr>
          </a:p>
        </p:txBody>
      </p:sp>
      <p:sp>
        <p:nvSpPr>
          <p:cNvPr id="23" name="文本框 22"/>
          <p:cNvSpPr txBox="1"/>
          <p:nvPr/>
        </p:nvSpPr>
        <p:spPr>
          <a:xfrm>
            <a:off x="5258435" y="2478405"/>
            <a:ext cx="662940" cy="1188720"/>
          </a:xfrm>
          <a:prstGeom prst="rect">
            <a:avLst/>
          </a:prstGeom>
          <a:noFill/>
        </p:spPr>
        <p:txBody>
          <a:bodyPr wrap="square" rtlCol="0">
            <a:spAutoFit/>
          </a:bodyPr>
          <a:lstStyle/>
          <a:p>
            <a:r>
              <a:rPr lang="zh-CN" altLang="en-US" sz="1800">
                <a:solidFill>
                  <a:schemeClr val="bg1"/>
                </a:solidFill>
                <a:uFillTx/>
              </a:rPr>
              <a:t>洪涝灾害频发重发</a:t>
            </a:r>
            <a:endParaRPr lang="zh-CN" altLang="en-US" sz="1800">
              <a:solidFill>
                <a:schemeClr val="bg1"/>
              </a:solidFill>
              <a:uFillTx/>
            </a:endParaRPr>
          </a:p>
        </p:txBody>
      </p:sp>
      <p:pic>
        <p:nvPicPr>
          <p:cNvPr id="24" name="图片 23"/>
          <p:cNvPicPr>
            <a:picLocks noChangeAspect="1"/>
          </p:cNvPicPr>
          <p:nvPr/>
        </p:nvPicPr>
        <p:blipFill>
          <a:blip r:embed="rId4"/>
          <a:stretch>
            <a:fillRect/>
          </a:stretch>
        </p:blipFill>
        <p:spPr>
          <a:xfrm>
            <a:off x="1336887" y="2195195"/>
            <a:ext cx="3542453" cy="1754505"/>
          </a:xfrm>
          <a:prstGeom prst="rect">
            <a:avLst/>
          </a:prstGeom>
        </p:spPr>
      </p:pic>
      <p:sp>
        <p:nvSpPr>
          <p:cNvPr id="17" name="文本框 16"/>
          <p:cNvSpPr txBox="1"/>
          <p:nvPr/>
        </p:nvSpPr>
        <p:spPr>
          <a:xfrm>
            <a:off x="520700" y="406400"/>
            <a:ext cx="11287760" cy="548640"/>
          </a:xfrm>
          <a:prstGeom prst="rect">
            <a:avLst/>
          </a:prstGeom>
          <a:noFill/>
        </p:spPr>
        <p:txBody>
          <a:bodyPr wrap="none" rtlCol="0" anchor="t">
            <a:spAutoFit/>
          </a:bodyPr>
          <a:lstStyle/>
          <a:p>
            <a:pPr marL="0" lvl="1" algn="just" eaLnBrk="1" hangingPunct="1">
              <a:lnSpc>
                <a:spcPct val="150000"/>
              </a:lnSpc>
              <a:spcAft>
                <a:spcPts val="1200"/>
              </a:spcAft>
              <a:buFont typeface="Wingdings" panose="05000000000000000000" pitchFamily="2" charset="2"/>
            </a:pPr>
            <a:r>
              <a:rPr lang="zh-CN" altLang="en-US"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 管好</a:t>
            </a:r>
            <a:r>
              <a:rPr lang="en-US" altLang="zh-CN"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a:t>
            </a:r>
            <a:r>
              <a:rPr lang="zh-CN" altLang="en-US"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水</a:t>
            </a:r>
            <a:r>
              <a:rPr lang="en-US" altLang="zh-CN"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a:t>
            </a:r>
            <a:r>
              <a:rPr lang="zh-CN" altLang="en-US"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，就是盯住新老水问题，防范</a:t>
            </a:r>
            <a:r>
              <a:rPr lang="en-US" altLang="zh-CN"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a:t>
            </a:r>
            <a:r>
              <a:rPr lang="zh-CN" altLang="en-US"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水多</a:t>
            </a:r>
            <a:r>
              <a:rPr lang="en-US" altLang="zh-CN"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a:t>
            </a:r>
            <a:r>
              <a:rPr lang="zh-CN" altLang="en-US"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、防治</a:t>
            </a:r>
            <a:r>
              <a:rPr lang="en-US" altLang="zh-CN"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a:t>
            </a:r>
            <a:r>
              <a:rPr lang="zh-CN" altLang="en-US"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水少</a:t>
            </a:r>
            <a:r>
              <a:rPr lang="en-US" altLang="zh-CN"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a:t>
            </a:r>
            <a:r>
              <a:rPr lang="zh-CN" altLang="en-US"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、整治</a:t>
            </a:r>
            <a:r>
              <a:rPr lang="en-US" altLang="zh-CN"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a:t>
            </a:r>
            <a:r>
              <a:rPr lang="zh-CN" altLang="en-US"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水脏</a:t>
            </a:r>
            <a:r>
              <a:rPr lang="en-US" altLang="zh-CN"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a:t>
            </a:r>
            <a:r>
              <a:rPr lang="zh-CN" altLang="en-US"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、减少</a:t>
            </a:r>
            <a:r>
              <a:rPr lang="en-US" altLang="zh-CN"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a:t>
            </a:r>
            <a:r>
              <a:rPr lang="zh-CN" altLang="en-US"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水浑</a:t>
            </a:r>
            <a:r>
              <a:rPr lang="en-US" altLang="zh-CN"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rPr>
              <a:t>”</a:t>
            </a:r>
            <a:endParaRPr lang="en-US" altLang="zh-CN" sz="2000" b="1" dirty="0">
              <a:solidFill>
                <a:schemeClr val="bg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par>
                                <p:cTn id="12" presetID="21"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1" name="Text Box 13"/>
          <p:cNvSpPr txBox="1"/>
          <p:nvPr/>
        </p:nvSpPr>
        <p:spPr>
          <a:xfrm>
            <a:off x="647700" y="584200"/>
            <a:ext cx="4737100" cy="738188"/>
          </a:xfrm>
          <a:prstGeom prst="rect">
            <a:avLst/>
          </a:prstGeom>
          <a:noFill/>
          <a:ln w="9525">
            <a:noFill/>
          </a:ln>
        </p:spPr>
        <p:txBody>
          <a:bodyPr anchor="t">
            <a:spAutoFit/>
            <a:scene3d>
              <a:camera prst="orthographicFront"/>
              <a:lightRig rig="threePt" dir="t"/>
            </a:scene3d>
          </a:bodyPr>
          <a:lstStyle/>
          <a:p>
            <a:pPr lvl="1" indent="-457200" algn="just" eaLnBrk="1" hangingPunct="1">
              <a:lnSpc>
                <a:spcPct val="150000"/>
              </a:lnSpc>
              <a:buFont typeface="Wingdings" panose="05000000000000000000" pitchFamily="2" charset="2"/>
              <a:buChar char="p"/>
            </a:pP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怎么管</a:t>
            </a:r>
            <a:endPar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sp>
        <p:nvSpPr>
          <p:cNvPr id="266242" name="矩形 21"/>
          <p:cNvSpPr/>
          <p:nvPr/>
        </p:nvSpPr>
        <p:spPr>
          <a:xfrm>
            <a:off x="647700" y="2871788"/>
            <a:ext cx="6440488" cy="2492375"/>
          </a:xfrm>
          <a:prstGeom prst="rect">
            <a:avLst/>
          </a:prstGeom>
          <a:noFill/>
          <a:ln w="9525">
            <a:noFill/>
          </a:ln>
        </p:spPr>
        <p:txBody>
          <a:bodyPr anchor="t">
            <a:spAutoFit/>
            <a:scene3d>
              <a:camera prst="orthographicFront"/>
              <a:lightRig rig="threePt" dir="t"/>
            </a:scene3d>
          </a:bodyPr>
          <a:lstStyle/>
          <a:p>
            <a:pPr marL="457200" indent="-457200" algn="just">
              <a:lnSpc>
                <a:spcPct val="150000"/>
              </a:lnSpc>
              <a:spcAft>
                <a:spcPts val="1800"/>
              </a:spcAft>
              <a:buFont typeface="Wingdings" panose="05000000000000000000" pitchFamily="2" charset="2"/>
              <a:buChar char="Ø"/>
            </a:pPr>
            <a:r>
              <a:rPr lang="zh-CN" altLang="en-US" sz="26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河长制工作涉及面广，需要强化部门协作，建立河长会议制度、信息共享制度、工作督察制度，协调解决河湖管理保护的重点难点问题。</a:t>
            </a:r>
            <a:endParaRPr lang="zh-CN" altLang="en-US" sz="26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grpSp>
        <p:nvGrpSpPr>
          <p:cNvPr id="2" name="组合 4"/>
          <p:cNvGrpSpPr/>
          <p:nvPr/>
        </p:nvGrpSpPr>
        <p:grpSpPr>
          <a:xfrm>
            <a:off x="7512050" y="3049588"/>
            <a:ext cx="4219575" cy="3492500"/>
            <a:chOff x="7248525" y="3152988"/>
            <a:chExt cx="4219574" cy="3492430"/>
          </a:xfrm>
        </p:grpSpPr>
        <p:grpSp>
          <p:nvGrpSpPr>
            <p:cNvPr id="3" name="组合 2"/>
            <p:cNvGrpSpPr/>
            <p:nvPr/>
          </p:nvGrpSpPr>
          <p:grpSpPr>
            <a:xfrm>
              <a:off x="7248525" y="3152988"/>
              <a:ext cx="4219574" cy="3492430"/>
              <a:chOff x="7187192" y="2603810"/>
              <a:chExt cx="4890508" cy="4289045"/>
            </a:xfrm>
          </p:grpSpPr>
          <p:grpSp>
            <p:nvGrpSpPr>
              <p:cNvPr id="4" name="组合 22"/>
              <p:cNvGrpSpPr/>
              <p:nvPr/>
            </p:nvGrpSpPr>
            <p:grpSpPr>
              <a:xfrm>
                <a:off x="7187192" y="2603810"/>
                <a:ext cx="4890508" cy="4289045"/>
                <a:chOff x="7151015" y="455345"/>
                <a:chExt cx="5454776" cy="4641793"/>
              </a:xfrm>
            </p:grpSpPr>
            <p:sp>
              <p:nvSpPr>
                <p:cNvPr id="24" name="等腰三角形 23"/>
                <p:cNvSpPr/>
                <p:nvPr/>
              </p:nvSpPr>
              <p:spPr bwMode="auto">
                <a:xfrm>
                  <a:off x="8230478" y="1484979"/>
                  <a:ext cx="3295850" cy="2842043"/>
                </a:xfrm>
                <a:prstGeom prst="triangle">
                  <a:avLst/>
                </a:prstGeom>
                <a:solidFill>
                  <a:srgbClr val="054F7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zh-CN" altLang="en-US" sz="4200" b="1" i="0" u="none" strike="noStrike" kern="1200" cap="none" spc="0" normalizeH="0" baseline="0" noProof="0" dirty="0">
                    <a:ln>
                      <a:noFill/>
                    </a:ln>
                    <a:solidFill>
                      <a:srgbClr val="FF0000"/>
                    </a:solidFill>
                    <a:effectLst/>
                    <a:uLnTx/>
                    <a:uFillTx/>
                    <a:latin typeface="方正小标宋简体" pitchFamily="65" charset="-122"/>
                    <a:ea typeface="方正小标宋简体" pitchFamily="65" charset="-122"/>
                    <a:cs typeface="+mn-cs"/>
                  </a:endParaRPr>
                </a:p>
              </p:txBody>
            </p:sp>
            <p:sp>
              <p:nvSpPr>
                <p:cNvPr id="25" name="椭圆 24"/>
                <p:cNvSpPr/>
                <p:nvPr/>
              </p:nvSpPr>
              <p:spPr bwMode="auto">
                <a:xfrm>
                  <a:off x="9071884" y="455345"/>
                  <a:ext cx="1526845" cy="1540231"/>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dirty="0">
                    <a:ln>
                      <a:noFill/>
                    </a:ln>
                    <a:solidFill>
                      <a:srgbClr val="9BD5F9"/>
                    </a:solidFill>
                    <a:effectLst/>
                    <a:uLnTx/>
                    <a:uFillTx/>
                    <a:latin typeface="黑体" panose="02010609060101010101" pitchFamily="49" charset="-122"/>
                    <a:ea typeface="黑体" panose="02010609060101010101" pitchFamily="49" charset="-122"/>
                    <a:cs typeface="+mn-cs"/>
                  </a:endParaRPr>
                </a:p>
              </p:txBody>
            </p:sp>
            <p:sp>
              <p:nvSpPr>
                <p:cNvPr id="26" name="椭圆 25"/>
                <p:cNvSpPr/>
                <p:nvPr/>
              </p:nvSpPr>
              <p:spPr bwMode="auto">
                <a:xfrm>
                  <a:off x="11080999" y="3464071"/>
                  <a:ext cx="1524792" cy="1540231"/>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dirty="0">
                    <a:ln>
                      <a:noFill/>
                    </a:ln>
                    <a:solidFill>
                      <a:srgbClr val="9BD5F9"/>
                    </a:solidFill>
                    <a:effectLst/>
                    <a:uLnTx/>
                    <a:uFillTx/>
                    <a:latin typeface="黑体" panose="02010609060101010101" pitchFamily="49" charset="-122"/>
                    <a:ea typeface="黑体" panose="02010609060101010101" pitchFamily="49" charset="-122"/>
                    <a:cs typeface="+mn-cs"/>
                  </a:endParaRPr>
                </a:p>
              </p:txBody>
            </p:sp>
            <p:sp>
              <p:nvSpPr>
                <p:cNvPr id="27" name="椭圆 26"/>
                <p:cNvSpPr/>
                <p:nvPr/>
              </p:nvSpPr>
              <p:spPr bwMode="auto">
                <a:xfrm>
                  <a:off x="7151015" y="3556907"/>
                  <a:ext cx="1524793" cy="1540231"/>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dirty="0">
                    <a:ln>
                      <a:noFill/>
                    </a:ln>
                    <a:solidFill>
                      <a:srgbClr val="9BD5F9"/>
                    </a:solidFill>
                    <a:effectLst/>
                    <a:uLnTx/>
                    <a:uFillTx/>
                    <a:latin typeface="黑体" panose="02010609060101010101" pitchFamily="49" charset="-122"/>
                    <a:ea typeface="黑体" panose="02010609060101010101" pitchFamily="49" charset="-122"/>
                    <a:cs typeface="+mn-cs"/>
                  </a:endParaRPr>
                </a:p>
              </p:txBody>
            </p:sp>
          </p:grpSp>
          <p:sp>
            <p:nvSpPr>
              <p:cNvPr id="266250" name="矩形 27"/>
              <p:cNvSpPr/>
              <p:nvPr/>
            </p:nvSpPr>
            <p:spPr>
              <a:xfrm>
                <a:off x="9374272" y="4444456"/>
                <a:ext cx="438465" cy="1384995"/>
              </a:xfrm>
              <a:prstGeom prst="rect">
                <a:avLst/>
              </a:prstGeom>
              <a:noFill/>
              <a:ln w="9525">
                <a:noFill/>
              </a:ln>
            </p:spPr>
            <p:txBody>
              <a:bodyPr anchor="t">
                <a:spAutoFit/>
              </a:bodyPr>
              <a:lstStyle/>
              <a:p>
                <a:pPr algn="ctr" defTabSz="913130"/>
                <a:r>
                  <a:rPr lang="zh-CN" altLang="en-US" sz="4200" b="1" dirty="0">
                    <a:solidFill>
                      <a:srgbClr val="FFFF00"/>
                    </a:solidFill>
                    <a:latin typeface="方正小标宋简体"/>
                    <a:ea typeface="方正小标宋简体"/>
                  </a:rPr>
                  <a:t>制度</a:t>
                </a:r>
                <a:endParaRPr lang="zh-CN" altLang="en-US" sz="4200" b="1" dirty="0">
                  <a:solidFill>
                    <a:srgbClr val="FFFF00"/>
                  </a:solidFill>
                  <a:latin typeface="方正小标宋简体"/>
                  <a:ea typeface="方正小标宋简体"/>
                </a:endParaRPr>
              </a:p>
            </p:txBody>
          </p:sp>
        </p:grpSp>
        <p:sp>
          <p:nvSpPr>
            <p:cNvPr id="266251" name="TextBox 3"/>
            <p:cNvSpPr txBox="1"/>
            <p:nvPr/>
          </p:nvSpPr>
          <p:spPr>
            <a:xfrm>
              <a:off x="9039225" y="3381375"/>
              <a:ext cx="847725" cy="664797"/>
            </a:xfrm>
            <a:prstGeom prst="rect">
              <a:avLst/>
            </a:prstGeom>
            <a:noFill/>
            <a:ln w="9525">
              <a:noFill/>
            </a:ln>
          </p:spPr>
          <p:txBody>
            <a:bodyPr lIns="0" tIns="0" rIns="0" bIns="0" anchor="t">
              <a:spAutoFit/>
            </a:bodyPr>
            <a:lstStyle/>
            <a:p>
              <a:pPr>
                <a:lnSpc>
                  <a:spcPct val="90000"/>
                </a:lnSpc>
                <a:spcBef>
                  <a:spcPct val="20000"/>
                </a:spcBef>
                <a:buSzPct val="80000"/>
              </a:pPr>
              <a:r>
                <a:rPr lang="zh-CN" altLang="en-US" sz="2400" b="1" dirty="0">
                  <a:solidFill>
                    <a:srgbClr val="FFFFFF"/>
                  </a:solidFill>
                  <a:latin typeface="黑体" panose="02010609060101010101" pitchFamily="49" charset="-122"/>
                  <a:ea typeface="黑体" panose="02010609060101010101" pitchFamily="49" charset="-122"/>
                </a:rPr>
                <a:t>河长会议</a:t>
              </a:r>
              <a:endParaRPr lang="zh-CN" altLang="en-US" sz="2400" b="1" dirty="0">
                <a:solidFill>
                  <a:srgbClr val="FFFFFF"/>
                </a:solidFill>
                <a:latin typeface="黑体" panose="02010609060101010101" pitchFamily="49" charset="-122"/>
                <a:ea typeface="黑体" panose="02010609060101010101" pitchFamily="49" charset="-122"/>
              </a:endParaRPr>
            </a:p>
          </p:txBody>
        </p:sp>
        <p:sp>
          <p:nvSpPr>
            <p:cNvPr id="266252" name="TextBox 28"/>
            <p:cNvSpPr txBox="1"/>
            <p:nvPr/>
          </p:nvSpPr>
          <p:spPr>
            <a:xfrm>
              <a:off x="7510046" y="5733443"/>
              <a:ext cx="847725" cy="664797"/>
            </a:xfrm>
            <a:prstGeom prst="rect">
              <a:avLst/>
            </a:prstGeom>
            <a:noFill/>
            <a:ln w="9525">
              <a:noFill/>
            </a:ln>
          </p:spPr>
          <p:txBody>
            <a:bodyPr lIns="0" tIns="0" rIns="0" bIns="0" anchor="t">
              <a:spAutoFit/>
            </a:bodyPr>
            <a:lstStyle/>
            <a:p>
              <a:pPr>
                <a:lnSpc>
                  <a:spcPct val="90000"/>
                </a:lnSpc>
                <a:spcBef>
                  <a:spcPct val="20000"/>
                </a:spcBef>
                <a:buSzPct val="80000"/>
              </a:pPr>
              <a:r>
                <a:rPr lang="zh-CN" altLang="en-US" sz="2400" b="1" dirty="0">
                  <a:solidFill>
                    <a:srgbClr val="FFFFFF"/>
                  </a:solidFill>
                  <a:latin typeface="黑体" panose="02010609060101010101" pitchFamily="49" charset="-122"/>
                  <a:ea typeface="黑体" panose="02010609060101010101" pitchFamily="49" charset="-122"/>
                </a:rPr>
                <a:t>信息共享</a:t>
              </a:r>
              <a:endParaRPr lang="zh-CN" altLang="en-US" sz="2400" b="1" dirty="0">
                <a:solidFill>
                  <a:srgbClr val="FFFFFF"/>
                </a:solidFill>
                <a:latin typeface="黑体" panose="02010609060101010101" pitchFamily="49" charset="-122"/>
                <a:ea typeface="黑体" panose="02010609060101010101" pitchFamily="49" charset="-122"/>
              </a:endParaRPr>
            </a:p>
          </p:txBody>
        </p:sp>
        <p:sp>
          <p:nvSpPr>
            <p:cNvPr id="266253" name="TextBox 29"/>
            <p:cNvSpPr txBox="1"/>
            <p:nvPr/>
          </p:nvSpPr>
          <p:spPr>
            <a:xfrm>
              <a:off x="10530301" y="5663299"/>
              <a:ext cx="847725" cy="664797"/>
            </a:xfrm>
            <a:prstGeom prst="rect">
              <a:avLst/>
            </a:prstGeom>
            <a:noFill/>
            <a:ln w="9525">
              <a:noFill/>
            </a:ln>
          </p:spPr>
          <p:txBody>
            <a:bodyPr lIns="0" tIns="0" rIns="0" bIns="0" anchor="t">
              <a:spAutoFit/>
            </a:bodyPr>
            <a:lstStyle/>
            <a:p>
              <a:pPr>
                <a:lnSpc>
                  <a:spcPct val="90000"/>
                </a:lnSpc>
                <a:spcBef>
                  <a:spcPct val="20000"/>
                </a:spcBef>
                <a:buSzPct val="80000"/>
              </a:pPr>
              <a:r>
                <a:rPr lang="zh-CN" altLang="en-US" sz="2400" b="1" dirty="0">
                  <a:solidFill>
                    <a:srgbClr val="FFFFFF"/>
                  </a:solidFill>
                  <a:latin typeface="黑体" panose="02010609060101010101" pitchFamily="49" charset="-122"/>
                  <a:ea typeface="黑体" panose="02010609060101010101" pitchFamily="49" charset="-122"/>
                </a:rPr>
                <a:t>工作督查</a:t>
              </a:r>
              <a:endParaRPr lang="zh-CN" altLang="en-US" sz="2400" b="1" dirty="0">
                <a:solidFill>
                  <a:srgbClr val="FFFFFF"/>
                </a:solidFill>
                <a:latin typeface="黑体" panose="02010609060101010101" pitchFamily="49" charset="-122"/>
                <a:ea typeface="黑体" panose="02010609060101010101" pitchFamily="49" charset="-122"/>
              </a:endParaRPr>
            </a:p>
          </p:txBody>
        </p:sp>
      </p:grpSp>
      <p:sp>
        <p:nvSpPr>
          <p:cNvPr id="266254" name="矩形 21"/>
          <p:cNvSpPr/>
          <p:nvPr/>
        </p:nvSpPr>
        <p:spPr>
          <a:xfrm>
            <a:off x="647700" y="1504950"/>
            <a:ext cx="10861675" cy="1198563"/>
          </a:xfrm>
          <a:prstGeom prst="rect">
            <a:avLst/>
          </a:prstGeom>
          <a:noFill/>
          <a:ln w="9525">
            <a:noFill/>
          </a:ln>
        </p:spPr>
        <p:txBody>
          <a:bodyPr anchor="t">
            <a:spAutoFit/>
            <a:scene3d>
              <a:camera prst="orthographicFront"/>
              <a:lightRig rig="threePt" dir="t"/>
            </a:scene3d>
          </a:bodyPr>
          <a:lstStyle/>
          <a:p>
            <a:pPr marL="457200" indent="-457200" algn="just">
              <a:lnSpc>
                <a:spcPct val="150000"/>
              </a:lnSpc>
              <a:spcAft>
                <a:spcPts val="1800"/>
              </a:spcAft>
              <a:buFont typeface="Wingdings" panose="05000000000000000000" pitchFamily="2" charset="2"/>
              <a:buChar char="Ø"/>
            </a:pPr>
            <a:r>
              <a:rPr lang="zh-CN" altLang="en-US" sz="26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制定工作方案，细化目标，任务，确定河湖分级名录，明确河长制办公室，明确工作进度安排。</a:t>
            </a:r>
            <a:endParaRPr lang="zh-CN" altLang="en-US" sz="26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89" name="WordArt 25"/>
          <p:cNvSpPr>
            <a:spLocks noTextEdit="1"/>
          </p:cNvSpPr>
          <p:nvPr/>
        </p:nvSpPr>
        <p:spPr>
          <a:xfrm>
            <a:off x="1849438" y="404813"/>
            <a:ext cx="936625" cy="1079500"/>
          </a:xfrm>
          <a:prstGeom prst="rect">
            <a:avLst/>
          </a:prstGeom>
        </p:spPr>
        <p:txBody>
          <a:bodyPr wrap="none" fromWordArt="1">
            <a:prstTxWarp prst="textDoubleWave1">
              <a:avLst>
                <a:gd name="adj1" fmla="val 3199"/>
                <a:gd name="adj2" fmla="val 1037"/>
              </a:avLst>
            </a:prstTxWarp>
            <a:normAutofit/>
          </a:bodyPr>
          <a:lstStyle/>
          <a:p>
            <a:pPr algn="ctr"/>
            <a:endParaRPr lang="zh-CN" altLang="en-US" sz="4000" spc="-400">
              <a:ln w="12700" cap="flat" cmpd="sng">
                <a:solidFill>
                  <a:srgbClr val="000099"/>
                </a:solidFill>
                <a:prstDash val="solid"/>
                <a:round/>
                <a:headEnd type="none" w="med" len="med"/>
                <a:tailEnd type="none" w="med" len="med"/>
              </a:ln>
              <a:solidFill>
                <a:srgbClr val="FFFF00"/>
              </a:solidFill>
              <a:effectLst>
                <a:outerShdw dist="125724" dir="18900000" algn="ctr" rotWithShape="0">
                  <a:srgbClr val="000099"/>
                </a:outerShdw>
              </a:effectLst>
              <a:latin typeface="华文行楷" panose="02010800040101010101" pitchFamily="2" charset="-122"/>
              <a:ea typeface="华文行楷" panose="02010800040101010101" pitchFamily="2" charset="-122"/>
            </a:endParaRPr>
          </a:p>
        </p:txBody>
      </p:sp>
      <p:sp>
        <p:nvSpPr>
          <p:cNvPr id="268290" name="矩形 18"/>
          <p:cNvSpPr/>
          <p:nvPr/>
        </p:nvSpPr>
        <p:spPr>
          <a:xfrm>
            <a:off x="522288" y="1679893"/>
            <a:ext cx="6440487" cy="4114800"/>
          </a:xfrm>
          <a:prstGeom prst="rect">
            <a:avLst/>
          </a:prstGeom>
          <a:noFill/>
          <a:ln w="9525">
            <a:noFill/>
          </a:ln>
        </p:spPr>
        <p:txBody>
          <a:bodyPr anchor="t">
            <a:spAutoFit/>
          </a:bodyPr>
          <a:lstStyle/>
          <a:p>
            <a:pPr marL="457200" indent="-457200" algn="just">
              <a:lnSpc>
                <a:spcPct val="150000"/>
              </a:lnSpc>
              <a:spcAft>
                <a:spcPts val="1800"/>
              </a:spcAft>
              <a:buFont typeface="Wingdings" panose="05000000000000000000" pitchFamily="2" charset="2"/>
              <a:buChar char="ü"/>
            </a:pPr>
            <a:r>
              <a:rPr lang="zh-CN" altLang="en-US" sz="2600" b="1" dirty="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把</a:t>
            </a:r>
            <a:r>
              <a:rPr lang="en-US" altLang="zh-CN" sz="2600" b="1" dirty="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6</a:t>
            </a:r>
            <a:r>
              <a:rPr lang="zh-CN" altLang="en-US" sz="2600" b="1" dirty="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大任务</a:t>
            </a:r>
            <a:r>
              <a:rPr lang="en-US" altLang="zh-CN" sz="2600" b="1" dirty="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50</a:t>
            </a:r>
            <a:r>
              <a:rPr lang="zh-CN" altLang="en-US" sz="2600" b="1" dirty="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项工作分解到</a:t>
            </a:r>
            <a:r>
              <a:rPr lang="en-US" altLang="zh-CN" sz="2600" b="1" dirty="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15</a:t>
            </a:r>
            <a:r>
              <a:rPr lang="zh-CN" altLang="en-US" sz="2600" b="1" dirty="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家省直部门</a:t>
            </a:r>
            <a:endParaRPr lang="zh-CN" altLang="en-US" sz="26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pPr marL="457200" indent="-457200" algn="just">
              <a:lnSpc>
                <a:spcPct val="150000"/>
              </a:lnSpc>
              <a:spcAft>
                <a:spcPts val="1800"/>
              </a:spcAft>
              <a:buFont typeface="Wingdings" panose="05000000000000000000" pitchFamily="2" charset="2"/>
              <a:buChar char="ü"/>
            </a:pPr>
            <a:r>
              <a:rPr lang="zh-CN" altLang="en-US" sz="26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在</a:t>
            </a:r>
            <a:r>
              <a:rPr lang="en-US" altLang="zh-CN" sz="26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15</a:t>
            </a:r>
            <a:r>
              <a:rPr lang="zh-CN" altLang="en-US" sz="26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家省级责任单位联动的同时，全省公安部门同步介入</a:t>
            </a:r>
            <a:endParaRPr lang="zh-CN" altLang="en-US" sz="26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pPr marL="457200" indent="-457200" algn="just">
              <a:lnSpc>
                <a:spcPct val="150000"/>
              </a:lnSpc>
              <a:spcAft>
                <a:spcPts val="1800"/>
              </a:spcAft>
              <a:buFont typeface="Wingdings" panose="05000000000000000000" pitchFamily="2" charset="2"/>
              <a:buChar char="ü"/>
            </a:pPr>
            <a:r>
              <a:rPr lang="zh-CN" altLang="en-US" sz="26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重点打击破坏河湖环境、影响生态安全的违法犯罪行为</a:t>
            </a:r>
            <a:endParaRPr lang="zh-CN" altLang="en-US" sz="26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sp>
        <p:nvSpPr>
          <p:cNvPr id="42" name="文本框 41"/>
          <p:cNvSpPr txBox="1"/>
          <p:nvPr/>
        </p:nvSpPr>
        <p:spPr>
          <a:xfrm>
            <a:off x="7108825" y="0"/>
            <a:ext cx="5232400" cy="6858000"/>
          </a:xfrm>
          <a:prstGeom prst="rect">
            <a:avLst/>
          </a:prstGeom>
          <a:solidFill>
            <a:schemeClr val="bg1"/>
          </a:solidFill>
        </p:spPr>
        <p:txBody>
          <a:bodyPr lIns="0" tIns="0" rIns="0" bIns="0">
            <a:spAutoFit/>
          </a:bodyPr>
          <a:lstStyle/>
          <a:p>
            <a:pPr marL="460375" marR="0" indent="-460375" defTabSz="914400" fontAlgn="auto">
              <a:lnSpc>
                <a:spcPct val="90000"/>
              </a:lnSpc>
              <a:spcBef>
                <a:spcPct val="20000"/>
              </a:spcBef>
              <a:spcAft>
                <a:spcPts val="0"/>
              </a:spcAft>
              <a:buClrTx/>
              <a:buSzPct val="80000"/>
              <a:buFontTx/>
              <a:buBlip>
                <a:blip r:embed="rId1"/>
              </a:buBlip>
              <a:defRPr/>
            </a:pPr>
            <a:endParaRPr kumimoji="0" lang="zh-CN" altLang="en-US" sz="3200" kern="1200" cap="none" spc="0" normalizeH="0" baseline="0" noProof="0" dirty="0">
              <a:gradFill>
                <a:gsLst>
                  <a:gs pos="0">
                    <a:srgbClr val="292929">
                      <a:lumMod val="90000"/>
                      <a:lumOff val="10000"/>
                    </a:srgbClr>
                  </a:gs>
                  <a:gs pos="86000">
                    <a:srgbClr val="292929">
                      <a:lumMod val="90000"/>
                      <a:lumOff val="10000"/>
                    </a:srgbClr>
                  </a:gs>
                </a:gsLst>
                <a:lin ang="5400000" scaled="0"/>
              </a:gradFill>
              <a:latin typeface="+mn-lt"/>
              <a:ea typeface="+mn-ea"/>
              <a:cs typeface="+mn-cs"/>
            </a:endParaRPr>
          </a:p>
        </p:txBody>
      </p:sp>
      <p:sp>
        <p:nvSpPr>
          <p:cNvPr id="268292" name="矩形 11"/>
          <p:cNvSpPr/>
          <p:nvPr/>
        </p:nvSpPr>
        <p:spPr>
          <a:xfrm>
            <a:off x="282575" y="361950"/>
            <a:ext cx="7861935" cy="731520"/>
          </a:xfrm>
          <a:prstGeom prst="rect">
            <a:avLst/>
          </a:prstGeom>
          <a:noFill/>
          <a:ln w="9525">
            <a:noFill/>
          </a:ln>
        </p:spPr>
        <p:txBody>
          <a:bodyPr wrap="square" anchor="t">
            <a:spAutoFit/>
          </a:bodyPr>
          <a:lstStyle/>
          <a:p>
            <a:pPr marL="457200" indent="-457200" defTabSz="0">
              <a:lnSpc>
                <a:spcPct val="150000"/>
              </a:lnSpc>
              <a:spcAft>
                <a:spcPts val="1200"/>
              </a:spcAft>
              <a:buBlip>
                <a:blip r:embed="rId2"/>
              </a:buBlip>
              <a:tabLst>
                <a:tab pos="3860800" algn="l"/>
              </a:tabLst>
            </a:pP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以“河长制”为纽带，开展“清水蓝天”行动</a:t>
            </a:r>
            <a:endPar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pic>
        <p:nvPicPr>
          <p:cNvPr id="268293" name="图片 1"/>
          <p:cNvPicPr>
            <a:picLocks noChangeAspect="1"/>
          </p:cNvPicPr>
          <p:nvPr/>
        </p:nvPicPr>
        <p:blipFill>
          <a:blip r:embed="rId3"/>
          <a:stretch>
            <a:fillRect/>
          </a:stretch>
        </p:blipFill>
        <p:spPr>
          <a:xfrm>
            <a:off x="7758430" y="4110990"/>
            <a:ext cx="3828415" cy="2524125"/>
          </a:xfrm>
          <a:prstGeom prst="rect">
            <a:avLst/>
          </a:prstGeom>
          <a:noFill/>
          <a:ln w="9525">
            <a:noFill/>
          </a:ln>
        </p:spPr>
      </p:pic>
      <p:pic>
        <p:nvPicPr>
          <p:cNvPr id="268294" name="图片 2"/>
          <p:cNvPicPr>
            <a:picLocks noChangeAspect="1"/>
          </p:cNvPicPr>
          <p:nvPr/>
        </p:nvPicPr>
        <p:blipFill>
          <a:blip r:embed="rId4"/>
          <a:stretch>
            <a:fillRect/>
          </a:stretch>
        </p:blipFill>
        <p:spPr>
          <a:xfrm>
            <a:off x="7741285" y="1138555"/>
            <a:ext cx="3863340" cy="2546985"/>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源头夏季"/>
          <p:cNvPicPr>
            <a:picLocks noChangeAspect="1"/>
          </p:cNvPicPr>
          <p:nvPr/>
        </p:nvPicPr>
        <p:blipFill>
          <a:blip r:embed="rId1" cstate="print"/>
          <a:stretch>
            <a:fillRect/>
          </a:stretch>
        </p:blipFill>
        <p:spPr>
          <a:xfrm>
            <a:off x="660401" y="2528570"/>
            <a:ext cx="4015740" cy="2981960"/>
          </a:xfrm>
          <a:prstGeom prst="rect">
            <a:avLst/>
          </a:prstGeom>
        </p:spPr>
      </p:pic>
      <p:sp>
        <p:nvSpPr>
          <p:cNvPr id="8" name="文本占位符 2"/>
          <p:cNvSpPr>
            <a:spLocks noGrp="1"/>
          </p:cNvSpPr>
          <p:nvPr/>
        </p:nvSpPr>
        <p:spPr>
          <a:xfrm>
            <a:off x="1140059" y="5510531"/>
            <a:ext cx="2406227" cy="823595"/>
          </a:xfrm>
          <a:prstGeom prst="rect">
            <a:avLst/>
          </a:prstGeom>
          <a:noFill/>
          <a:ln w="9525">
            <a:noFill/>
          </a:ln>
        </p:spPr>
        <p:txBody>
          <a:bodyPr anchor="ctr" anchorCtr="0"/>
          <a:lstStyle>
            <a:lvl1pPr marL="0" lvl="0" indent="0" algn="l" defTabSz="914400" eaLnBrk="1" fontAlgn="base" latinLnBrk="0" hangingPunct="1">
              <a:lnSpc>
                <a:spcPct val="100000"/>
              </a:lnSpc>
              <a:spcBef>
                <a:spcPct val="20000"/>
              </a:spcBef>
              <a:spcAft>
                <a:spcPct val="0"/>
              </a:spcAft>
              <a:buNone/>
              <a:defRPr sz="2100" b="0" i="0" u="none" kern="1200" baseline="0">
                <a:solidFill>
                  <a:schemeClr val="tx1"/>
                </a:solidFill>
                <a:latin typeface="+mn-lt"/>
                <a:ea typeface="+mn-ea"/>
                <a:cs typeface="+mn-cs"/>
              </a:defRPr>
            </a:lvl1pPr>
            <a:lvl2pPr marL="342900" lvl="1" indent="0" algn="l" defTabSz="914400" eaLnBrk="1" fontAlgn="base" latinLnBrk="0" hangingPunct="1">
              <a:lnSpc>
                <a:spcPct val="100000"/>
              </a:lnSpc>
              <a:spcBef>
                <a:spcPct val="20000"/>
              </a:spcBef>
              <a:spcAft>
                <a:spcPct val="0"/>
              </a:spcAft>
              <a:buNone/>
              <a:defRPr sz="1800" b="0" i="0" u="none" kern="1200" baseline="0">
                <a:solidFill>
                  <a:schemeClr val="tx1"/>
                </a:solidFill>
                <a:latin typeface="+mn-lt"/>
                <a:ea typeface="+mn-ea"/>
                <a:cs typeface="+mn-cs"/>
              </a:defRPr>
            </a:lvl2pPr>
            <a:lvl3pPr marL="685800" lvl="2" indent="0" algn="l" defTabSz="914400" eaLnBrk="1" fontAlgn="base" latinLnBrk="0" hangingPunct="1">
              <a:lnSpc>
                <a:spcPct val="100000"/>
              </a:lnSpc>
              <a:spcBef>
                <a:spcPct val="20000"/>
              </a:spcBef>
              <a:spcAft>
                <a:spcPct val="0"/>
              </a:spcAft>
              <a:buNone/>
              <a:defRPr sz="1500" b="0" i="0" u="none" kern="1200" baseline="0">
                <a:solidFill>
                  <a:schemeClr val="tx1"/>
                </a:solidFill>
                <a:latin typeface="+mn-lt"/>
                <a:ea typeface="+mn-ea"/>
                <a:cs typeface="+mn-cs"/>
              </a:defRPr>
            </a:lvl3pPr>
            <a:lvl4pPr marL="1028700" lvl="3"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4pPr>
            <a:lvl5pPr marL="1371600" lvl="4"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5pPr>
            <a:lvl6pPr marL="1714500" lvl="5"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6pPr>
            <a:lvl7pPr marL="2057400" lvl="6"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7pPr>
            <a:lvl8pPr marL="2400300" lvl="7"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8pPr>
            <a:lvl9pPr marL="2743200" lvl="8"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9pPr>
          </a:lstStyle>
          <a:p>
            <a:r>
              <a:rPr lang="zh-CN" altLang="en-US" sz="2800" b="1" dirty="0">
                <a:solidFill>
                  <a:schemeClr val="bg1"/>
                </a:solidFill>
                <a:uFillTx/>
                <a:latin typeface="华文中宋" panose="02010600040101010101" charset="-122"/>
                <a:ea typeface="华文中宋" panose="02010600040101010101" charset="-122"/>
                <a:cs typeface="+mj-cs"/>
              </a:rPr>
              <a:t>辽河干流源</a:t>
            </a:r>
            <a:endParaRPr lang="en-US" altLang="zh-CN" sz="2400" dirty="0">
              <a:latin typeface="黑体" panose="02010609060101010101" pitchFamily="49" charset="-122"/>
              <a:ea typeface="黑体" panose="02010609060101010101" pitchFamily="49" charset="-122"/>
            </a:endParaRPr>
          </a:p>
        </p:txBody>
      </p:sp>
      <p:pic>
        <p:nvPicPr>
          <p:cNvPr id="9" name="图片 8" descr="辽河古渡南夏季"/>
          <p:cNvPicPr>
            <a:picLocks noChangeAspect="1"/>
          </p:cNvPicPr>
          <p:nvPr/>
        </p:nvPicPr>
        <p:blipFill>
          <a:blip r:embed="rId2" cstate="print"/>
          <a:stretch>
            <a:fillRect/>
          </a:stretch>
        </p:blipFill>
        <p:spPr>
          <a:xfrm>
            <a:off x="3777827" y="3088006"/>
            <a:ext cx="4472940" cy="2698115"/>
          </a:xfrm>
          <a:prstGeom prst="rect">
            <a:avLst/>
          </a:prstGeom>
        </p:spPr>
      </p:pic>
      <p:sp>
        <p:nvSpPr>
          <p:cNvPr id="10" name="文本占位符 2"/>
          <p:cNvSpPr>
            <a:spLocks noGrp="1"/>
          </p:cNvSpPr>
          <p:nvPr/>
        </p:nvSpPr>
        <p:spPr>
          <a:xfrm>
            <a:off x="4394200" y="5786121"/>
            <a:ext cx="3406987" cy="823595"/>
          </a:xfrm>
          <a:prstGeom prst="rect">
            <a:avLst/>
          </a:prstGeom>
          <a:noFill/>
          <a:ln w="9525">
            <a:noFill/>
          </a:ln>
        </p:spPr>
        <p:txBody>
          <a:bodyPr anchor="ctr" anchorCtr="0"/>
          <a:lstStyle>
            <a:lvl1pPr marL="0" lvl="0" indent="0" algn="l" defTabSz="914400" eaLnBrk="1" fontAlgn="base" latinLnBrk="0" hangingPunct="1">
              <a:lnSpc>
                <a:spcPct val="100000"/>
              </a:lnSpc>
              <a:spcBef>
                <a:spcPct val="20000"/>
              </a:spcBef>
              <a:spcAft>
                <a:spcPct val="0"/>
              </a:spcAft>
              <a:buNone/>
              <a:defRPr sz="2100" b="0" i="0" u="none" kern="1200" baseline="0">
                <a:solidFill>
                  <a:schemeClr val="tx1"/>
                </a:solidFill>
                <a:latin typeface="+mn-lt"/>
                <a:ea typeface="+mn-ea"/>
                <a:cs typeface="+mn-cs"/>
              </a:defRPr>
            </a:lvl1pPr>
            <a:lvl2pPr marL="342900" lvl="1" indent="0" algn="l" defTabSz="914400" eaLnBrk="1" fontAlgn="base" latinLnBrk="0" hangingPunct="1">
              <a:lnSpc>
                <a:spcPct val="100000"/>
              </a:lnSpc>
              <a:spcBef>
                <a:spcPct val="20000"/>
              </a:spcBef>
              <a:spcAft>
                <a:spcPct val="0"/>
              </a:spcAft>
              <a:buNone/>
              <a:defRPr sz="1800" b="0" i="0" u="none" kern="1200" baseline="0">
                <a:solidFill>
                  <a:schemeClr val="tx1"/>
                </a:solidFill>
                <a:latin typeface="+mn-lt"/>
                <a:ea typeface="+mn-ea"/>
                <a:cs typeface="+mn-cs"/>
              </a:defRPr>
            </a:lvl2pPr>
            <a:lvl3pPr marL="685800" lvl="2" indent="0" algn="l" defTabSz="914400" eaLnBrk="1" fontAlgn="base" latinLnBrk="0" hangingPunct="1">
              <a:lnSpc>
                <a:spcPct val="100000"/>
              </a:lnSpc>
              <a:spcBef>
                <a:spcPct val="20000"/>
              </a:spcBef>
              <a:spcAft>
                <a:spcPct val="0"/>
              </a:spcAft>
              <a:buNone/>
              <a:defRPr sz="1500" b="0" i="0" u="none" kern="1200" baseline="0">
                <a:solidFill>
                  <a:schemeClr val="tx1"/>
                </a:solidFill>
                <a:latin typeface="+mn-lt"/>
                <a:ea typeface="+mn-ea"/>
                <a:cs typeface="+mn-cs"/>
              </a:defRPr>
            </a:lvl3pPr>
            <a:lvl4pPr marL="1028700" lvl="3"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4pPr>
            <a:lvl5pPr marL="1371600" lvl="4"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5pPr>
            <a:lvl6pPr marL="1714500" lvl="5"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6pPr>
            <a:lvl7pPr marL="2057400" lvl="6"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7pPr>
            <a:lvl8pPr marL="2400300" lvl="7"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8pPr>
            <a:lvl9pPr marL="2743200" lvl="8"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9pPr>
          </a:lstStyle>
          <a:p>
            <a:r>
              <a:rPr lang="zh-CN" altLang="en-US" sz="2800" b="1" dirty="0">
                <a:solidFill>
                  <a:schemeClr val="bg1"/>
                </a:solidFill>
                <a:uFillTx/>
                <a:latin typeface="华文中宋" panose="02010600040101010101" charset="-122"/>
                <a:ea typeface="华文中宋" panose="02010600040101010101" charset="-122"/>
                <a:cs typeface="+mj-cs"/>
              </a:rPr>
              <a:t>辽河滩地封育</a:t>
            </a:r>
            <a:endParaRPr lang="zh-CN" altLang="en-US" sz="2400" dirty="0">
              <a:latin typeface="黑体" panose="02010609060101010101" pitchFamily="49" charset="-122"/>
              <a:ea typeface="黑体" panose="02010609060101010101" pitchFamily="49" charset="-122"/>
            </a:endParaRPr>
          </a:p>
        </p:txBody>
      </p:sp>
      <p:pic>
        <p:nvPicPr>
          <p:cNvPr id="11" name="图片 10" descr="康平三河下拉湿地1"/>
          <p:cNvPicPr>
            <a:picLocks noChangeAspect="1"/>
          </p:cNvPicPr>
          <p:nvPr/>
        </p:nvPicPr>
        <p:blipFill>
          <a:blip r:embed="rId3" cstate="print"/>
          <a:stretch>
            <a:fillRect/>
          </a:stretch>
        </p:blipFill>
        <p:spPr>
          <a:xfrm>
            <a:off x="7635241" y="3550920"/>
            <a:ext cx="4369647" cy="2486660"/>
          </a:xfrm>
          <a:prstGeom prst="rect">
            <a:avLst/>
          </a:prstGeom>
        </p:spPr>
      </p:pic>
      <p:sp>
        <p:nvSpPr>
          <p:cNvPr id="12" name="文本占位符 2"/>
          <p:cNvSpPr>
            <a:spLocks noGrp="1"/>
          </p:cNvSpPr>
          <p:nvPr/>
        </p:nvSpPr>
        <p:spPr>
          <a:xfrm>
            <a:off x="8483842" y="5956301"/>
            <a:ext cx="2838389" cy="823595"/>
          </a:xfrm>
          <a:prstGeom prst="rect">
            <a:avLst/>
          </a:prstGeom>
          <a:noFill/>
          <a:ln w="9525">
            <a:noFill/>
          </a:ln>
        </p:spPr>
        <p:txBody>
          <a:bodyPr anchor="ctr" anchorCtr="0"/>
          <a:lstStyle>
            <a:lvl1pPr marL="0" lvl="0" indent="0" algn="l" defTabSz="914400" eaLnBrk="1" fontAlgn="base" latinLnBrk="0" hangingPunct="1">
              <a:lnSpc>
                <a:spcPct val="100000"/>
              </a:lnSpc>
              <a:spcBef>
                <a:spcPct val="20000"/>
              </a:spcBef>
              <a:spcAft>
                <a:spcPct val="0"/>
              </a:spcAft>
              <a:buNone/>
              <a:defRPr sz="2100" b="0" i="0" u="none" kern="1200" baseline="0">
                <a:solidFill>
                  <a:schemeClr val="tx1"/>
                </a:solidFill>
                <a:latin typeface="+mn-lt"/>
                <a:ea typeface="+mn-ea"/>
                <a:cs typeface="+mn-cs"/>
              </a:defRPr>
            </a:lvl1pPr>
            <a:lvl2pPr marL="342900" lvl="1" indent="0" algn="l" defTabSz="914400" eaLnBrk="1" fontAlgn="base" latinLnBrk="0" hangingPunct="1">
              <a:lnSpc>
                <a:spcPct val="100000"/>
              </a:lnSpc>
              <a:spcBef>
                <a:spcPct val="20000"/>
              </a:spcBef>
              <a:spcAft>
                <a:spcPct val="0"/>
              </a:spcAft>
              <a:buNone/>
              <a:defRPr sz="1800" b="0" i="0" u="none" kern="1200" baseline="0">
                <a:solidFill>
                  <a:schemeClr val="tx1"/>
                </a:solidFill>
                <a:latin typeface="+mn-lt"/>
                <a:ea typeface="+mn-ea"/>
                <a:cs typeface="+mn-cs"/>
              </a:defRPr>
            </a:lvl2pPr>
            <a:lvl3pPr marL="685800" lvl="2" indent="0" algn="l" defTabSz="914400" eaLnBrk="1" fontAlgn="base" latinLnBrk="0" hangingPunct="1">
              <a:lnSpc>
                <a:spcPct val="100000"/>
              </a:lnSpc>
              <a:spcBef>
                <a:spcPct val="20000"/>
              </a:spcBef>
              <a:spcAft>
                <a:spcPct val="0"/>
              </a:spcAft>
              <a:buNone/>
              <a:defRPr sz="1500" b="0" i="0" u="none" kern="1200" baseline="0">
                <a:solidFill>
                  <a:schemeClr val="tx1"/>
                </a:solidFill>
                <a:latin typeface="+mn-lt"/>
                <a:ea typeface="+mn-ea"/>
                <a:cs typeface="+mn-cs"/>
              </a:defRPr>
            </a:lvl3pPr>
            <a:lvl4pPr marL="1028700" lvl="3"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4pPr>
            <a:lvl5pPr marL="1371600" lvl="4"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5pPr>
            <a:lvl6pPr marL="1714500" lvl="5"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6pPr>
            <a:lvl7pPr marL="2057400" lvl="6"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7pPr>
            <a:lvl8pPr marL="2400300" lvl="7"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8pPr>
            <a:lvl9pPr marL="2743200" lvl="8"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9pPr>
          </a:lstStyle>
          <a:p>
            <a:r>
              <a:rPr lang="zh-CN" altLang="en-US" sz="2800" b="1" dirty="0">
                <a:solidFill>
                  <a:schemeClr val="bg1"/>
                </a:solidFill>
                <a:uFillTx/>
                <a:latin typeface="华文中宋" panose="02010600040101010101" charset="-122"/>
                <a:ea typeface="华文中宋" panose="02010600040101010101" charset="-122"/>
                <a:cs typeface="+mj-cs"/>
              </a:rPr>
              <a:t>辽河自然湿地</a:t>
            </a:r>
            <a:endParaRPr lang="zh-CN" altLang="en-US" sz="2400" dirty="0">
              <a:latin typeface="黑体" panose="02010609060101010101" pitchFamily="49" charset="-122"/>
              <a:ea typeface="黑体" panose="02010609060101010101" pitchFamily="49" charset="-122"/>
            </a:endParaRPr>
          </a:p>
        </p:txBody>
      </p:sp>
      <p:sp>
        <p:nvSpPr>
          <p:cNvPr id="2" name="标题 1"/>
          <p:cNvSpPr txBox="1"/>
          <p:nvPr/>
        </p:nvSpPr>
        <p:spPr>
          <a:xfrm>
            <a:off x="660401" y="1268731"/>
            <a:ext cx="11209020" cy="661035"/>
          </a:xfrm>
          <a:prstGeom prst="rect">
            <a:avLst/>
          </a:prstGeom>
          <a:noFill/>
          <a:ln w="9525">
            <a:noFill/>
          </a:ln>
        </p:spPr>
        <p:txBody>
          <a:bodyPr anchor="ctr"/>
          <a:lstStyle>
            <a:lvl1pPr marL="0" lvl="0" indent="0" algn="l" defTabSz="914400" eaLnBrk="0" fontAlgn="base" latinLnBrk="0" hangingPunct="0">
              <a:lnSpc>
                <a:spcPct val="100000"/>
              </a:lnSpc>
              <a:spcBef>
                <a:spcPct val="0"/>
              </a:spcBef>
              <a:spcAft>
                <a:spcPct val="0"/>
              </a:spcAft>
              <a:buClr>
                <a:srgbClr val="000000"/>
              </a:buClr>
              <a:buNone/>
              <a:defRPr sz="3600" b="1" i="0" u="none" kern="1200" baseline="0">
                <a:solidFill>
                  <a:schemeClr val="bg1"/>
                </a:solidFill>
                <a:latin typeface="+mj-lt"/>
                <a:ea typeface="+mj-ea"/>
                <a:cs typeface="+mj-cs"/>
              </a:defRPr>
            </a:lvl1pPr>
          </a:lstStyle>
          <a:p>
            <a:r>
              <a:rPr lang="zh-CN" altLang="en-US" sz="2800" dirty="0">
                <a:solidFill>
                  <a:schemeClr val="bg1"/>
                </a:solidFill>
                <a:uFillTx/>
                <a:latin typeface="华文中宋" panose="02010600040101010101" charset="-122"/>
                <a:ea typeface="华文中宋" panose="02010600040101010101" charset="-122"/>
              </a:rPr>
              <a:t>我省成效</a:t>
            </a:r>
            <a:r>
              <a:rPr lang="en-US" altLang="zh-CN" sz="2800" dirty="0">
                <a:solidFill>
                  <a:schemeClr val="bg1"/>
                </a:solidFill>
                <a:uFillTx/>
                <a:latin typeface="华文中宋" panose="02010600040101010101" charset="-122"/>
                <a:ea typeface="华文中宋" panose="02010600040101010101" charset="-122"/>
              </a:rPr>
              <a:t>——</a:t>
            </a:r>
            <a:r>
              <a:rPr lang="zh-CN" altLang="en-US" sz="2800" dirty="0">
                <a:solidFill>
                  <a:schemeClr val="bg1"/>
                </a:solidFill>
                <a:uFillTx/>
                <a:latin typeface="华文中宋" panose="02010600040101010101" charset="-122"/>
                <a:ea typeface="华文中宋" panose="02010600040101010101" charset="-122"/>
                <a:sym typeface="+mn-ea"/>
              </a:rPr>
              <a:t>（</a:t>
            </a:r>
            <a:r>
              <a:rPr lang="en-US" altLang="zh-CN" sz="2800" dirty="0">
                <a:solidFill>
                  <a:schemeClr val="bg1"/>
                </a:solidFill>
                <a:uFillTx/>
                <a:latin typeface="华文中宋" panose="02010600040101010101" charset="-122"/>
                <a:ea typeface="华文中宋" panose="02010600040101010101" charset="-122"/>
                <a:sym typeface="+mn-ea"/>
              </a:rPr>
              <a:t>1</a:t>
            </a:r>
            <a:r>
              <a:rPr lang="zh-CN" altLang="en-US" sz="2800" dirty="0">
                <a:solidFill>
                  <a:schemeClr val="bg1"/>
                </a:solidFill>
                <a:uFillTx/>
                <a:latin typeface="华文中宋" panose="02010600040101010101" charset="-122"/>
                <a:ea typeface="华文中宋" panose="02010600040101010101" charset="-122"/>
                <a:sym typeface="+mn-ea"/>
              </a:rPr>
              <a:t>）辽河凌河沿河生态建成</a:t>
            </a:r>
            <a:endParaRPr lang="zh-CN" altLang="en-US" sz="2800" dirty="0">
              <a:solidFill>
                <a:schemeClr val="bg1"/>
              </a:solidFill>
              <a:effectLst>
                <a:outerShdw blurRad="38100" dist="19050" dir="2700000" algn="tl" rotWithShape="0">
                  <a:schemeClr val="dk1">
                    <a:alpha val="40000"/>
                  </a:schemeClr>
                </a:outerShdw>
              </a:effectLst>
              <a:uFillTx/>
              <a:latin typeface="华文中宋" panose="02010600040101010101" charset="-122"/>
              <a:ea typeface="华文中宋" panose="02010600040101010101" charset="-122"/>
              <a:sym typeface="+mn-ea"/>
            </a:endParaRPr>
          </a:p>
        </p:txBody>
      </p:sp>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2"/>
          <p:cNvSpPr>
            <a:spLocks noGrp="1"/>
          </p:cNvSpPr>
          <p:nvPr/>
        </p:nvSpPr>
        <p:spPr>
          <a:xfrm>
            <a:off x="1017559" y="5341710"/>
            <a:ext cx="2375787" cy="823595"/>
          </a:xfrm>
          <a:prstGeom prst="rect">
            <a:avLst/>
          </a:prstGeom>
          <a:noFill/>
          <a:ln w="9525">
            <a:noFill/>
          </a:ln>
        </p:spPr>
        <p:txBody>
          <a:bodyPr anchor="ctr" anchorCtr="0"/>
          <a:lstStyle>
            <a:lvl1pPr marL="0" lvl="0" indent="0" algn="l" defTabSz="914400" eaLnBrk="1" fontAlgn="base" latinLnBrk="0" hangingPunct="1">
              <a:lnSpc>
                <a:spcPct val="100000"/>
              </a:lnSpc>
              <a:spcBef>
                <a:spcPct val="20000"/>
              </a:spcBef>
              <a:spcAft>
                <a:spcPct val="0"/>
              </a:spcAft>
              <a:buNone/>
              <a:defRPr sz="2100" b="0" i="0" u="none" kern="1200" baseline="0">
                <a:solidFill>
                  <a:schemeClr val="tx1"/>
                </a:solidFill>
                <a:latin typeface="+mn-lt"/>
                <a:ea typeface="+mn-ea"/>
                <a:cs typeface="+mn-cs"/>
              </a:defRPr>
            </a:lvl1pPr>
            <a:lvl2pPr marL="342900" lvl="1" indent="0" algn="l" defTabSz="914400" eaLnBrk="1" fontAlgn="base" latinLnBrk="0" hangingPunct="1">
              <a:lnSpc>
                <a:spcPct val="100000"/>
              </a:lnSpc>
              <a:spcBef>
                <a:spcPct val="20000"/>
              </a:spcBef>
              <a:spcAft>
                <a:spcPct val="0"/>
              </a:spcAft>
              <a:buNone/>
              <a:defRPr sz="1800" b="0" i="0" u="none" kern="1200" baseline="0">
                <a:solidFill>
                  <a:schemeClr val="tx1"/>
                </a:solidFill>
                <a:latin typeface="+mn-lt"/>
                <a:ea typeface="+mn-ea"/>
                <a:cs typeface="+mn-cs"/>
              </a:defRPr>
            </a:lvl2pPr>
            <a:lvl3pPr marL="685800" lvl="2" indent="0" algn="l" defTabSz="914400" eaLnBrk="1" fontAlgn="base" latinLnBrk="0" hangingPunct="1">
              <a:lnSpc>
                <a:spcPct val="100000"/>
              </a:lnSpc>
              <a:spcBef>
                <a:spcPct val="20000"/>
              </a:spcBef>
              <a:spcAft>
                <a:spcPct val="0"/>
              </a:spcAft>
              <a:buNone/>
              <a:defRPr sz="1500" b="0" i="0" u="none" kern="1200" baseline="0">
                <a:solidFill>
                  <a:schemeClr val="tx1"/>
                </a:solidFill>
                <a:latin typeface="+mn-lt"/>
                <a:ea typeface="+mn-ea"/>
                <a:cs typeface="+mn-cs"/>
              </a:defRPr>
            </a:lvl3pPr>
            <a:lvl4pPr marL="1028700" lvl="3"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4pPr>
            <a:lvl5pPr marL="1371600" lvl="4"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5pPr>
            <a:lvl6pPr marL="1714500" lvl="5"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6pPr>
            <a:lvl7pPr marL="2057400" lvl="6"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7pPr>
            <a:lvl8pPr marL="2400300" lvl="7"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8pPr>
            <a:lvl9pPr marL="2743200" lvl="8"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9pPr>
          </a:lstStyle>
          <a:p>
            <a:r>
              <a:rPr lang="zh-CN" altLang="en-US" sz="2800" b="1" dirty="0">
                <a:solidFill>
                  <a:schemeClr val="bg1"/>
                </a:solidFill>
                <a:uFillTx/>
                <a:latin typeface="华文中宋" panose="02010600040101010101" charset="-122"/>
                <a:ea typeface="华文中宋" panose="02010600040101010101" charset="-122"/>
                <a:cs typeface="+mj-cs"/>
              </a:rPr>
              <a:t>大凌河封育</a:t>
            </a:r>
            <a:endParaRPr lang="zh-CN" altLang="en-US" sz="2400" dirty="0">
              <a:latin typeface="黑体" panose="02010609060101010101" pitchFamily="49" charset="-122"/>
              <a:ea typeface="黑体" panose="02010609060101010101" pitchFamily="49" charset="-122"/>
            </a:endParaRPr>
          </a:p>
        </p:txBody>
      </p:sp>
      <p:sp>
        <p:nvSpPr>
          <p:cNvPr id="10" name="文本占位符 2"/>
          <p:cNvSpPr>
            <a:spLocks noGrp="1"/>
          </p:cNvSpPr>
          <p:nvPr/>
        </p:nvSpPr>
        <p:spPr>
          <a:xfrm>
            <a:off x="4108873" y="5589241"/>
            <a:ext cx="3406987" cy="823595"/>
          </a:xfrm>
          <a:prstGeom prst="rect">
            <a:avLst/>
          </a:prstGeom>
          <a:noFill/>
          <a:ln w="9525">
            <a:noFill/>
          </a:ln>
        </p:spPr>
        <p:txBody>
          <a:bodyPr anchor="ctr" anchorCtr="0"/>
          <a:lstStyle>
            <a:lvl1pPr marL="0" lvl="0" indent="0" algn="l" defTabSz="914400" eaLnBrk="1" fontAlgn="base" latinLnBrk="0" hangingPunct="1">
              <a:lnSpc>
                <a:spcPct val="100000"/>
              </a:lnSpc>
              <a:spcBef>
                <a:spcPct val="20000"/>
              </a:spcBef>
              <a:spcAft>
                <a:spcPct val="0"/>
              </a:spcAft>
              <a:buNone/>
              <a:defRPr sz="2100" b="0" i="0" u="none" kern="1200" baseline="0">
                <a:solidFill>
                  <a:schemeClr val="tx1"/>
                </a:solidFill>
                <a:latin typeface="+mn-lt"/>
                <a:ea typeface="+mn-ea"/>
                <a:cs typeface="+mn-cs"/>
              </a:defRPr>
            </a:lvl1pPr>
            <a:lvl2pPr marL="342900" lvl="1" indent="0" algn="l" defTabSz="914400" eaLnBrk="1" fontAlgn="base" latinLnBrk="0" hangingPunct="1">
              <a:lnSpc>
                <a:spcPct val="100000"/>
              </a:lnSpc>
              <a:spcBef>
                <a:spcPct val="20000"/>
              </a:spcBef>
              <a:spcAft>
                <a:spcPct val="0"/>
              </a:spcAft>
              <a:buNone/>
              <a:defRPr sz="1800" b="0" i="0" u="none" kern="1200" baseline="0">
                <a:solidFill>
                  <a:schemeClr val="tx1"/>
                </a:solidFill>
                <a:latin typeface="+mn-lt"/>
                <a:ea typeface="+mn-ea"/>
                <a:cs typeface="+mn-cs"/>
              </a:defRPr>
            </a:lvl2pPr>
            <a:lvl3pPr marL="685800" lvl="2" indent="0" algn="l" defTabSz="914400" eaLnBrk="1" fontAlgn="base" latinLnBrk="0" hangingPunct="1">
              <a:lnSpc>
                <a:spcPct val="100000"/>
              </a:lnSpc>
              <a:spcBef>
                <a:spcPct val="20000"/>
              </a:spcBef>
              <a:spcAft>
                <a:spcPct val="0"/>
              </a:spcAft>
              <a:buNone/>
              <a:defRPr sz="1500" b="0" i="0" u="none" kern="1200" baseline="0">
                <a:solidFill>
                  <a:schemeClr val="tx1"/>
                </a:solidFill>
                <a:latin typeface="+mn-lt"/>
                <a:ea typeface="+mn-ea"/>
                <a:cs typeface="+mn-cs"/>
              </a:defRPr>
            </a:lvl3pPr>
            <a:lvl4pPr marL="1028700" lvl="3"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4pPr>
            <a:lvl5pPr marL="1371600" lvl="4"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5pPr>
            <a:lvl6pPr marL="1714500" lvl="5"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6pPr>
            <a:lvl7pPr marL="2057400" lvl="6"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7pPr>
            <a:lvl8pPr marL="2400300" lvl="7"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8pPr>
            <a:lvl9pPr marL="2743200" lvl="8"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9pPr>
          </a:lstStyle>
          <a:p>
            <a:r>
              <a:rPr lang="zh-CN" altLang="en-US" sz="2800" b="1" dirty="0">
                <a:solidFill>
                  <a:schemeClr val="bg1"/>
                </a:solidFill>
                <a:uFillTx/>
                <a:latin typeface="华文中宋" panose="02010600040101010101" charset="-122"/>
                <a:ea typeface="华文中宋" panose="02010600040101010101" charset="-122"/>
                <a:cs typeface="+mj-cs"/>
              </a:rPr>
              <a:t>大凌河蓄水工程</a:t>
            </a:r>
            <a:endParaRPr lang="zh-CN" altLang="en-US" sz="2400" dirty="0">
              <a:latin typeface="黑体" panose="02010609060101010101" pitchFamily="49" charset="-122"/>
              <a:ea typeface="黑体" panose="02010609060101010101" pitchFamily="49" charset="-122"/>
            </a:endParaRPr>
          </a:p>
        </p:txBody>
      </p:sp>
      <p:sp>
        <p:nvSpPr>
          <p:cNvPr id="12" name="文本占位符 2"/>
          <p:cNvSpPr>
            <a:spLocks noGrp="1"/>
          </p:cNvSpPr>
          <p:nvPr/>
        </p:nvSpPr>
        <p:spPr>
          <a:xfrm>
            <a:off x="8116993" y="5956301"/>
            <a:ext cx="3406987" cy="823595"/>
          </a:xfrm>
          <a:prstGeom prst="rect">
            <a:avLst/>
          </a:prstGeom>
          <a:noFill/>
          <a:ln w="9525">
            <a:noFill/>
          </a:ln>
        </p:spPr>
        <p:txBody>
          <a:bodyPr anchor="ctr" anchorCtr="0"/>
          <a:lstStyle>
            <a:lvl1pPr marL="0" lvl="0" indent="0" algn="l" defTabSz="914400" eaLnBrk="1" fontAlgn="base" latinLnBrk="0" hangingPunct="1">
              <a:lnSpc>
                <a:spcPct val="100000"/>
              </a:lnSpc>
              <a:spcBef>
                <a:spcPct val="20000"/>
              </a:spcBef>
              <a:spcAft>
                <a:spcPct val="0"/>
              </a:spcAft>
              <a:buNone/>
              <a:defRPr sz="2100" b="0" i="0" u="none" kern="1200" baseline="0">
                <a:solidFill>
                  <a:schemeClr val="tx1"/>
                </a:solidFill>
                <a:latin typeface="+mn-lt"/>
                <a:ea typeface="+mn-ea"/>
                <a:cs typeface="+mn-cs"/>
              </a:defRPr>
            </a:lvl1pPr>
            <a:lvl2pPr marL="342900" lvl="1" indent="0" algn="l" defTabSz="914400" eaLnBrk="1" fontAlgn="base" latinLnBrk="0" hangingPunct="1">
              <a:lnSpc>
                <a:spcPct val="100000"/>
              </a:lnSpc>
              <a:spcBef>
                <a:spcPct val="20000"/>
              </a:spcBef>
              <a:spcAft>
                <a:spcPct val="0"/>
              </a:spcAft>
              <a:buNone/>
              <a:defRPr sz="1800" b="0" i="0" u="none" kern="1200" baseline="0">
                <a:solidFill>
                  <a:schemeClr val="tx1"/>
                </a:solidFill>
                <a:latin typeface="+mn-lt"/>
                <a:ea typeface="+mn-ea"/>
                <a:cs typeface="+mn-cs"/>
              </a:defRPr>
            </a:lvl2pPr>
            <a:lvl3pPr marL="685800" lvl="2" indent="0" algn="l" defTabSz="914400" eaLnBrk="1" fontAlgn="base" latinLnBrk="0" hangingPunct="1">
              <a:lnSpc>
                <a:spcPct val="100000"/>
              </a:lnSpc>
              <a:spcBef>
                <a:spcPct val="20000"/>
              </a:spcBef>
              <a:spcAft>
                <a:spcPct val="0"/>
              </a:spcAft>
              <a:buNone/>
              <a:defRPr sz="1500" b="0" i="0" u="none" kern="1200" baseline="0">
                <a:solidFill>
                  <a:schemeClr val="tx1"/>
                </a:solidFill>
                <a:latin typeface="+mn-lt"/>
                <a:ea typeface="+mn-ea"/>
                <a:cs typeface="+mn-cs"/>
              </a:defRPr>
            </a:lvl3pPr>
            <a:lvl4pPr marL="1028700" lvl="3"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4pPr>
            <a:lvl5pPr marL="1371600" lvl="4"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5pPr>
            <a:lvl6pPr marL="1714500" lvl="5"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6pPr>
            <a:lvl7pPr marL="2057400" lvl="6"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7pPr>
            <a:lvl8pPr marL="2400300" lvl="7"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8pPr>
            <a:lvl9pPr marL="2743200" lvl="8"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9pPr>
          </a:lstStyle>
          <a:p>
            <a:r>
              <a:rPr lang="zh-CN" altLang="en-US" sz="2800" b="1" dirty="0">
                <a:solidFill>
                  <a:schemeClr val="bg1"/>
                </a:solidFill>
                <a:uFillTx/>
                <a:latin typeface="华文中宋" panose="02010600040101010101" charset="-122"/>
                <a:ea typeface="华文中宋" panose="02010600040101010101" charset="-122"/>
                <a:cs typeface="+mj-cs"/>
              </a:rPr>
              <a:t>大凌河生态带</a:t>
            </a:r>
            <a:endParaRPr lang="zh-CN" altLang="en-US" sz="2400" dirty="0">
              <a:latin typeface="黑体" panose="02010609060101010101" pitchFamily="49" charset="-122"/>
              <a:ea typeface="黑体" panose="02010609060101010101" pitchFamily="49" charset="-122"/>
            </a:endParaRPr>
          </a:p>
        </p:txBody>
      </p:sp>
      <p:pic>
        <p:nvPicPr>
          <p:cNvPr id="191496" name="Picture 67"/>
          <p:cNvPicPr preferRelativeResize="0"/>
          <p:nvPr/>
        </p:nvPicPr>
        <p:blipFill>
          <a:blip r:embed="rId1"/>
          <a:stretch>
            <a:fillRect/>
          </a:stretch>
        </p:blipFill>
        <p:spPr>
          <a:xfrm>
            <a:off x="521547" y="2566670"/>
            <a:ext cx="3740573" cy="2713990"/>
          </a:xfrm>
          <a:prstGeom prst="rect">
            <a:avLst/>
          </a:prstGeom>
          <a:noFill/>
          <a:ln w="12700" cap="flat" cmpd="sng">
            <a:noFill/>
            <a:prstDash val="solid"/>
            <a:miter/>
            <a:headEnd type="none" w="med" len="med"/>
            <a:tailEnd type="none" w="med" len="med"/>
          </a:ln>
        </p:spPr>
      </p:pic>
      <p:pic>
        <p:nvPicPr>
          <p:cNvPr id="173061" name="Picture 10"/>
          <p:cNvPicPr>
            <a:picLocks noChangeAspect="1"/>
          </p:cNvPicPr>
          <p:nvPr/>
        </p:nvPicPr>
        <p:blipFill>
          <a:blip r:embed="rId2"/>
          <a:stretch>
            <a:fillRect/>
          </a:stretch>
        </p:blipFill>
        <p:spPr>
          <a:xfrm>
            <a:off x="3636434" y="3183891"/>
            <a:ext cx="4164753" cy="2426335"/>
          </a:xfrm>
          <a:prstGeom prst="rect">
            <a:avLst/>
          </a:prstGeom>
          <a:noFill/>
          <a:ln w="9525">
            <a:noFill/>
          </a:ln>
        </p:spPr>
      </p:pic>
      <p:pic>
        <p:nvPicPr>
          <p:cNvPr id="183311" name="Picture 15" descr="破台子大桥"/>
          <p:cNvPicPr preferRelativeResize="0">
            <a:picLocks noChangeAspect="1"/>
          </p:cNvPicPr>
          <p:nvPr/>
        </p:nvPicPr>
        <p:blipFill>
          <a:blip r:embed="rId3"/>
          <a:stretch>
            <a:fillRect/>
          </a:stretch>
        </p:blipFill>
        <p:spPr>
          <a:xfrm>
            <a:off x="7515861" y="3729355"/>
            <a:ext cx="4174913" cy="2227580"/>
          </a:xfrm>
          <a:prstGeom prst="rect">
            <a:avLst/>
          </a:prstGeom>
          <a:noFill/>
          <a:ln w="9525" cap="flat" cmpd="sng">
            <a:noFill/>
            <a:prstDash val="solid"/>
            <a:miter/>
            <a:headEnd type="none" w="med" len="med"/>
            <a:tailEnd type="none" w="med" len="med"/>
          </a:ln>
        </p:spPr>
      </p:pic>
      <p:sp>
        <p:nvSpPr>
          <p:cNvPr id="4" name="标题 1"/>
          <p:cNvSpPr txBox="1"/>
          <p:nvPr/>
        </p:nvSpPr>
        <p:spPr>
          <a:xfrm>
            <a:off x="660401" y="1602741"/>
            <a:ext cx="11209020" cy="661035"/>
          </a:xfrm>
          <a:prstGeom prst="rect">
            <a:avLst/>
          </a:prstGeom>
          <a:noFill/>
          <a:ln w="9525">
            <a:noFill/>
          </a:ln>
        </p:spPr>
        <p:txBody>
          <a:bodyPr anchor="ctr"/>
          <a:lstStyle>
            <a:lvl1pPr marL="0" lvl="0" indent="0" algn="l" defTabSz="914400" eaLnBrk="0" fontAlgn="base" latinLnBrk="0" hangingPunct="0">
              <a:lnSpc>
                <a:spcPct val="100000"/>
              </a:lnSpc>
              <a:spcBef>
                <a:spcPct val="0"/>
              </a:spcBef>
              <a:spcAft>
                <a:spcPct val="0"/>
              </a:spcAft>
              <a:buClr>
                <a:srgbClr val="000000"/>
              </a:buClr>
              <a:buNone/>
              <a:defRPr sz="3600" b="1" i="0" u="none" kern="1200" baseline="0">
                <a:solidFill>
                  <a:schemeClr val="bg1"/>
                </a:solidFill>
                <a:latin typeface="+mj-lt"/>
                <a:ea typeface="+mj-ea"/>
                <a:cs typeface="+mj-cs"/>
              </a:defRPr>
            </a:lvl1pPr>
          </a:lstStyle>
          <a:p>
            <a:pPr algn="l"/>
            <a:r>
              <a:rPr lang="zh-CN" altLang="en-US" sz="2800" dirty="0">
                <a:uFillTx/>
                <a:latin typeface="华文中宋" panose="02010600040101010101" charset="-122"/>
                <a:ea typeface="华文中宋" panose="02010600040101010101" charset="-122"/>
              </a:rPr>
              <a:t>我省成效——</a:t>
            </a:r>
            <a:r>
              <a:rPr lang="zh-CN" altLang="en-US" sz="2800" dirty="0">
                <a:uFillTx/>
                <a:latin typeface="华文中宋" panose="02010600040101010101" charset="-122"/>
                <a:ea typeface="华文中宋" panose="02010600040101010101" charset="-122"/>
                <a:sym typeface="+mn-ea"/>
              </a:rPr>
              <a:t>（1）辽河凌河沿河生态建成</a:t>
            </a:r>
            <a:endParaRPr lang="zh-CN" altLang="en-US" sz="2800" dirty="0">
              <a:uFillTx/>
              <a:latin typeface="华文中宋" panose="02010600040101010101" charset="-122"/>
              <a:ea typeface="华文中宋" panose="02010600040101010101" charset="-122"/>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183311"/>
                                        </p:tgtEl>
                                        <p:attrNameLst>
                                          <p:attrName>style.visibility</p:attrName>
                                        </p:attrNameLst>
                                      </p:cBhvr>
                                      <p:to>
                                        <p:strVal val="visible"/>
                                      </p:to>
                                    </p:set>
                                    <p:animEffect transition="in" filter="diamond(out)">
                                      <p:cBhvr>
                                        <p:cTn id="7" dur="2000"/>
                                        <p:tgtEl>
                                          <p:spTgt spid="183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沈阳五里河公园和沈水湾IMG_1017"/>
          <p:cNvPicPr>
            <a:picLocks noChangeAspect="1"/>
          </p:cNvPicPr>
          <p:nvPr/>
        </p:nvPicPr>
        <p:blipFill>
          <a:blip r:embed="rId1" cstate="print"/>
          <a:srcRect l="6043" t="2408" r="-6043" b="-2408"/>
          <a:stretch>
            <a:fillRect/>
          </a:stretch>
        </p:blipFill>
        <p:spPr>
          <a:xfrm>
            <a:off x="497841" y="2717165"/>
            <a:ext cx="4174913" cy="2557780"/>
          </a:xfrm>
          <a:prstGeom prst="rect">
            <a:avLst/>
          </a:prstGeom>
        </p:spPr>
      </p:pic>
      <p:sp>
        <p:nvSpPr>
          <p:cNvPr id="7" name="文本占位符 2"/>
          <p:cNvSpPr>
            <a:spLocks noGrp="1"/>
          </p:cNvSpPr>
          <p:nvPr/>
        </p:nvSpPr>
        <p:spPr>
          <a:xfrm>
            <a:off x="826989" y="5100003"/>
            <a:ext cx="3147265" cy="823595"/>
          </a:xfrm>
          <a:prstGeom prst="rect">
            <a:avLst/>
          </a:prstGeom>
          <a:noFill/>
          <a:ln w="9525">
            <a:noFill/>
          </a:ln>
        </p:spPr>
        <p:txBody>
          <a:bodyPr anchor="ctr" anchorCtr="0"/>
          <a:lstStyle>
            <a:lvl1pPr marL="0" lvl="0" indent="0" algn="l" defTabSz="914400" eaLnBrk="1" fontAlgn="base" latinLnBrk="0" hangingPunct="1">
              <a:lnSpc>
                <a:spcPct val="100000"/>
              </a:lnSpc>
              <a:spcBef>
                <a:spcPct val="20000"/>
              </a:spcBef>
              <a:spcAft>
                <a:spcPct val="0"/>
              </a:spcAft>
              <a:buNone/>
              <a:defRPr sz="2100" b="0" i="0" u="none" kern="1200" baseline="0">
                <a:solidFill>
                  <a:schemeClr val="tx1"/>
                </a:solidFill>
                <a:latin typeface="+mn-lt"/>
                <a:ea typeface="+mn-ea"/>
                <a:cs typeface="+mn-cs"/>
              </a:defRPr>
            </a:lvl1pPr>
            <a:lvl2pPr marL="342900" lvl="1" indent="0" algn="l" defTabSz="914400" eaLnBrk="1" fontAlgn="base" latinLnBrk="0" hangingPunct="1">
              <a:lnSpc>
                <a:spcPct val="100000"/>
              </a:lnSpc>
              <a:spcBef>
                <a:spcPct val="20000"/>
              </a:spcBef>
              <a:spcAft>
                <a:spcPct val="0"/>
              </a:spcAft>
              <a:buNone/>
              <a:defRPr sz="1800" b="0" i="0" u="none" kern="1200" baseline="0">
                <a:solidFill>
                  <a:schemeClr val="tx1"/>
                </a:solidFill>
                <a:latin typeface="+mn-lt"/>
                <a:ea typeface="+mn-ea"/>
                <a:cs typeface="+mn-cs"/>
              </a:defRPr>
            </a:lvl2pPr>
            <a:lvl3pPr marL="685800" lvl="2" indent="0" algn="l" defTabSz="914400" eaLnBrk="1" fontAlgn="base" latinLnBrk="0" hangingPunct="1">
              <a:lnSpc>
                <a:spcPct val="100000"/>
              </a:lnSpc>
              <a:spcBef>
                <a:spcPct val="20000"/>
              </a:spcBef>
              <a:spcAft>
                <a:spcPct val="0"/>
              </a:spcAft>
              <a:buNone/>
              <a:defRPr sz="1500" b="0" i="0" u="none" kern="1200" baseline="0">
                <a:solidFill>
                  <a:schemeClr val="tx1"/>
                </a:solidFill>
                <a:latin typeface="+mn-lt"/>
                <a:ea typeface="+mn-ea"/>
                <a:cs typeface="+mn-cs"/>
              </a:defRPr>
            </a:lvl3pPr>
            <a:lvl4pPr marL="1028700" lvl="3"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4pPr>
            <a:lvl5pPr marL="1371600" lvl="4"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5pPr>
            <a:lvl6pPr marL="1714500" lvl="5"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6pPr>
            <a:lvl7pPr marL="2057400" lvl="6"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7pPr>
            <a:lvl8pPr marL="2400300" lvl="7"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8pPr>
            <a:lvl9pPr marL="2743200" lvl="8"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9pPr>
          </a:lstStyle>
          <a:p>
            <a:r>
              <a:rPr lang="zh-CN" altLang="en-US" sz="2800" b="1" dirty="0">
                <a:solidFill>
                  <a:schemeClr val="bg1"/>
                </a:solidFill>
                <a:uFillTx/>
                <a:latin typeface="华文中宋" panose="02010600040101010101" charset="-122"/>
                <a:ea typeface="华文中宋" panose="02010600040101010101" charset="-122"/>
                <a:cs typeface="+mj-cs"/>
              </a:rPr>
              <a:t>浑河五里河公园</a:t>
            </a:r>
            <a:endParaRPr lang="zh-CN" altLang="en-US" sz="2800" b="1" dirty="0">
              <a:solidFill>
                <a:schemeClr val="bg1"/>
              </a:solidFill>
              <a:uFillTx/>
              <a:latin typeface="华文中宋" panose="02010600040101010101" charset="-122"/>
              <a:ea typeface="华文中宋" panose="02010600040101010101" charset="-122"/>
              <a:cs typeface="+mj-cs"/>
            </a:endParaRPr>
          </a:p>
        </p:txBody>
      </p:sp>
      <p:pic>
        <p:nvPicPr>
          <p:cNvPr id="8" name="图片 7" descr="本溪太子河IMG_8379"/>
          <p:cNvPicPr>
            <a:picLocks noChangeAspect="1"/>
          </p:cNvPicPr>
          <p:nvPr/>
        </p:nvPicPr>
        <p:blipFill>
          <a:blip r:embed="rId2" cstate="print"/>
          <a:stretch>
            <a:fillRect/>
          </a:stretch>
        </p:blipFill>
        <p:spPr>
          <a:xfrm>
            <a:off x="3974254" y="3141345"/>
            <a:ext cx="4243493" cy="2353310"/>
          </a:xfrm>
          <a:prstGeom prst="rect">
            <a:avLst/>
          </a:prstGeom>
        </p:spPr>
      </p:pic>
      <p:sp>
        <p:nvSpPr>
          <p:cNvPr id="9" name="文本占位符 2"/>
          <p:cNvSpPr>
            <a:spLocks noGrp="1"/>
          </p:cNvSpPr>
          <p:nvPr/>
        </p:nvSpPr>
        <p:spPr>
          <a:xfrm>
            <a:off x="4226147" y="5494889"/>
            <a:ext cx="3267287" cy="823595"/>
          </a:xfrm>
          <a:prstGeom prst="rect">
            <a:avLst/>
          </a:prstGeom>
          <a:noFill/>
          <a:ln w="9525">
            <a:noFill/>
          </a:ln>
        </p:spPr>
        <p:txBody>
          <a:bodyPr anchor="ctr" anchorCtr="0"/>
          <a:lstStyle>
            <a:lvl1pPr marL="0" lvl="0" indent="0" algn="l" defTabSz="914400" eaLnBrk="1" fontAlgn="base" latinLnBrk="0" hangingPunct="1">
              <a:lnSpc>
                <a:spcPct val="100000"/>
              </a:lnSpc>
              <a:spcBef>
                <a:spcPct val="20000"/>
              </a:spcBef>
              <a:spcAft>
                <a:spcPct val="0"/>
              </a:spcAft>
              <a:buNone/>
              <a:defRPr sz="2100" b="0" i="0" u="none" kern="1200" baseline="0">
                <a:solidFill>
                  <a:schemeClr val="tx1"/>
                </a:solidFill>
                <a:latin typeface="+mn-lt"/>
                <a:ea typeface="+mn-ea"/>
                <a:cs typeface="+mn-cs"/>
              </a:defRPr>
            </a:lvl1pPr>
            <a:lvl2pPr marL="342900" lvl="1" indent="0" algn="l" defTabSz="914400" eaLnBrk="1" fontAlgn="base" latinLnBrk="0" hangingPunct="1">
              <a:lnSpc>
                <a:spcPct val="100000"/>
              </a:lnSpc>
              <a:spcBef>
                <a:spcPct val="20000"/>
              </a:spcBef>
              <a:spcAft>
                <a:spcPct val="0"/>
              </a:spcAft>
              <a:buNone/>
              <a:defRPr sz="1800" b="0" i="0" u="none" kern="1200" baseline="0">
                <a:solidFill>
                  <a:schemeClr val="tx1"/>
                </a:solidFill>
                <a:latin typeface="+mn-lt"/>
                <a:ea typeface="+mn-ea"/>
                <a:cs typeface="+mn-cs"/>
              </a:defRPr>
            </a:lvl2pPr>
            <a:lvl3pPr marL="685800" lvl="2" indent="0" algn="l" defTabSz="914400" eaLnBrk="1" fontAlgn="base" latinLnBrk="0" hangingPunct="1">
              <a:lnSpc>
                <a:spcPct val="100000"/>
              </a:lnSpc>
              <a:spcBef>
                <a:spcPct val="20000"/>
              </a:spcBef>
              <a:spcAft>
                <a:spcPct val="0"/>
              </a:spcAft>
              <a:buNone/>
              <a:defRPr sz="1500" b="0" i="0" u="none" kern="1200" baseline="0">
                <a:solidFill>
                  <a:schemeClr val="tx1"/>
                </a:solidFill>
                <a:latin typeface="+mn-lt"/>
                <a:ea typeface="+mn-ea"/>
                <a:cs typeface="+mn-cs"/>
              </a:defRPr>
            </a:lvl3pPr>
            <a:lvl4pPr marL="1028700" lvl="3"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4pPr>
            <a:lvl5pPr marL="1371600" lvl="4"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5pPr>
            <a:lvl6pPr marL="1714500" lvl="5"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6pPr>
            <a:lvl7pPr marL="2057400" lvl="6"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7pPr>
            <a:lvl8pPr marL="2400300" lvl="7"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8pPr>
            <a:lvl9pPr marL="2743200" lvl="8"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9pPr>
          </a:lstStyle>
          <a:p>
            <a:r>
              <a:rPr lang="zh-CN" altLang="en-US" sz="2800" b="1" dirty="0">
                <a:solidFill>
                  <a:schemeClr val="bg1"/>
                </a:solidFill>
                <a:uFillTx/>
                <a:latin typeface="华文中宋" panose="02010600040101010101" charset="-122"/>
                <a:ea typeface="华文中宋" panose="02010600040101010101" charset="-122"/>
                <a:cs typeface="+mj-cs"/>
              </a:rPr>
              <a:t>本溪太子河公园</a:t>
            </a:r>
            <a:endParaRPr lang="zh-CN" altLang="en-US" sz="2800" b="1" dirty="0">
              <a:solidFill>
                <a:schemeClr val="bg1"/>
              </a:solidFill>
              <a:uFillTx/>
              <a:latin typeface="华文中宋" panose="02010600040101010101" charset="-122"/>
              <a:ea typeface="华文中宋" panose="02010600040101010101" charset="-122"/>
              <a:cs typeface="+mj-cs"/>
            </a:endParaRPr>
          </a:p>
        </p:txBody>
      </p:sp>
      <p:pic>
        <p:nvPicPr>
          <p:cNvPr id="10" name="图片 9" descr="朝阳市大凌河IMG_9902"/>
          <p:cNvPicPr>
            <a:picLocks noChangeAspect="1"/>
          </p:cNvPicPr>
          <p:nvPr/>
        </p:nvPicPr>
        <p:blipFill>
          <a:blip r:embed="rId3" cstate="print"/>
          <a:stretch>
            <a:fillRect/>
          </a:stretch>
        </p:blipFill>
        <p:spPr>
          <a:xfrm>
            <a:off x="7746153" y="3607435"/>
            <a:ext cx="4058920" cy="2239010"/>
          </a:xfrm>
          <a:prstGeom prst="rect">
            <a:avLst/>
          </a:prstGeom>
        </p:spPr>
      </p:pic>
      <p:sp>
        <p:nvSpPr>
          <p:cNvPr id="11" name="文本占位符 2"/>
          <p:cNvSpPr>
            <a:spLocks noGrp="1"/>
          </p:cNvSpPr>
          <p:nvPr/>
        </p:nvSpPr>
        <p:spPr>
          <a:xfrm>
            <a:off x="8439093" y="5790201"/>
            <a:ext cx="3267287" cy="823595"/>
          </a:xfrm>
          <a:prstGeom prst="rect">
            <a:avLst/>
          </a:prstGeom>
          <a:noFill/>
          <a:ln w="9525">
            <a:noFill/>
          </a:ln>
        </p:spPr>
        <p:txBody>
          <a:bodyPr anchor="ctr" anchorCtr="0"/>
          <a:lstStyle>
            <a:lvl1pPr marL="0" lvl="0" indent="0" algn="l" defTabSz="914400" eaLnBrk="1" fontAlgn="base" latinLnBrk="0" hangingPunct="1">
              <a:lnSpc>
                <a:spcPct val="100000"/>
              </a:lnSpc>
              <a:spcBef>
                <a:spcPct val="20000"/>
              </a:spcBef>
              <a:spcAft>
                <a:spcPct val="0"/>
              </a:spcAft>
              <a:buNone/>
              <a:defRPr sz="2100" b="0" i="0" u="none" kern="1200" baseline="0">
                <a:solidFill>
                  <a:schemeClr val="tx1"/>
                </a:solidFill>
                <a:latin typeface="+mn-lt"/>
                <a:ea typeface="+mn-ea"/>
                <a:cs typeface="+mn-cs"/>
              </a:defRPr>
            </a:lvl1pPr>
            <a:lvl2pPr marL="342900" lvl="1" indent="0" algn="l" defTabSz="914400" eaLnBrk="1" fontAlgn="base" latinLnBrk="0" hangingPunct="1">
              <a:lnSpc>
                <a:spcPct val="100000"/>
              </a:lnSpc>
              <a:spcBef>
                <a:spcPct val="20000"/>
              </a:spcBef>
              <a:spcAft>
                <a:spcPct val="0"/>
              </a:spcAft>
              <a:buNone/>
              <a:defRPr sz="1800" b="0" i="0" u="none" kern="1200" baseline="0">
                <a:solidFill>
                  <a:schemeClr val="tx1"/>
                </a:solidFill>
                <a:latin typeface="+mn-lt"/>
                <a:ea typeface="+mn-ea"/>
                <a:cs typeface="+mn-cs"/>
              </a:defRPr>
            </a:lvl2pPr>
            <a:lvl3pPr marL="685800" lvl="2" indent="0" algn="l" defTabSz="914400" eaLnBrk="1" fontAlgn="base" latinLnBrk="0" hangingPunct="1">
              <a:lnSpc>
                <a:spcPct val="100000"/>
              </a:lnSpc>
              <a:spcBef>
                <a:spcPct val="20000"/>
              </a:spcBef>
              <a:spcAft>
                <a:spcPct val="0"/>
              </a:spcAft>
              <a:buNone/>
              <a:defRPr sz="1500" b="0" i="0" u="none" kern="1200" baseline="0">
                <a:solidFill>
                  <a:schemeClr val="tx1"/>
                </a:solidFill>
                <a:latin typeface="+mn-lt"/>
                <a:ea typeface="+mn-ea"/>
                <a:cs typeface="+mn-cs"/>
              </a:defRPr>
            </a:lvl3pPr>
            <a:lvl4pPr marL="1028700" lvl="3"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4pPr>
            <a:lvl5pPr marL="1371600" lvl="4"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5pPr>
            <a:lvl6pPr marL="1714500" lvl="5"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6pPr>
            <a:lvl7pPr marL="2057400" lvl="6"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7pPr>
            <a:lvl8pPr marL="2400300" lvl="7"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8pPr>
            <a:lvl9pPr marL="2743200" lvl="8" indent="0" algn="l" defTabSz="914400" eaLnBrk="1" fontAlgn="base" latinLnBrk="0" hangingPunct="1">
              <a:lnSpc>
                <a:spcPct val="100000"/>
              </a:lnSpc>
              <a:spcBef>
                <a:spcPct val="20000"/>
              </a:spcBef>
              <a:spcAft>
                <a:spcPct val="0"/>
              </a:spcAft>
              <a:buNone/>
              <a:defRPr sz="1350" b="0" i="0" u="none" kern="1200" baseline="0">
                <a:solidFill>
                  <a:schemeClr val="tx1"/>
                </a:solidFill>
                <a:latin typeface="+mn-lt"/>
                <a:ea typeface="+mn-ea"/>
                <a:cs typeface="+mn-cs"/>
              </a:defRPr>
            </a:lvl9pPr>
          </a:lstStyle>
          <a:p>
            <a:r>
              <a:rPr lang="zh-CN" altLang="en-US" sz="2800" b="1" dirty="0">
                <a:solidFill>
                  <a:schemeClr val="bg1"/>
                </a:solidFill>
                <a:uFillTx/>
                <a:latin typeface="华文中宋" panose="02010600040101010101" charset="-122"/>
                <a:ea typeface="华文中宋" panose="02010600040101010101" charset="-122"/>
                <a:cs typeface="+mj-cs"/>
              </a:rPr>
              <a:t>朝阳大凌河公园</a:t>
            </a:r>
            <a:endParaRPr lang="zh-CN" altLang="en-US" sz="2400" dirty="0">
              <a:latin typeface="黑体" panose="02010609060101010101" pitchFamily="49" charset="-122"/>
              <a:ea typeface="黑体" panose="02010609060101010101" pitchFamily="49" charset="-122"/>
            </a:endParaRPr>
          </a:p>
        </p:txBody>
      </p:sp>
      <p:sp>
        <p:nvSpPr>
          <p:cNvPr id="6" name="标题 1"/>
          <p:cNvSpPr txBox="1"/>
          <p:nvPr/>
        </p:nvSpPr>
        <p:spPr>
          <a:xfrm>
            <a:off x="724747" y="1541780"/>
            <a:ext cx="11209020" cy="651510"/>
          </a:xfrm>
          <a:prstGeom prst="rect">
            <a:avLst/>
          </a:prstGeom>
          <a:noFill/>
          <a:ln w="9525">
            <a:noFill/>
          </a:ln>
        </p:spPr>
        <p:txBody>
          <a:bodyPr anchor="ctr"/>
          <a:lstStyle>
            <a:lvl1pPr marL="0" lvl="0" indent="0" algn="l" defTabSz="914400" eaLnBrk="0" fontAlgn="base" latinLnBrk="0" hangingPunct="0">
              <a:lnSpc>
                <a:spcPct val="100000"/>
              </a:lnSpc>
              <a:spcBef>
                <a:spcPct val="0"/>
              </a:spcBef>
              <a:spcAft>
                <a:spcPct val="0"/>
              </a:spcAft>
              <a:buClr>
                <a:srgbClr val="000000"/>
              </a:buClr>
              <a:buNone/>
              <a:defRPr sz="3600" b="1" i="0" u="none" kern="1200" baseline="0">
                <a:solidFill>
                  <a:schemeClr val="bg1"/>
                </a:solidFill>
                <a:latin typeface="+mj-lt"/>
                <a:ea typeface="+mj-ea"/>
                <a:cs typeface="+mj-cs"/>
              </a:defRPr>
            </a:lvl1pPr>
          </a:lstStyle>
          <a:p>
            <a:r>
              <a:rPr lang="zh-CN" altLang="en-US" sz="2800" dirty="0">
                <a:solidFill>
                  <a:schemeClr val="bg1"/>
                </a:solidFill>
                <a:uFillTx/>
                <a:latin typeface="华文中宋" panose="02010600040101010101" charset="-122"/>
                <a:ea typeface="华文中宋" panose="02010600040101010101" charset="-122"/>
              </a:rPr>
              <a:t>我省成效</a:t>
            </a:r>
            <a:r>
              <a:rPr lang="en-US" altLang="zh-CN" sz="2800" dirty="0">
                <a:solidFill>
                  <a:schemeClr val="bg1"/>
                </a:solidFill>
                <a:uFillTx/>
                <a:latin typeface="华文中宋" panose="02010600040101010101" charset="-122"/>
                <a:ea typeface="华文中宋" panose="02010600040101010101" charset="-122"/>
              </a:rPr>
              <a:t>——</a:t>
            </a:r>
            <a:r>
              <a:rPr lang="zh-CN" altLang="en-US" sz="2800" dirty="0">
                <a:solidFill>
                  <a:schemeClr val="bg1"/>
                </a:solidFill>
                <a:uFillTx/>
                <a:latin typeface="华文中宋" panose="02010600040101010101" charset="-122"/>
                <a:ea typeface="华文中宋" panose="02010600040101010101" charset="-122"/>
                <a:sym typeface="+mn-ea"/>
              </a:rPr>
              <a:t>（</a:t>
            </a:r>
            <a:r>
              <a:rPr lang="en-US" altLang="zh-CN" sz="2800" dirty="0">
                <a:solidFill>
                  <a:schemeClr val="bg1"/>
                </a:solidFill>
                <a:uFillTx/>
                <a:latin typeface="华文中宋" panose="02010600040101010101" charset="-122"/>
                <a:ea typeface="华文中宋" panose="02010600040101010101" charset="-122"/>
                <a:sym typeface="+mn-ea"/>
              </a:rPr>
              <a:t>2</a:t>
            </a:r>
            <a:r>
              <a:rPr lang="zh-CN" altLang="en-US" sz="2800" dirty="0">
                <a:solidFill>
                  <a:schemeClr val="bg1"/>
                </a:solidFill>
                <a:uFillTx/>
                <a:latin typeface="华文中宋" panose="02010600040101010101" charset="-122"/>
                <a:ea typeface="华文中宋" panose="02010600040101010101" charset="-122"/>
                <a:sym typeface="+mn-ea"/>
              </a:rPr>
              <a:t>）城市河道综合治理成效</a:t>
            </a:r>
            <a:endParaRPr lang="zh-CN" altLang="en-US" sz="2800" dirty="0">
              <a:solidFill>
                <a:schemeClr val="bg1"/>
              </a:solidFill>
              <a:effectLst>
                <a:outerShdw blurRad="38100" dist="19050" dir="2700000" algn="tl" rotWithShape="0">
                  <a:schemeClr val="dk1">
                    <a:alpha val="40000"/>
                  </a:schemeClr>
                </a:outerShdw>
              </a:effectLst>
              <a:uFillTx/>
              <a:latin typeface="华文中宋" panose="02010600040101010101" charset="-122"/>
              <a:ea typeface="华文中宋" panose="02010600040101010101" charset="-122"/>
              <a:sym typeface="+mn-ea"/>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6894513" y="0"/>
            <a:ext cx="5297488" cy="6858000"/>
          </a:xfrm>
          <a:prstGeom prst="rect">
            <a:avLst/>
          </a:prstGeom>
          <a:solidFill>
            <a:schemeClr val="bg1"/>
          </a:solidFill>
        </p:spPr>
        <p:txBody>
          <a:bodyPr lIns="0" tIns="0" rIns="0" bIns="0">
            <a:spAutoFit/>
          </a:bodyPr>
          <a:lstStyle/>
          <a:p>
            <a:pPr marL="460375" marR="0" indent="-460375" defTabSz="914400" fontAlgn="auto">
              <a:lnSpc>
                <a:spcPct val="90000"/>
              </a:lnSpc>
              <a:spcBef>
                <a:spcPct val="20000"/>
              </a:spcBef>
              <a:spcAft>
                <a:spcPts val="0"/>
              </a:spcAft>
              <a:buClrTx/>
              <a:buSzPct val="80000"/>
              <a:buFontTx/>
              <a:buBlip>
                <a:blip r:embed="rId1"/>
              </a:buBlip>
              <a:defRPr/>
            </a:pPr>
            <a:endParaRPr kumimoji="0" lang="zh-CN" altLang="en-US" sz="3200" kern="1200" cap="none" spc="0" normalizeH="0" baseline="0" noProof="0" dirty="0">
              <a:gradFill>
                <a:gsLst>
                  <a:gs pos="0">
                    <a:srgbClr val="292929">
                      <a:lumMod val="90000"/>
                      <a:lumOff val="10000"/>
                    </a:srgbClr>
                  </a:gs>
                  <a:gs pos="86000">
                    <a:srgbClr val="292929">
                      <a:lumMod val="90000"/>
                      <a:lumOff val="10000"/>
                    </a:srgbClr>
                  </a:gs>
                </a:gsLst>
                <a:lin ang="5400000" scaled="0"/>
              </a:gradFill>
              <a:latin typeface="+mn-lt"/>
              <a:ea typeface="+mn-ea"/>
              <a:cs typeface="+mn-cs"/>
            </a:endParaRPr>
          </a:p>
        </p:txBody>
      </p:sp>
      <p:sp>
        <p:nvSpPr>
          <p:cNvPr id="35842" name="Rectangle 4"/>
          <p:cNvSpPr/>
          <p:nvPr/>
        </p:nvSpPr>
        <p:spPr>
          <a:xfrm>
            <a:off x="307975" y="197485"/>
            <a:ext cx="6334125" cy="731520"/>
          </a:xfrm>
          <a:prstGeom prst="rect">
            <a:avLst/>
          </a:prstGeom>
          <a:noFill/>
          <a:ln w="9525">
            <a:noFill/>
          </a:ln>
        </p:spPr>
        <p:txBody>
          <a:bodyPr anchor="t">
            <a:spAutoFit/>
          </a:bodyPr>
          <a:lstStyle/>
          <a:p>
            <a:pPr marL="457200" indent="-457200">
              <a:lnSpc>
                <a:spcPct val="150000"/>
              </a:lnSpc>
              <a:buFont typeface="Wingdings" panose="05000000000000000000" pitchFamily="2" charset="2"/>
              <a:buChar char="p"/>
            </a:pPr>
            <a:r>
              <a:rPr lang="zh-CN" altLang="en-US" sz="2800" b="1" dirty="0">
                <a:solidFill>
                  <a:schemeClr val="bg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水资源短缺且呈衰减趋势</a:t>
            </a:r>
            <a:endParaRPr lang="zh-CN" altLang="en-US" sz="2800" b="1" dirty="0">
              <a:solidFill>
                <a:schemeClr val="bg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pic>
        <p:nvPicPr>
          <p:cNvPr id="35845" name="图片 12"/>
          <p:cNvPicPr>
            <a:picLocks noChangeAspect="1"/>
          </p:cNvPicPr>
          <p:nvPr/>
        </p:nvPicPr>
        <p:blipFill>
          <a:blip r:embed="rId2"/>
          <a:stretch>
            <a:fillRect/>
          </a:stretch>
        </p:blipFill>
        <p:spPr>
          <a:xfrm>
            <a:off x="7400290" y="306070"/>
            <a:ext cx="4286250" cy="2821940"/>
          </a:xfrm>
          <a:prstGeom prst="rect">
            <a:avLst/>
          </a:prstGeom>
          <a:noFill/>
          <a:ln w="9525">
            <a:noFill/>
          </a:ln>
        </p:spPr>
      </p:pic>
      <p:sp>
        <p:nvSpPr>
          <p:cNvPr id="100" name="文本框 99"/>
          <p:cNvSpPr txBox="1"/>
          <p:nvPr/>
        </p:nvSpPr>
        <p:spPr>
          <a:xfrm>
            <a:off x="422910" y="1341120"/>
            <a:ext cx="6020435" cy="5577840"/>
          </a:xfrm>
          <a:prstGeom prst="rect">
            <a:avLst/>
          </a:prstGeom>
          <a:noFill/>
          <a:ln w="9525">
            <a:noFill/>
          </a:ln>
        </p:spPr>
        <p:txBody>
          <a:bodyPr wrap="square">
            <a:spAutoFit/>
          </a:bodyPr>
          <a:lstStyle/>
          <a:p>
            <a:pPr marL="0" indent="0" algn="l">
              <a:lnSpc>
                <a:spcPts val="3600"/>
              </a:lnSpc>
            </a:pPr>
            <a:r>
              <a:rPr lang="en-US" altLang="zh-CN" sz="2800" b="1" u="none" dirty="0">
                <a:latin typeface="宋体" panose="02010600030101010101" pitchFamily="2" charset="-122"/>
                <a:ea typeface="宋体" panose="02010600030101010101" pitchFamily="2" charset="-122"/>
                <a:cs typeface="宋体" panose="02010600030101010101" pitchFamily="2" charset="-122"/>
              </a:rPr>
              <a:t>    </a:t>
            </a:r>
            <a:r>
              <a:rPr lang="zh-CN" altLang="en-US" sz="2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辽宁</a:t>
            </a:r>
            <a:r>
              <a:rPr lang="zh-CN" altLang="en-US" sz="2800" b="1" dirty="0">
                <a:solidFill>
                  <a:schemeClr val="bg1"/>
                </a:solidFill>
                <a:latin typeface="宋体" panose="02010600030101010101" pitchFamily="2" charset="-122"/>
                <a:cs typeface="宋体" panose="02010600030101010101" pitchFamily="2" charset="-122"/>
                <a:sym typeface="+mn-ea"/>
              </a:rPr>
              <a:t>省人均水资源占有量</a:t>
            </a:r>
            <a:r>
              <a:rPr lang="en-US" altLang="zh-CN" sz="2800" b="1" dirty="0">
                <a:solidFill>
                  <a:srgbClr val="FF0000"/>
                </a:solidFill>
                <a:ea typeface="Calibri" panose="020F0502020204030204" pitchFamily="34" charset="0"/>
                <a:cs typeface="Calibri" panose="020F0502020204030204" pitchFamily="34" charset="0"/>
                <a:sym typeface="+mn-ea"/>
              </a:rPr>
              <a:t>779</a:t>
            </a:r>
            <a:r>
              <a:rPr lang="zh-CN" altLang="en-US" sz="2800" b="1" dirty="0">
                <a:solidFill>
                  <a:schemeClr val="bg1"/>
                </a:solidFill>
                <a:latin typeface="宋体" panose="02010600030101010101" pitchFamily="2" charset="-122"/>
                <a:cs typeface="宋体" panose="02010600030101010101" pitchFamily="2" charset="-122"/>
                <a:sym typeface="+mn-ea"/>
              </a:rPr>
              <a:t>立方米、亩均</a:t>
            </a:r>
            <a:r>
              <a:rPr lang="en-US" altLang="zh-CN" sz="2800" b="1" dirty="0">
                <a:solidFill>
                  <a:srgbClr val="FF0000"/>
                </a:solidFill>
                <a:ea typeface="Calibri" panose="020F0502020204030204" pitchFamily="34" charset="0"/>
                <a:cs typeface="Calibri" panose="020F0502020204030204" pitchFamily="34" charset="0"/>
                <a:sym typeface="+mn-ea"/>
              </a:rPr>
              <a:t>556</a:t>
            </a:r>
            <a:r>
              <a:rPr lang="zh-CN" altLang="en-US" sz="2800" b="1" dirty="0">
                <a:solidFill>
                  <a:schemeClr val="bg1"/>
                </a:solidFill>
                <a:latin typeface="宋体" panose="02010600030101010101" pitchFamily="2" charset="-122"/>
                <a:cs typeface="宋体" panose="02010600030101010101" pitchFamily="2" charset="-122"/>
                <a:sym typeface="+mn-ea"/>
              </a:rPr>
              <a:t>立方米，只有全国平均水平的</a:t>
            </a:r>
            <a:r>
              <a:rPr lang="en-US" altLang="zh-CN" sz="2800" b="1" dirty="0">
                <a:solidFill>
                  <a:srgbClr val="FF0000"/>
                </a:solidFill>
                <a:ea typeface="Calibri" panose="020F0502020204030204" pitchFamily="34" charset="0"/>
                <a:cs typeface="Calibri" panose="020F0502020204030204" pitchFamily="34" charset="0"/>
                <a:sym typeface="+mn-ea"/>
              </a:rPr>
              <a:t>1/3</a:t>
            </a:r>
            <a:r>
              <a:rPr lang="zh-CN" altLang="en-US" sz="2800" b="1" dirty="0">
                <a:solidFill>
                  <a:schemeClr val="bg1"/>
                </a:solidFill>
                <a:latin typeface="宋体" panose="02010600030101010101" pitchFamily="2" charset="-122"/>
                <a:cs typeface="宋体" panose="02010600030101010101" pitchFamily="2" charset="-122"/>
                <a:sym typeface="+mn-ea"/>
              </a:rPr>
              <a:t>左右，是我国北方严重缺水省份之一。</a:t>
            </a:r>
            <a:endParaRPr lang="zh-CN" altLang="en-US" sz="2800" b="1" dirty="0">
              <a:solidFill>
                <a:schemeClr val="bg1"/>
              </a:solidFill>
              <a:latin typeface="宋体" panose="02010600030101010101" pitchFamily="2" charset="-122"/>
              <a:cs typeface="宋体" panose="02010600030101010101" pitchFamily="2" charset="-122"/>
              <a:sym typeface="+mn-ea"/>
            </a:endParaRPr>
          </a:p>
          <a:p>
            <a:pPr marL="0" indent="0" algn="l">
              <a:lnSpc>
                <a:spcPts val="3600"/>
              </a:lnSpc>
            </a:pPr>
            <a:endParaRPr lang="zh-CN" altLang="en-US" sz="2800" b="1" dirty="0">
              <a:solidFill>
                <a:schemeClr val="bg1"/>
              </a:solidFill>
            </a:endParaRPr>
          </a:p>
          <a:p>
            <a:pPr marL="0" indent="0" algn="l">
              <a:lnSpc>
                <a:spcPts val="3600"/>
              </a:lnSpc>
            </a:pPr>
            <a:r>
              <a:rPr lang="zh-CN" altLang="en-US" sz="2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   辽宁省三次水资源评价，全省水资源总量分别为：</a:t>
            </a:r>
            <a:endParaRPr lang="zh-CN" altLang="en-US" sz="2800" b="1" u="none" dirty="0">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indent="0" algn="l">
              <a:lnSpc>
                <a:spcPts val="3600"/>
              </a:lnSpc>
            </a:pPr>
            <a:r>
              <a:rPr lang="en-US" altLang="zh-CN" sz="2800" b="1" u="none" dirty="0">
                <a:solidFill>
                  <a:srgbClr val="FF0000"/>
                </a:solidFill>
                <a:latin typeface="Calibri" panose="020F0502020204030204" pitchFamily="34" charset="0"/>
                <a:ea typeface="Calibri" panose="020F0502020204030204" pitchFamily="34" charset="0"/>
                <a:cs typeface="Calibri" panose="020F0502020204030204" pitchFamily="34" charset="0"/>
              </a:rPr>
              <a:t>       363</a:t>
            </a:r>
            <a:r>
              <a:rPr lang="zh-CN" altLang="en-US" sz="2800" b="1" dirty="0">
                <a:solidFill>
                  <a:schemeClr val="bg1"/>
                </a:solidFill>
                <a:latin typeface="宋体" panose="02010600030101010101" pitchFamily="2" charset="-122"/>
                <a:cs typeface="宋体" panose="02010600030101010101" pitchFamily="2" charset="-122"/>
                <a:sym typeface="+mn-ea"/>
              </a:rPr>
              <a:t>亿立方米</a:t>
            </a:r>
            <a:r>
              <a:rPr lang="en-US" altLang="zh-CN" sz="2800" b="1" u="none" dirty="0">
                <a:solidFill>
                  <a:srgbClr val="FF0000"/>
                </a:solidFill>
                <a:latin typeface="Calibri" panose="020F0502020204030204" pitchFamily="34" charset="0"/>
                <a:ea typeface="Calibri" panose="020F0502020204030204" pitchFamily="34" charset="0"/>
                <a:cs typeface="Calibri" panose="020F0502020204030204" pitchFamily="34" charset="0"/>
              </a:rPr>
              <a:t>    1</a:t>
            </a:r>
            <a:r>
              <a:rPr lang="en-US" altLang="zh-CN" sz="2800" b="1" u="none" dirty="0">
                <a:solidFill>
                  <a:srgbClr val="FF0000"/>
                </a:solidFill>
                <a:latin typeface="Calibri" panose="020F0502020204030204" pitchFamily="34" charset="0"/>
                <a:cs typeface="Calibri" panose="020F0502020204030204" pitchFamily="34" charset="0"/>
              </a:rPr>
              <a:t>956~1979</a:t>
            </a:r>
            <a:r>
              <a:rPr lang="zh-CN" altLang="en-US" sz="2800" b="1" u="none" dirty="0">
                <a:solidFill>
                  <a:srgbClr val="FF0000"/>
                </a:solidFill>
                <a:latin typeface="Calibri" panose="020F0502020204030204" pitchFamily="34" charset="0"/>
                <a:cs typeface="Calibri" panose="020F0502020204030204" pitchFamily="34" charset="0"/>
              </a:rPr>
              <a:t>年</a:t>
            </a:r>
            <a:r>
              <a:rPr lang="en-US" altLang="zh-CN" sz="2800" b="1" u="none" dirty="0">
                <a:solidFill>
                  <a:srgbClr val="FF0000"/>
                </a:solidFill>
                <a:latin typeface="Calibri" panose="020F0502020204030204" pitchFamily="34" charset="0"/>
                <a:cs typeface="Calibri" panose="020F0502020204030204" pitchFamily="34" charset="0"/>
              </a:rPr>
              <a:t>24</a:t>
            </a:r>
            <a:r>
              <a:rPr lang="zh-CN" altLang="en-US" sz="2800" b="1" u="none" dirty="0">
                <a:solidFill>
                  <a:srgbClr val="FF0000"/>
                </a:solidFill>
                <a:latin typeface="Calibri" panose="020F0502020204030204" pitchFamily="34" charset="0"/>
                <a:cs typeface="Calibri" panose="020F0502020204030204" pitchFamily="34" charset="0"/>
              </a:rPr>
              <a:t>年</a:t>
            </a:r>
            <a:endParaRPr lang="zh-CN" altLang="en-US" sz="2800" b="1" u="none" dirty="0">
              <a:solidFill>
                <a:srgbClr val="FF0000"/>
              </a:solidFill>
              <a:latin typeface="Calibri" panose="020F0502020204030204" pitchFamily="34" charset="0"/>
              <a:cs typeface="Calibri" panose="020F0502020204030204" pitchFamily="34" charset="0"/>
            </a:endParaRPr>
          </a:p>
          <a:p>
            <a:pPr marL="0" indent="0" algn="l">
              <a:lnSpc>
                <a:spcPts val="3600"/>
              </a:lnSpc>
            </a:pPr>
            <a:r>
              <a:rPr lang="en-US" altLang="zh-CN" sz="2800" b="1" dirty="0">
                <a:solidFill>
                  <a:srgbClr val="FF0000"/>
                </a:solidFill>
                <a:ea typeface="Calibri" panose="020F0502020204030204" pitchFamily="34" charset="0"/>
                <a:cs typeface="Calibri" panose="020F0502020204030204" pitchFamily="34" charset="0"/>
                <a:sym typeface="+mn-ea"/>
              </a:rPr>
              <a:t>       342</a:t>
            </a:r>
            <a:r>
              <a:rPr lang="zh-CN" altLang="en-US" sz="2800" b="1" dirty="0">
                <a:solidFill>
                  <a:schemeClr val="bg1"/>
                </a:solidFill>
                <a:latin typeface="宋体" panose="02010600030101010101" pitchFamily="2" charset="-122"/>
                <a:cs typeface="宋体" panose="02010600030101010101" pitchFamily="2" charset="-122"/>
                <a:sym typeface="+mn-ea"/>
              </a:rPr>
              <a:t>亿立方米  </a:t>
            </a:r>
            <a:r>
              <a:rPr lang="en-US" altLang="zh-CN" sz="2800" b="1" dirty="0">
                <a:solidFill>
                  <a:srgbClr val="FF0000"/>
                </a:solidFill>
                <a:ea typeface="Calibri" panose="020F0502020204030204" pitchFamily="34" charset="0"/>
                <a:cs typeface="Calibri" panose="020F0502020204030204" pitchFamily="34" charset="0"/>
                <a:sym typeface="+mn-ea"/>
              </a:rPr>
              <a:t>1</a:t>
            </a:r>
            <a:r>
              <a:rPr lang="en-US" altLang="zh-CN" sz="2800" b="1" dirty="0">
                <a:solidFill>
                  <a:srgbClr val="FF0000"/>
                </a:solidFill>
                <a:cs typeface="Calibri" panose="020F0502020204030204" pitchFamily="34" charset="0"/>
                <a:sym typeface="+mn-ea"/>
              </a:rPr>
              <a:t>956~2000</a:t>
            </a:r>
            <a:r>
              <a:rPr lang="zh-CN" altLang="en-US" sz="2800" b="1" dirty="0">
                <a:solidFill>
                  <a:srgbClr val="FF0000"/>
                </a:solidFill>
                <a:cs typeface="Calibri" panose="020F0502020204030204" pitchFamily="34" charset="0"/>
                <a:sym typeface="+mn-ea"/>
              </a:rPr>
              <a:t>年</a:t>
            </a:r>
            <a:r>
              <a:rPr lang="en-US" altLang="zh-CN" sz="2800" b="1" dirty="0">
                <a:solidFill>
                  <a:srgbClr val="FF0000"/>
                </a:solidFill>
                <a:cs typeface="Calibri" panose="020F0502020204030204" pitchFamily="34" charset="0"/>
                <a:sym typeface="+mn-ea"/>
              </a:rPr>
              <a:t>45</a:t>
            </a:r>
            <a:r>
              <a:rPr lang="zh-CN" altLang="en-US" sz="2800" b="1" dirty="0">
                <a:solidFill>
                  <a:srgbClr val="FF0000"/>
                </a:solidFill>
                <a:cs typeface="Calibri" panose="020F0502020204030204" pitchFamily="34" charset="0"/>
                <a:sym typeface="+mn-ea"/>
              </a:rPr>
              <a:t>年</a:t>
            </a:r>
            <a:endParaRPr lang="zh-CN" altLang="en-US" sz="2800" b="1" dirty="0">
              <a:solidFill>
                <a:srgbClr val="FF0000"/>
              </a:solidFill>
              <a:cs typeface="Calibri" panose="020F0502020204030204" pitchFamily="34" charset="0"/>
              <a:sym typeface="+mn-ea"/>
            </a:endParaRPr>
          </a:p>
          <a:p>
            <a:pPr marL="0" indent="0" algn="l">
              <a:lnSpc>
                <a:spcPts val="3600"/>
              </a:lnSpc>
            </a:pPr>
            <a:r>
              <a:rPr lang="zh-CN" altLang="en-US" sz="2800" b="1" dirty="0">
                <a:solidFill>
                  <a:srgbClr val="FF0000"/>
                </a:solidFill>
                <a:cs typeface="Calibri" panose="020F0502020204030204" pitchFamily="34" charset="0"/>
                <a:sym typeface="+mn-ea"/>
              </a:rPr>
              <a:t>       </a:t>
            </a:r>
            <a:r>
              <a:rPr lang="en-US" altLang="zh-CN" sz="2800" b="1" dirty="0">
                <a:solidFill>
                  <a:srgbClr val="FF0000"/>
                </a:solidFill>
                <a:ea typeface="Calibri" panose="020F0502020204030204" pitchFamily="34" charset="0"/>
                <a:cs typeface="Calibri" panose="020F0502020204030204" pitchFamily="34" charset="0"/>
                <a:sym typeface="+mn-ea"/>
              </a:rPr>
              <a:t>333</a:t>
            </a:r>
            <a:r>
              <a:rPr lang="zh-CN" altLang="en-US" sz="2800" b="1" dirty="0">
                <a:solidFill>
                  <a:schemeClr val="bg1"/>
                </a:solidFill>
                <a:latin typeface="宋体" panose="02010600030101010101" pitchFamily="2" charset="-122"/>
                <a:cs typeface="宋体" panose="02010600030101010101" pitchFamily="2" charset="-122"/>
                <a:sym typeface="+mn-ea"/>
              </a:rPr>
              <a:t>亿立方米  </a:t>
            </a:r>
            <a:r>
              <a:rPr lang="en-US" altLang="zh-CN" sz="2800" b="1" dirty="0">
                <a:solidFill>
                  <a:srgbClr val="FF0000"/>
                </a:solidFill>
                <a:ea typeface="Calibri" panose="020F0502020204030204" pitchFamily="34" charset="0"/>
                <a:cs typeface="Calibri" panose="020F0502020204030204" pitchFamily="34" charset="0"/>
                <a:sym typeface="+mn-ea"/>
              </a:rPr>
              <a:t>1</a:t>
            </a:r>
            <a:r>
              <a:rPr lang="en-US" altLang="zh-CN" sz="2800" b="1" dirty="0">
                <a:solidFill>
                  <a:srgbClr val="FF0000"/>
                </a:solidFill>
                <a:cs typeface="Calibri" panose="020F0502020204030204" pitchFamily="34" charset="0"/>
                <a:sym typeface="+mn-ea"/>
              </a:rPr>
              <a:t>956~2016</a:t>
            </a:r>
            <a:r>
              <a:rPr lang="zh-CN" altLang="en-US" sz="2800" b="1" dirty="0">
                <a:solidFill>
                  <a:srgbClr val="FF0000"/>
                </a:solidFill>
                <a:cs typeface="Calibri" panose="020F0502020204030204" pitchFamily="34" charset="0"/>
                <a:sym typeface="+mn-ea"/>
              </a:rPr>
              <a:t>年</a:t>
            </a:r>
            <a:r>
              <a:rPr lang="en-US" altLang="zh-CN" sz="2800" b="1" dirty="0">
                <a:solidFill>
                  <a:srgbClr val="FF0000"/>
                </a:solidFill>
                <a:cs typeface="Calibri" panose="020F0502020204030204" pitchFamily="34" charset="0"/>
                <a:sym typeface="+mn-ea"/>
              </a:rPr>
              <a:t>61</a:t>
            </a:r>
            <a:r>
              <a:rPr lang="zh-CN" altLang="en-US" sz="2800" b="1" dirty="0">
                <a:solidFill>
                  <a:srgbClr val="FF0000"/>
                </a:solidFill>
                <a:cs typeface="Calibri" panose="020F0502020204030204" pitchFamily="34" charset="0"/>
                <a:sym typeface="+mn-ea"/>
              </a:rPr>
              <a:t>年</a:t>
            </a:r>
            <a:endParaRPr lang="zh-CN" altLang="en-US" sz="2800" b="1" u="none" dirty="0">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0" indent="0" algn="l">
              <a:lnSpc>
                <a:spcPts val="3600"/>
              </a:lnSpc>
            </a:pPr>
            <a:r>
              <a:rPr lang="zh-CN" altLang="en-US" sz="2800" b="1" u="none" dirty="0">
                <a:latin typeface="宋体" panose="02010600030101010101" pitchFamily="2" charset="-122"/>
                <a:ea typeface="宋体" panose="02010600030101010101" pitchFamily="2" charset="-122"/>
                <a:cs typeface="宋体" panose="02010600030101010101" pitchFamily="2" charset="-122"/>
              </a:rPr>
              <a:t>    </a:t>
            </a:r>
            <a:endParaRPr lang="zh-CN" altLang="en-US" sz="2800" b="1" u="none" dirty="0">
              <a:latin typeface="宋体" panose="02010600030101010101" pitchFamily="2" charset="-122"/>
              <a:ea typeface="宋体" panose="02010600030101010101" pitchFamily="2" charset="-122"/>
              <a:cs typeface="宋体" panose="02010600030101010101" pitchFamily="2" charset="-122"/>
            </a:endParaRPr>
          </a:p>
          <a:p>
            <a:pPr marL="0" indent="0" algn="l">
              <a:lnSpc>
                <a:spcPts val="3600"/>
              </a:lnSpc>
            </a:pPr>
            <a:r>
              <a:rPr lang="zh-CN" altLang="en-US" sz="2800" b="1" u="none" dirty="0">
                <a:latin typeface="宋体" panose="02010600030101010101" pitchFamily="2" charset="-122"/>
                <a:ea typeface="宋体" panose="02010600030101010101" pitchFamily="2" charset="-122"/>
                <a:cs typeface="宋体" panose="02010600030101010101" pitchFamily="2" charset="-122"/>
              </a:rPr>
              <a:t>    </a:t>
            </a:r>
            <a:endParaRPr lang="zh-CN" altLang="en-US" sz="2800" b="1" dirty="0">
              <a:solidFill>
                <a:schemeClr val="bg1"/>
              </a:solidFill>
            </a:endParaRPr>
          </a:p>
        </p:txBody>
      </p:sp>
      <p:pic>
        <p:nvPicPr>
          <p:cNvPr id="3" name="Picture 2"/>
          <p:cNvPicPr>
            <a:picLocks noChangeAspect="1"/>
          </p:cNvPicPr>
          <p:nvPr/>
        </p:nvPicPr>
        <p:blipFill>
          <a:blip r:embed="rId3"/>
          <a:stretch>
            <a:fillRect/>
          </a:stretch>
        </p:blipFill>
        <p:spPr>
          <a:xfrm>
            <a:off x="7400608" y="3606984"/>
            <a:ext cx="4286250" cy="2835275"/>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5" name="文本框 99"/>
          <p:cNvSpPr txBox="1"/>
          <p:nvPr/>
        </p:nvSpPr>
        <p:spPr>
          <a:xfrm>
            <a:off x="5702935" y="952500"/>
            <a:ext cx="6293485" cy="5262245"/>
          </a:xfrm>
          <a:prstGeom prst="rect">
            <a:avLst/>
          </a:prstGeom>
          <a:noFill/>
          <a:ln w="9525">
            <a:noFill/>
          </a:ln>
        </p:spPr>
        <p:txBody>
          <a:bodyPr wrap="square" anchor="t">
            <a:spAutoFit/>
          </a:bodyPr>
          <a:lstStyle/>
          <a:p>
            <a:pPr indent="449580"/>
            <a:r>
              <a:rPr lang="en-US" altLang="zh-CN" sz="2800">
                <a:latin typeface="隶书" panose="02010509060101010101" pitchFamily="49" charset="-122"/>
                <a:ea typeface="隶书" panose="02010509060101010101" pitchFamily="49" charset="-122"/>
              </a:rPr>
              <a:t>1.</a:t>
            </a:r>
            <a:r>
              <a:rPr lang="zh-CN" altLang="en-US" sz="2800">
                <a:latin typeface="隶书" panose="02010509060101010101" pitchFamily="49" charset="-122"/>
                <a:ea typeface="隶书" panose="02010509060101010101" pitchFamily="49" charset="-122"/>
              </a:rPr>
              <a:t>省内全国主要水功能区水质达标率达到</a:t>
            </a:r>
            <a:r>
              <a:rPr lang="en-US" altLang="zh-CN" sz="2800" b="1">
                <a:solidFill>
                  <a:srgbClr val="FF0000"/>
                </a:solidFill>
                <a:latin typeface="隶书" panose="02010509060101010101" pitchFamily="49" charset="-122"/>
                <a:ea typeface="隶书" panose="02010509060101010101" pitchFamily="49" charset="-122"/>
              </a:rPr>
              <a:t>78%</a:t>
            </a:r>
            <a:r>
              <a:rPr lang="zh-CN" altLang="en-US" sz="2800">
                <a:latin typeface="隶书" panose="02010509060101010101" pitchFamily="49" charset="-122"/>
                <a:ea typeface="隶书" panose="02010509060101010101" pitchFamily="49" charset="-122"/>
              </a:rPr>
              <a:t>；</a:t>
            </a:r>
            <a:endParaRPr lang="zh-CN" altLang="en-US" sz="2800">
              <a:latin typeface="隶书" panose="02010509060101010101" pitchFamily="49" charset="-122"/>
              <a:ea typeface="隶书" panose="02010509060101010101" pitchFamily="49" charset="-122"/>
            </a:endParaRPr>
          </a:p>
          <a:p>
            <a:pPr indent="449580"/>
            <a:r>
              <a:rPr lang="en-US" altLang="zh-CN" sz="2800">
                <a:latin typeface="隶书" panose="02010509060101010101" pitchFamily="49" charset="-122"/>
                <a:ea typeface="隶书" panose="02010509060101010101" pitchFamily="49" charset="-122"/>
              </a:rPr>
              <a:t>2.</a:t>
            </a:r>
            <a:r>
              <a:rPr lang="zh-CN" altLang="en-US" sz="2800">
                <a:latin typeface="隶书" panose="02010509060101010101" pitchFamily="49" charset="-122"/>
                <a:ea typeface="隶书" panose="02010509060101010101" pitchFamily="49" charset="-122"/>
              </a:rPr>
              <a:t>全省河流水质优良比例达到</a:t>
            </a:r>
            <a:r>
              <a:rPr lang="en-US" altLang="zh-CN" sz="2800" b="1">
                <a:solidFill>
                  <a:srgbClr val="FF0000"/>
                </a:solidFill>
                <a:latin typeface="隶书" panose="02010509060101010101" pitchFamily="49" charset="-122"/>
                <a:ea typeface="隶书" panose="02010509060101010101" pitchFamily="49" charset="-122"/>
              </a:rPr>
              <a:t>51.16%</a:t>
            </a:r>
            <a:r>
              <a:rPr lang="zh-CN" altLang="en-US" sz="2800" b="1">
                <a:solidFill>
                  <a:srgbClr val="FF0000"/>
                </a:solidFill>
                <a:latin typeface="隶书" panose="02010509060101010101" pitchFamily="49" charset="-122"/>
                <a:ea typeface="隶书" panose="02010509060101010101" pitchFamily="49" charset="-122"/>
              </a:rPr>
              <a:t>；</a:t>
            </a:r>
            <a:endParaRPr lang="zh-CN" altLang="en-US" sz="2800" b="1">
              <a:solidFill>
                <a:srgbClr val="FF0000"/>
              </a:solidFill>
              <a:latin typeface="隶书" panose="02010509060101010101" pitchFamily="49" charset="-122"/>
              <a:ea typeface="隶书" panose="02010509060101010101" pitchFamily="49" charset="-122"/>
            </a:endParaRPr>
          </a:p>
          <a:p>
            <a:pPr indent="449580"/>
            <a:r>
              <a:rPr lang="en-US" altLang="zh-CN" sz="2800" b="1">
                <a:solidFill>
                  <a:schemeClr val="tx1"/>
                </a:solidFill>
                <a:latin typeface="隶书" panose="02010509060101010101" pitchFamily="49" charset="-122"/>
                <a:ea typeface="隶书" panose="02010509060101010101" pitchFamily="49" charset="-122"/>
              </a:rPr>
              <a:t>3.</a:t>
            </a:r>
            <a:r>
              <a:rPr lang="zh-CN" altLang="en-US" sz="2800">
                <a:latin typeface="隶书" panose="02010509060101010101" pitchFamily="49" charset="-122"/>
                <a:ea typeface="隶书" panose="02010509060101010101" pitchFamily="49" charset="-122"/>
              </a:rPr>
              <a:t>地级市建成区黑臭水体控制在</a:t>
            </a:r>
            <a:r>
              <a:rPr lang="en-US" altLang="zh-CN" sz="2800" b="1">
                <a:solidFill>
                  <a:srgbClr val="FF0000"/>
                </a:solidFill>
                <a:latin typeface="隶书" panose="02010509060101010101" pitchFamily="49" charset="-122"/>
                <a:ea typeface="隶书" panose="02010509060101010101" pitchFamily="49" charset="-122"/>
              </a:rPr>
              <a:t>10%</a:t>
            </a:r>
            <a:r>
              <a:rPr lang="zh-CN" altLang="en-US" sz="2800">
                <a:latin typeface="隶书" panose="02010509060101010101" pitchFamily="49" charset="-122"/>
                <a:ea typeface="隶书" panose="02010509060101010101" pitchFamily="49" charset="-122"/>
              </a:rPr>
              <a:t>以内；</a:t>
            </a:r>
            <a:endParaRPr lang="zh-CN" altLang="en-US" sz="2800">
              <a:latin typeface="隶书" panose="02010509060101010101" pitchFamily="49" charset="-122"/>
              <a:ea typeface="隶书" panose="02010509060101010101" pitchFamily="49" charset="-122"/>
            </a:endParaRPr>
          </a:p>
          <a:p>
            <a:pPr indent="449580"/>
            <a:r>
              <a:rPr lang="en-US" altLang="zh-CN" sz="2800">
                <a:latin typeface="隶书" panose="02010509060101010101" pitchFamily="49" charset="-122"/>
                <a:ea typeface="隶书" panose="02010509060101010101" pitchFamily="49" charset="-122"/>
              </a:rPr>
              <a:t>4.</a:t>
            </a:r>
            <a:r>
              <a:rPr lang="zh-CN" altLang="en-US" sz="2800">
                <a:latin typeface="隶书" panose="02010509060101010101" pitchFamily="49" charset="-122"/>
                <a:ea typeface="隶书" panose="02010509060101010101" pitchFamily="49" charset="-122"/>
              </a:rPr>
              <a:t>地级市集中式饮用水水源地优良比例达到</a:t>
            </a:r>
            <a:r>
              <a:rPr lang="en-US" altLang="zh-CN" sz="2800" b="1">
                <a:solidFill>
                  <a:srgbClr val="FF0000"/>
                </a:solidFill>
                <a:latin typeface="隶书" panose="02010509060101010101" pitchFamily="49" charset="-122"/>
                <a:ea typeface="隶书" panose="02010509060101010101" pitchFamily="49" charset="-122"/>
              </a:rPr>
              <a:t>96.2%</a:t>
            </a:r>
            <a:r>
              <a:rPr lang="zh-CN" altLang="en-US" sz="2800">
                <a:latin typeface="隶书" panose="02010509060101010101" pitchFamily="49" charset="-122"/>
                <a:ea typeface="隶书" panose="02010509060101010101" pitchFamily="49" charset="-122"/>
              </a:rPr>
              <a:t>以上；</a:t>
            </a:r>
            <a:endParaRPr lang="zh-CN" altLang="en-US" sz="2800">
              <a:latin typeface="隶书" panose="02010509060101010101" pitchFamily="49" charset="-122"/>
              <a:ea typeface="隶书" panose="02010509060101010101" pitchFamily="49" charset="-122"/>
            </a:endParaRPr>
          </a:p>
          <a:p>
            <a:pPr indent="449580"/>
            <a:r>
              <a:rPr lang="zh-CN" altLang="en-US" sz="2800">
                <a:latin typeface="隶书" panose="02010509060101010101" pitchFamily="49" charset="-122"/>
                <a:ea typeface="隶书" panose="02010509060101010101" pitchFamily="49" charset="-122"/>
              </a:rPr>
              <a:t>全省地下水水质不再下降，主要河湖水生态系统功能显著恢复，有效解决向河道倾倒垃圾、违规占河、乱采盗挖等问题，河道生态环境明显趋好。</a:t>
            </a:r>
            <a:endParaRPr lang="zh-CN" altLang="en-US" sz="2800">
              <a:latin typeface="隶书" panose="02010509060101010101" pitchFamily="49" charset="-122"/>
              <a:ea typeface="隶书" panose="02010509060101010101" pitchFamily="49" charset="-122"/>
            </a:endParaRPr>
          </a:p>
        </p:txBody>
      </p:sp>
      <p:pic>
        <p:nvPicPr>
          <p:cNvPr id="72706" name="图片 1"/>
          <p:cNvPicPr>
            <a:picLocks noChangeAspect="1"/>
          </p:cNvPicPr>
          <p:nvPr/>
        </p:nvPicPr>
        <p:blipFill>
          <a:blip r:embed="rId1"/>
          <a:stretch>
            <a:fillRect/>
          </a:stretch>
        </p:blipFill>
        <p:spPr>
          <a:xfrm>
            <a:off x="1010603" y="669925"/>
            <a:ext cx="4281487" cy="2409825"/>
          </a:xfrm>
          <a:prstGeom prst="rect">
            <a:avLst/>
          </a:prstGeom>
          <a:noFill/>
          <a:ln w="9525">
            <a:noFill/>
          </a:ln>
        </p:spPr>
      </p:pic>
      <p:pic>
        <p:nvPicPr>
          <p:cNvPr id="72707" name="图片 2"/>
          <p:cNvPicPr>
            <a:picLocks noChangeAspect="1"/>
          </p:cNvPicPr>
          <p:nvPr/>
        </p:nvPicPr>
        <p:blipFill>
          <a:blip r:embed="rId2"/>
          <a:stretch>
            <a:fillRect/>
          </a:stretch>
        </p:blipFill>
        <p:spPr>
          <a:xfrm>
            <a:off x="1010920" y="3606800"/>
            <a:ext cx="4281170" cy="2357120"/>
          </a:xfrm>
          <a:prstGeom prst="rect">
            <a:avLst/>
          </a:prstGeom>
          <a:noFill/>
          <a:ln w="9525">
            <a:noFill/>
          </a:ln>
        </p:spPr>
      </p:pic>
      <p:sp>
        <p:nvSpPr>
          <p:cNvPr id="2" name="文本框 1"/>
          <p:cNvSpPr txBox="1"/>
          <p:nvPr/>
        </p:nvSpPr>
        <p:spPr>
          <a:xfrm>
            <a:off x="6488430" y="285750"/>
            <a:ext cx="5494655" cy="583565"/>
          </a:xfrm>
          <a:prstGeom prst="rect">
            <a:avLst/>
          </a:prstGeom>
          <a:noFill/>
        </p:spPr>
        <p:txBody>
          <a:bodyPr wrap="none" rtlCol="0">
            <a:spAutoFit/>
          </a:bodyPr>
          <a:lstStyle/>
          <a:p>
            <a:pPr algn="l"/>
            <a:r>
              <a:rPr lang="zh-CN" altLang="en-US" sz="3200" b="1">
                <a:latin typeface="隶书" panose="02010509060101010101" pitchFamily="49" charset="-122"/>
                <a:ea typeface="隶书" panose="02010509060101010101" pitchFamily="49" charset="-122"/>
                <a:sym typeface="+mn-ea"/>
              </a:rPr>
              <a:t>河湖长制实施后效果</a:t>
            </a:r>
            <a:r>
              <a:rPr lang="en-US" altLang="zh-CN" sz="3200" b="1">
                <a:latin typeface="隶书" panose="02010509060101010101" pitchFamily="49" charset="-122"/>
                <a:ea typeface="隶书" panose="02010509060101010101" pitchFamily="49" charset="-122"/>
                <a:sym typeface="+mn-ea"/>
              </a:rPr>
              <a:t>—</a:t>
            </a:r>
            <a:r>
              <a:rPr lang="en-US" altLang="zh-CN" sz="3200" b="1">
                <a:solidFill>
                  <a:srgbClr val="FF0000"/>
                </a:solidFill>
                <a:latin typeface="隶书" panose="02010509060101010101" pitchFamily="49" charset="-122"/>
                <a:ea typeface="隶书" panose="02010509060101010101" pitchFamily="49" charset="-122"/>
                <a:sym typeface="+mn-ea"/>
              </a:rPr>
              <a:t>2020</a:t>
            </a:r>
            <a:r>
              <a:rPr lang="zh-CN" altLang="en-US" sz="3200" b="1">
                <a:solidFill>
                  <a:srgbClr val="FF0000"/>
                </a:solidFill>
                <a:latin typeface="隶书" panose="02010509060101010101" pitchFamily="49" charset="-122"/>
                <a:ea typeface="隶书" panose="02010509060101010101" pitchFamily="49" charset="-122"/>
                <a:sym typeface="+mn-ea"/>
              </a:rPr>
              <a:t>年</a:t>
            </a:r>
            <a:endParaRPr lang="zh-CN" altLang="en-US" sz="3200" b="1">
              <a:solidFill>
                <a:srgbClr val="FF0000"/>
              </a:solidFill>
              <a:latin typeface="隶书" panose="02010509060101010101" pitchFamily="49" charset="-122"/>
              <a:ea typeface="隶书" panose="02010509060101010101" pitchFamily="49" charset="-122"/>
              <a:sym typeface="+mn-ea"/>
            </a:endParaRPr>
          </a:p>
        </p:txBody>
      </p:sp>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320" y="369570"/>
            <a:ext cx="11979275" cy="389890"/>
          </a:xfrm>
          <a:prstGeom prst="rect">
            <a:avLst/>
          </a:prstGeom>
          <a:noFill/>
        </p:spPr>
        <p:txBody>
          <a:bodyPr wrap="square" lIns="0" tIns="0" rIns="0" bIns="0" rtlCol="0">
            <a:spAutoFit/>
          </a:bodyPr>
          <a:lstStyle/>
          <a:p>
            <a:pPr>
              <a:lnSpc>
                <a:spcPct val="90000"/>
              </a:lnSpc>
              <a:spcBef>
                <a:spcPct val="20000"/>
              </a:spcBef>
              <a:buSzPct val="80000"/>
            </a:pPr>
            <a:r>
              <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系统治理</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2</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）开展</a:t>
            </a:r>
            <a:r>
              <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生态流量调度研究、制定保障</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方案    </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重在保护）</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
        <p:nvSpPr>
          <p:cNvPr id="100" name="文本框 99"/>
          <p:cNvSpPr txBox="1"/>
          <p:nvPr/>
        </p:nvSpPr>
        <p:spPr>
          <a:xfrm>
            <a:off x="448945" y="1543050"/>
            <a:ext cx="5154930" cy="2286000"/>
          </a:xfrm>
          <a:prstGeom prst="rect">
            <a:avLst/>
          </a:prstGeom>
          <a:noFill/>
          <a:ln w="9525">
            <a:noFill/>
          </a:ln>
        </p:spPr>
        <p:txBody>
          <a:bodyPr wrap="square">
            <a:spAutoFit/>
          </a:bodyPr>
          <a:lstStyle/>
          <a:p>
            <a:pPr marL="0" indent="0" algn="l">
              <a:lnSpc>
                <a:spcPct val="150000"/>
              </a:lnSpc>
            </a:pPr>
            <a:r>
              <a:rPr lang="en-US" altLang="zh-CN"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sym typeface="+mn-ea"/>
              </a:rPr>
              <a:t>    </a:t>
            </a:r>
            <a:r>
              <a:rPr lang="zh-CN" alt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sym typeface="+mn-ea"/>
              </a:rPr>
              <a:t>对于我厅，系统治理的主要任务就是开展生态流量调度研究、制定保障方案。</a:t>
            </a:r>
            <a:endParaRPr lang="zh-CN" alt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sym typeface="+mn-ea"/>
            </a:endParaRPr>
          </a:p>
          <a:p>
            <a:pPr marL="0" indent="0" algn="l">
              <a:lnSpc>
                <a:spcPct val="150000"/>
              </a:lnSpc>
            </a:pPr>
            <a:r>
              <a:rPr lang="zh-CN" altLang="en-US" sz="2400" b="1" u="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rPr>
              <a:t>    </a:t>
            </a:r>
            <a:endParaRPr lang="zh-CN" alt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sym typeface="+mn-ea"/>
            </a:endParaRPr>
          </a:p>
        </p:txBody>
      </p:sp>
      <p:pic>
        <p:nvPicPr>
          <p:cNvPr id="3" name="图片 2"/>
          <p:cNvPicPr>
            <a:picLocks noChangeAspect="1"/>
          </p:cNvPicPr>
          <p:nvPr/>
        </p:nvPicPr>
        <p:blipFill>
          <a:blip r:embed="rId1" cstate="print"/>
          <a:stretch>
            <a:fillRect/>
          </a:stretch>
        </p:blipFill>
        <p:spPr>
          <a:xfrm>
            <a:off x="6925310" y="2729230"/>
            <a:ext cx="5200650" cy="3467100"/>
          </a:xfrm>
          <a:prstGeom prst="rect">
            <a:avLst/>
          </a:prstGeom>
        </p:spPr>
      </p:pic>
      <p:sp>
        <p:nvSpPr>
          <p:cNvPr id="4" name="文本框 3"/>
          <p:cNvSpPr txBox="1"/>
          <p:nvPr/>
        </p:nvSpPr>
        <p:spPr>
          <a:xfrm>
            <a:off x="7408545" y="1543050"/>
            <a:ext cx="4472940" cy="481330"/>
          </a:xfrm>
          <a:prstGeom prst="rect">
            <a:avLst/>
          </a:prstGeom>
          <a:noFill/>
        </p:spPr>
        <p:txBody>
          <a:bodyPr wrap="none" rtlCol="0">
            <a:spAutoFit/>
          </a:bodyPr>
          <a:lstStyle/>
          <a:p>
            <a:pPr algn="l">
              <a:lnSpc>
                <a:spcPct val="90000"/>
              </a:lnSpc>
              <a:spcBef>
                <a:spcPct val="20000"/>
              </a:spcBef>
              <a:buSzPct val="80000"/>
            </a:pPr>
            <a:r>
              <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变水脏、水浑为水清、岸绿</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
        <p:nvSpPr>
          <p:cNvPr id="7" name="下箭头 6"/>
          <p:cNvSpPr/>
          <p:nvPr/>
        </p:nvSpPr>
        <p:spPr>
          <a:xfrm>
            <a:off x="9342120" y="2065655"/>
            <a:ext cx="367030" cy="6635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5603875" y="2479675"/>
            <a:ext cx="1207770"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0" name="直接连接符 9"/>
          <p:cNvCxnSpPr/>
          <p:nvPr/>
        </p:nvCxnSpPr>
        <p:spPr>
          <a:xfrm flipH="1">
            <a:off x="6800215" y="1766570"/>
            <a:ext cx="11430" cy="724535"/>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1" name="直接连接符 10"/>
          <p:cNvCxnSpPr/>
          <p:nvPr/>
        </p:nvCxnSpPr>
        <p:spPr>
          <a:xfrm flipV="1">
            <a:off x="6811645" y="1783080"/>
            <a:ext cx="516255" cy="635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Tree>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71475" y="1097280"/>
            <a:ext cx="5962650" cy="4663440"/>
          </a:xfrm>
          <a:prstGeom prst="rect">
            <a:avLst/>
          </a:prstGeom>
          <a:noFill/>
          <a:ln w="9525">
            <a:noFill/>
          </a:ln>
        </p:spPr>
        <p:txBody>
          <a:bodyPr wrap="square">
            <a:spAutoFit/>
          </a:bodyPr>
          <a:lstStyle/>
          <a:p>
            <a:pPr marL="0" indent="452120" algn="l">
              <a:lnSpc>
                <a:spcPts val="4000"/>
              </a:lnSpc>
            </a:pPr>
            <a:r>
              <a:rPr lang="en-US" altLang="zh-CN" sz="2800" b="1" u="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rPr>
              <a:t> </a:t>
            </a:r>
            <a:r>
              <a:rPr lang="zh-CN" altLang="en-US" sz="2400" b="1" u="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rPr>
              <a:t>目前，已经完成辽宁省生态用水调度方案（</a:t>
            </a:r>
            <a:r>
              <a:rPr lang="en-US" altLang="zh-CN" sz="2400" b="1" u="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rPr>
              <a:t>2018</a:t>
            </a:r>
            <a:r>
              <a:rPr lang="en-US" altLang="zh-CN" sz="2400" b="1" u="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仿宋" panose="02010609060101010101" pitchFamily="49" charset="-122"/>
                <a:cs typeface="仿宋" panose="02010609060101010101" pitchFamily="49" charset="-122"/>
              </a:rPr>
              <a:t>~</a:t>
            </a:r>
            <a:r>
              <a:rPr lang="en-US" altLang="zh-CN" sz="2400" b="1" u="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rPr>
              <a:t>2020</a:t>
            </a:r>
            <a:r>
              <a:rPr lang="zh-CN" altLang="en-US" sz="2400" b="1" u="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rPr>
              <a:t>年）研究，编制了辽河、浑河、太子河干流</a:t>
            </a:r>
            <a:r>
              <a:rPr lang="en-US" altLang="zh-CN" sz="2400" b="1" u="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rPr>
              <a:t>2019</a:t>
            </a:r>
            <a:r>
              <a:rPr lang="en-US" altLang="zh-CN" sz="2400" b="1" u="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仿宋" panose="02010609060101010101" pitchFamily="49" charset="-122"/>
                <a:cs typeface="仿宋" panose="02010609060101010101" pitchFamily="49" charset="-122"/>
              </a:rPr>
              <a:t>~</a:t>
            </a:r>
            <a:r>
              <a:rPr lang="en-US" altLang="zh-CN"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sym typeface="+mn-ea"/>
              </a:rPr>
              <a:t>2020</a:t>
            </a:r>
            <a:r>
              <a:rPr lang="zh-CN" alt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sym typeface="+mn-ea"/>
              </a:rPr>
              <a:t>年度</a:t>
            </a:r>
            <a:r>
              <a:rPr lang="zh-CN" altLang="en-US" sz="2400" b="1" u="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rPr>
              <a:t>生态流量调度方案，制定了严格生态流量管控措施和</a:t>
            </a:r>
            <a:r>
              <a:rPr lang="zh-CN" alt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sym typeface="+mn-ea"/>
              </a:rPr>
              <a:t>保障体系</a:t>
            </a:r>
            <a:r>
              <a:rPr lang="zh-CN" altLang="en-US" sz="2400" b="1" u="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rPr>
              <a:t>，印发辽、浑、太2019—2020年度生态放水通知，从</a:t>
            </a:r>
            <a:r>
              <a:rPr lang="en-US" altLang="zh-CN" sz="2400" b="1" u="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rPr>
              <a:t>12</a:t>
            </a:r>
            <a:r>
              <a:rPr lang="zh-CN" altLang="en-US" sz="2400" b="1" u="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rPr>
              <a:t>月</a:t>
            </a:r>
            <a:r>
              <a:rPr lang="en-US" altLang="zh-CN" sz="2400" b="1" u="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rPr>
              <a:t>1</a:t>
            </a:r>
            <a:r>
              <a:rPr lang="zh-CN" altLang="en-US" sz="2400" b="1" u="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rPr>
              <a:t>日起开始实施生态放流，为辽河流域水污染攻坚战提供基础条件，也为其他河流确定生态流量并顺利实施提供可借鉴、可复制的经验。</a:t>
            </a:r>
            <a:endParaRPr lang="zh-CN" altLang="en-US" sz="2400" b="1" u="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 panose="02010609060101010101" pitchFamily="49" charset="-122"/>
              <a:ea typeface="仿宋" panose="02010609060101010101" pitchFamily="49" charset="-122"/>
              <a:cs typeface="仿宋" panose="02010609060101010101" pitchFamily="49" charset="-122"/>
            </a:endParaRPr>
          </a:p>
        </p:txBody>
      </p:sp>
      <p:pic>
        <p:nvPicPr>
          <p:cNvPr id="2" name="图片 1"/>
          <p:cNvPicPr>
            <a:picLocks noChangeAspect="1"/>
          </p:cNvPicPr>
          <p:nvPr/>
        </p:nvPicPr>
        <p:blipFill>
          <a:blip r:embed="rId1"/>
          <a:stretch>
            <a:fillRect/>
          </a:stretch>
        </p:blipFill>
        <p:spPr>
          <a:xfrm>
            <a:off x="6437630" y="1089660"/>
            <a:ext cx="5590540" cy="4494530"/>
          </a:xfrm>
          <a:prstGeom prst="rect">
            <a:avLst/>
          </a:prstGeom>
        </p:spPr>
      </p:pic>
      <p:sp>
        <p:nvSpPr>
          <p:cNvPr id="20" name="云形标注 19"/>
          <p:cNvSpPr/>
          <p:nvPr/>
        </p:nvSpPr>
        <p:spPr>
          <a:xfrm>
            <a:off x="7063105" y="5584190"/>
            <a:ext cx="4846320" cy="1212850"/>
          </a:xfrm>
          <a:prstGeom prst="cloudCallout">
            <a:avLst>
              <a:gd name="adj1" fmla="val -86001"/>
              <a:gd name="adj2" fmla="val -1037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b="1" dirty="0" smtClean="0">
                <a:solidFill>
                  <a:srgbClr val="FF0000"/>
                </a:solidFill>
              </a:rPr>
              <a:t>各市</a:t>
            </a:r>
            <a:r>
              <a:rPr lang="zh-CN" altLang="zh-CN" sz="2000" b="1" dirty="0" smtClean="0">
                <a:solidFill>
                  <a:srgbClr val="FF0000"/>
                </a:solidFill>
              </a:rPr>
              <a:t>有</a:t>
            </a:r>
            <a:r>
              <a:rPr lang="zh-CN" altLang="en-US" sz="2000" b="1" dirty="0" smtClean="0">
                <a:solidFill>
                  <a:srgbClr val="FF0000"/>
                </a:solidFill>
              </a:rPr>
              <a:t>市管</a:t>
            </a:r>
            <a:r>
              <a:rPr lang="zh-CN" altLang="zh-CN" sz="2000" b="1" dirty="0" smtClean="0">
                <a:solidFill>
                  <a:srgbClr val="FF0000"/>
                </a:solidFill>
              </a:rPr>
              <a:t>水库</a:t>
            </a:r>
            <a:r>
              <a:rPr lang="zh-CN" altLang="en-US" sz="2000" b="1" dirty="0" smtClean="0">
                <a:solidFill>
                  <a:srgbClr val="FF0000"/>
                </a:solidFill>
              </a:rPr>
              <a:t>的</a:t>
            </a:r>
            <a:r>
              <a:rPr lang="zh-CN" altLang="zh-CN" sz="2000" b="1" dirty="0" smtClean="0">
                <a:solidFill>
                  <a:srgbClr val="FF0000"/>
                </a:solidFill>
              </a:rPr>
              <a:t>、下一步</a:t>
            </a:r>
            <a:r>
              <a:rPr lang="zh-CN" altLang="zh-CN" sz="2000" b="1" dirty="0">
                <a:solidFill>
                  <a:srgbClr val="FF0000"/>
                </a:solidFill>
              </a:rPr>
              <a:t>也要开展生态供水调度方案研究。</a:t>
            </a:r>
            <a:endParaRPr lang="zh-CN" altLang="zh-CN" sz="2000" b="1" dirty="0">
              <a:solidFill>
                <a:srgbClr val="FF0000"/>
              </a:solidFill>
            </a:endParaRPr>
          </a:p>
        </p:txBody>
      </p:sp>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7" name="图片 1"/>
          <p:cNvPicPr>
            <a:picLocks noChangeAspect="1"/>
          </p:cNvPicPr>
          <p:nvPr/>
        </p:nvPicPr>
        <p:blipFill>
          <a:blip r:embed="rId1"/>
          <a:stretch>
            <a:fillRect/>
          </a:stretch>
        </p:blipFill>
        <p:spPr>
          <a:xfrm>
            <a:off x="7447598" y="-12382"/>
            <a:ext cx="4760912" cy="3179762"/>
          </a:xfrm>
          <a:prstGeom prst="rect">
            <a:avLst/>
          </a:prstGeom>
          <a:noFill/>
          <a:ln w="9525">
            <a:noFill/>
          </a:ln>
        </p:spPr>
      </p:pic>
      <p:sp>
        <p:nvSpPr>
          <p:cNvPr id="55298" name="文本框 2"/>
          <p:cNvSpPr txBox="1"/>
          <p:nvPr/>
        </p:nvSpPr>
        <p:spPr>
          <a:xfrm>
            <a:off x="473710" y="3167380"/>
            <a:ext cx="11244580" cy="3538220"/>
          </a:xfrm>
          <a:prstGeom prst="rect">
            <a:avLst/>
          </a:prstGeom>
          <a:noFill/>
          <a:ln w="9525">
            <a:noFill/>
          </a:ln>
        </p:spPr>
        <p:txBody>
          <a:bodyPr wrap="square" anchor="t">
            <a:spAutoFit/>
          </a:bodyPr>
          <a:lstStyle/>
          <a:p>
            <a:pPr indent="449580"/>
            <a:r>
              <a:rPr lang="en-US" altLang="zh-CN" sz="2400" dirty="0">
                <a:solidFill>
                  <a:srgbClr val="F2F2F2"/>
                </a:solidFill>
                <a:latin typeface="隶书" panose="02010509060101010101" pitchFamily="49" charset="-122"/>
                <a:ea typeface="隶书" panose="02010509060101010101" pitchFamily="49" charset="-122"/>
              </a:rPr>
              <a:t> </a:t>
            </a:r>
            <a:r>
              <a:rPr lang="zh-CN" altLang="en-US" sz="2800" b="1" dirty="0">
                <a:solidFill>
                  <a:schemeClr val="tx1">
                    <a:lumMod val="95000"/>
                    <a:lumOff val="5000"/>
                  </a:schemeClr>
                </a:solidFill>
                <a:latin typeface="隶书" panose="02010509060101010101" pitchFamily="49" charset="-122"/>
                <a:ea typeface="隶书" panose="02010509060101010101" pitchFamily="49" charset="-122"/>
                <a:sym typeface="+mn-ea"/>
              </a:rPr>
              <a:t>按照可监测才可管理的要求，在全省范围内建立了水质监测达标体系。</a:t>
            </a:r>
            <a:r>
              <a:rPr lang="zh-CN" altLang="en-US" sz="2800" b="1" dirty="0">
                <a:solidFill>
                  <a:schemeClr val="tx1">
                    <a:lumMod val="95000"/>
                    <a:lumOff val="5000"/>
                  </a:schemeClr>
                </a:solidFill>
                <a:latin typeface="隶书" panose="02010509060101010101" pitchFamily="49" charset="-122"/>
                <a:ea typeface="隶书" panose="02010509060101010101" pitchFamily="49" charset="-122"/>
              </a:rPr>
              <a:t>每月对</a:t>
            </a:r>
            <a:r>
              <a:rPr lang="en-US" altLang="zh-CN" sz="2800" b="1" dirty="0">
                <a:solidFill>
                  <a:srgbClr val="FF0000"/>
                </a:solidFill>
                <a:latin typeface="隶书" panose="02010509060101010101" pitchFamily="49" charset="-122"/>
                <a:ea typeface="隶书" panose="02010509060101010101" pitchFamily="49" charset="-122"/>
              </a:rPr>
              <a:t>460</a:t>
            </a:r>
            <a:r>
              <a:rPr lang="zh-CN" altLang="en-US" sz="2800" b="1" dirty="0">
                <a:solidFill>
                  <a:srgbClr val="FF0000"/>
                </a:solidFill>
                <a:latin typeface="隶书" panose="02010509060101010101" pitchFamily="49" charset="-122"/>
                <a:ea typeface="隶书" panose="02010509060101010101" pitchFamily="49" charset="-122"/>
              </a:rPr>
              <a:t>个</a:t>
            </a:r>
            <a:r>
              <a:rPr lang="zh-CN" altLang="en-US" sz="2800" b="1" dirty="0">
                <a:solidFill>
                  <a:schemeClr val="tx1">
                    <a:lumMod val="95000"/>
                    <a:lumOff val="5000"/>
                  </a:schemeClr>
                </a:solidFill>
                <a:latin typeface="隶书" panose="02010509060101010101" pitchFamily="49" charset="-122"/>
                <a:ea typeface="隶书" panose="02010509060101010101" pitchFamily="49" charset="-122"/>
              </a:rPr>
              <a:t>（含</a:t>
            </a:r>
            <a:r>
              <a:rPr lang="en-US" altLang="zh-CN" sz="2800" b="1" dirty="0">
                <a:solidFill>
                  <a:schemeClr val="tx1">
                    <a:lumMod val="95000"/>
                    <a:lumOff val="5000"/>
                  </a:schemeClr>
                </a:solidFill>
                <a:latin typeface="隶书" panose="02010509060101010101" pitchFamily="49" charset="-122"/>
                <a:ea typeface="隶书" panose="02010509060101010101" pitchFamily="49" charset="-122"/>
                <a:sym typeface="宋体" panose="02010600030101010101" pitchFamily="2" charset="-122"/>
              </a:rPr>
              <a:t>239</a:t>
            </a:r>
            <a:r>
              <a:rPr lang="zh-CN" altLang="en-US" sz="2800" b="1" dirty="0">
                <a:solidFill>
                  <a:schemeClr val="tx1">
                    <a:lumMod val="95000"/>
                    <a:lumOff val="5000"/>
                  </a:schemeClr>
                </a:solidFill>
                <a:latin typeface="隶书" panose="02010509060101010101" pitchFamily="49" charset="-122"/>
                <a:ea typeface="隶书" panose="02010509060101010101" pitchFamily="49" charset="-122"/>
                <a:sym typeface="宋体" panose="02010600030101010101" pitchFamily="2" charset="-122"/>
              </a:rPr>
              <a:t>个国家重要水功能区）</a:t>
            </a:r>
            <a:r>
              <a:rPr lang="zh-CN" altLang="en-US" sz="2800" b="1" dirty="0">
                <a:solidFill>
                  <a:schemeClr val="tx1">
                    <a:lumMod val="95000"/>
                    <a:lumOff val="5000"/>
                  </a:schemeClr>
                </a:solidFill>
                <a:latin typeface="隶书" panose="02010509060101010101" pitchFamily="49" charset="-122"/>
                <a:ea typeface="隶书" panose="02010509060101010101" pitchFamily="49" charset="-122"/>
              </a:rPr>
              <a:t>开展水质监测，并对</a:t>
            </a:r>
            <a:r>
              <a:rPr lang="en-US" altLang="zh-CN" sz="2800" b="1" dirty="0">
                <a:solidFill>
                  <a:srgbClr val="FF0000"/>
                </a:solidFill>
                <a:latin typeface="隶书" panose="02010509060101010101" pitchFamily="49" charset="-122"/>
                <a:ea typeface="隶书" panose="02010509060101010101" pitchFamily="49" charset="-122"/>
              </a:rPr>
              <a:t>180</a:t>
            </a:r>
            <a:r>
              <a:rPr lang="zh-CN" altLang="en-US" sz="2800" b="1" dirty="0">
                <a:solidFill>
                  <a:schemeClr val="tx1">
                    <a:lumMod val="95000"/>
                    <a:lumOff val="5000"/>
                  </a:schemeClr>
                </a:solidFill>
                <a:latin typeface="隶书" panose="02010509060101010101" pitchFamily="49" charset="-122"/>
                <a:ea typeface="隶书" panose="02010509060101010101" pitchFamily="49" charset="-122"/>
              </a:rPr>
              <a:t>国家重要水功能区进行水质评价；每月</a:t>
            </a:r>
            <a:r>
              <a:rPr lang="en-US" altLang="zh-CN" sz="2800" b="1" dirty="0">
                <a:solidFill>
                  <a:srgbClr val="FF0000"/>
                </a:solidFill>
                <a:latin typeface="隶书" panose="02010509060101010101" pitchFamily="49" charset="-122"/>
                <a:ea typeface="隶书" panose="02010509060101010101" pitchFamily="49" charset="-122"/>
              </a:rPr>
              <a:t>2</a:t>
            </a:r>
            <a:r>
              <a:rPr lang="zh-CN" altLang="en-US" sz="2800" b="1" dirty="0">
                <a:solidFill>
                  <a:srgbClr val="FF0000"/>
                </a:solidFill>
                <a:latin typeface="隶书" panose="02010509060101010101" pitchFamily="49" charset="-122"/>
                <a:ea typeface="隶书" panose="02010509060101010101" pitchFamily="49" charset="-122"/>
              </a:rPr>
              <a:t>次</a:t>
            </a:r>
            <a:r>
              <a:rPr lang="zh-CN" altLang="en-US" sz="2800" b="1" dirty="0">
                <a:solidFill>
                  <a:schemeClr val="tx1">
                    <a:lumMod val="95000"/>
                    <a:lumOff val="5000"/>
                  </a:schemeClr>
                </a:solidFill>
                <a:latin typeface="隶书" panose="02010509060101010101" pitchFamily="49" charset="-122"/>
                <a:ea typeface="隶书" panose="02010509060101010101" pitchFamily="49" charset="-122"/>
              </a:rPr>
              <a:t>对包括</a:t>
            </a:r>
            <a:r>
              <a:rPr lang="en-US" altLang="zh-CN" sz="2800" b="1" dirty="0">
                <a:solidFill>
                  <a:srgbClr val="FF0000"/>
                </a:solidFill>
                <a:latin typeface="隶书" panose="02010509060101010101" pitchFamily="49" charset="-122"/>
                <a:ea typeface="隶书" panose="02010509060101010101" pitchFamily="49" charset="-122"/>
              </a:rPr>
              <a:t>15</a:t>
            </a:r>
            <a:r>
              <a:rPr lang="zh-CN" altLang="en-US" sz="2800" b="1" dirty="0">
                <a:solidFill>
                  <a:srgbClr val="FF0000"/>
                </a:solidFill>
                <a:latin typeface="隶书" panose="02010509060101010101" pitchFamily="49" charset="-122"/>
                <a:ea typeface="隶书" panose="02010509060101010101" pitchFamily="49" charset="-122"/>
              </a:rPr>
              <a:t>个</a:t>
            </a:r>
            <a:r>
              <a:rPr lang="zh-CN" altLang="en-US" sz="2800" b="1" dirty="0">
                <a:solidFill>
                  <a:schemeClr val="tx1">
                    <a:lumMod val="95000"/>
                    <a:lumOff val="5000"/>
                  </a:schemeClr>
                </a:solidFill>
                <a:latin typeface="隶书" panose="02010509060101010101" pitchFamily="49" charset="-122"/>
                <a:ea typeface="隶书" panose="02010509060101010101" pitchFamily="49" charset="-122"/>
              </a:rPr>
              <a:t>国家级重要饮用水水源地在内的</a:t>
            </a:r>
            <a:r>
              <a:rPr lang="en-US" altLang="zh-CN" sz="2800" b="1" dirty="0">
                <a:solidFill>
                  <a:srgbClr val="FF0000"/>
                </a:solidFill>
                <a:latin typeface="隶书" panose="02010509060101010101" pitchFamily="49" charset="-122"/>
                <a:ea typeface="隶书" panose="02010509060101010101" pitchFamily="49" charset="-122"/>
              </a:rPr>
              <a:t>30</a:t>
            </a:r>
            <a:r>
              <a:rPr lang="zh-CN" altLang="en-US" sz="2800" b="1" dirty="0">
                <a:solidFill>
                  <a:srgbClr val="FF0000"/>
                </a:solidFill>
                <a:latin typeface="隶书" panose="02010509060101010101" pitchFamily="49" charset="-122"/>
                <a:ea typeface="隶书" panose="02010509060101010101" pitchFamily="49" charset="-122"/>
              </a:rPr>
              <a:t>座</a:t>
            </a:r>
            <a:r>
              <a:rPr lang="zh-CN" altLang="en-US" sz="2800" b="1" dirty="0">
                <a:solidFill>
                  <a:schemeClr val="tx1">
                    <a:lumMod val="95000"/>
                    <a:lumOff val="5000"/>
                  </a:schemeClr>
                </a:solidFill>
                <a:latin typeface="隶书" panose="02010509060101010101" pitchFamily="49" charset="-122"/>
                <a:ea typeface="隶书" panose="02010509060101010101" pitchFamily="49" charset="-122"/>
              </a:rPr>
              <a:t>水库开展水质监测工作并进行通报；每年</a:t>
            </a:r>
            <a:r>
              <a:rPr lang="en-US" altLang="zh-CN" sz="2800" b="1" dirty="0">
                <a:solidFill>
                  <a:srgbClr val="FF0000"/>
                </a:solidFill>
                <a:latin typeface="隶书" panose="02010509060101010101" pitchFamily="49" charset="-122"/>
                <a:ea typeface="隶书" panose="02010509060101010101" pitchFamily="49" charset="-122"/>
              </a:rPr>
              <a:t>3</a:t>
            </a:r>
            <a:r>
              <a:rPr lang="zh-CN" altLang="en-US" sz="2800" b="1" dirty="0">
                <a:solidFill>
                  <a:srgbClr val="FF0000"/>
                </a:solidFill>
                <a:latin typeface="隶书" panose="02010509060101010101" pitchFamily="49" charset="-122"/>
                <a:ea typeface="隶书" panose="02010509060101010101" pitchFamily="49" charset="-122"/>
              </a:rPr>
              <a:t>次</a:t>
            </a:r>
            <a:r>
              <a:rPr lang="zh-CN" altLang="en-US" sz="2800" b="1" dirty="0">
                <a:solidFill>
                  <a:schemeClr val="tx1">
                    <a:lumMod val="95000"/>
                    <a:lumOff val="5000"/>
                  </a:schemeClr>
                </a:solidFill>
                <a:latin typeface="隶书" panose="02010509060101010101" pitchFamily="49" charset="-122"/>
                <a:ea typeface="隶书" panose="02010509060101010101" pitchFamily="49" charset="-122"/>
              </a:rPr>
              <a:t>对已登记的</a:t>
            </a:r>
            <a:r>
              <a:rPr lang="en-US" altLang="zh-CN" sz="2800" b="1" dirty="0">
                <a:solidFill>
                  <a:srgbClr val="FF0000"/>
                </a:solidFill>
                <a:latin typeface="隶书" panose="02010509060101010101" pitchFamily="49" charset="-122"/>
                <a:ea typeface="隶书" panose="02010509060101010101" pitchFamily="49" charset="-122"/>
              </a:rPr>
              <a:t>500</a:t>
            </a:r>
            <a:r>
              <a:rPr lang="zh-CN" altLang="en-US" sz="2800" b="1" dirty="0">
                <a:solidFill>
                  <a:srgbClr val="FF0000"/>
                </a:solidFill>
                <a:latin typeface="隶书" panose="02010509060101010101" pitchFamily="49" charset="-122"/>
                <a:ea typeface="隶书" panose="02010509060101010101" pitchFamily="49" charset="-122"/>
              </a:rPr>
              <a:t>个</a:t>
            </a:r>
            <a:r>
              <a:rPr lang="zh-CN" altLang="en-US" sz="2800" b="1" dirty="0">
                <a:solidFill>
                  <a:schemeClr val="tx1">
                    <a:lumMod val="95000"/>
                    <a:lumOff val="5000"/>
                  </a:schemeClr>
                </a:solidFill>
                <a:latin typeface="隶书" panose="02010509060101010101" pitchFamily="49" charset="-122"/>
                <a:ea typeface="隶书" panose="02010509060101010101" pitchFamily="49" charset="-122"/>
              </a:rPr>
              <a:t>入河排污口开展监督性水量和水质监测；同时对</a:t>
            </a:r>
            <a:r>
              <a:rPr lang="en-US" altLang="zh-CN" sz="2800" b="1" dirty="0">
                <a:solidFill>
                  <a:srgbClr val="FF0000"/>
                </a:solidFill>
                <a:latin typeface="隶书" panose="02010509060101010101" pitchFamily="49" charset="-122"/>
                <a:ea typeface="隶书" panose="02010509060101010101" pitchFamily="49" charset="-122"/>
              </a:rPr>
              <a:t>198</a:t>
            </a:r>
            <a:r>
              <a:rPr lang="zh-CN" altLang="en-US" sz="2800" b="1" dirty="0">
                <a:solidFill>
                  <a:srgbClr val="FF0000"/>
                </a:solidFill>
                <a:latin typeface="隶书" panose="02010509060101010101" pitchFamily="49" charset="-122"/>
                <a:ea typeface="隶书" panose="02010509060101010101" pitchFamily="49" charset="-122"/>
              </a:rPr>
              <a:t>个</a:t>
            </a:r>
            <a:r>
              <a:rPr lang="zh-CN" altLang="en-US" sz="2800" b="1" dirty="0">
                <a:solidFill>
                  <a:schemeClr val="tx1">
                    <a:lumMod val="95000"/>
                    <a:lumOff val="5000"/>
                  </a:schemeClr>
                </a:solidFill>
                <a:latin typeface="隶书" panose="02010509060101010101" pitchFamily="49" charset="-122"/>
                <a:ea typeface="隶书" panose="02010509060101010101" pitchFamily="49" charset="-122"/>
              </a:rPr>
              <a:t>地下水监测站开展水质监测，还对</a:t>
            </a:r>
            <a:r>
              <a:rPr lang="en-US" altLang="zh-CN" sz="2800" b="1" dirty="0">
                <a:solidFill>
                  <a:srgbClr val="FF0000"/>
                </a:solidFill>
                <a:latin typeface="隶书" panose="02010509060101010101" pitchFamily="49" charset="-122"/>
                <a:ea typeface="隶书" panose="02010509060101010101" pitchFamily="49" charset="-122"/>
              </a:rPr>
              <a:t>13</a:t>
            </a:r>
            <a:r>
              <a:rPr lang="zh-CN" altLang="en-US" sz="2800" b="1" dirty="0">
                <a:solidFill>
                  <a:srgbClr val="FF0000"/>
                </a:solidFill>
                <a:latin typeface="隶书" panose="02010509060101010101" pitchFamily="49" charset="-122"/>
                <a:ea typeface="隶书" panose="02010509060101010101" pitchFamily="49" charset="-122"/>
              </a:rPr>
              <a:t>个</a:t>
            </a:r>
            <a:r>
              <a:rPr lang="zh-CN" altLang="en-US" sz="2800" b="1" dirty="0">
                <a:solidFill>
                  <a:schemeClr val="tx1">
                    <a:lumMod val="95000"/>
                    <a:lumOff val="5000"/>
                  </a:schemeClr>
                </a:solidFill>
                <a:latin typeface="隶书" panose="02010509060101010101" pitchFamily="49" charset="-122"/>
                <a:ea typeface="隶书" panose="02010509060101010101" pitchFamily="49" charset="-122"/>
              </a:rPr>
              <a:t>全国重要饮用水水源地开展水质自动监测，每天</a:t>
            </a:r>
            <a:r>
              <a:rPr lang="en-US" altLang="zh-CN" sz="2800" b="1" dirty="0">
                <a:solidFill>
                  <a:srgbClr val="FF0000"/>
                </a:solidFill>
                <a:latin typeface="隶书" panose="02010509060101010101" pitchFamily="49" charset="-122"/>
                <a:ea typeface="隶书" panose="02010509060101010101" pitchFamily="49" charset="-122"/>
              </a:rPr>
              <a:t>6</a:t>
            </a:r>
            <a:r>
              <a:rPr lang="zh-CN" altLang="en-US" sz="2800" b="1" dirty="0">
                <a:solidFill>
                  <a:srgbClr val="FF0000"/>
                </a:solidFill>
                <a:latin typeface="隶书" panose="02010509060101010101" pitchFamily="49" charset="-122"/>
                <a:ea typeface="隶书" panose="02010509060101010101" pitchFamily="49" charset="-122"/>
              </a:rPr>
              <a:t>次</a:t>
            </a:r>
            <a:r>
              <a:rPr lang="zh-CN" altLang="en-US" sz="2800" b="1" dirty="0">
                <a:solidFill>
                  <a:schemeClr val="tx1">
                    <a:lumMod val="95000"/>
                    <a:lumOff val="5000"/>
                  </a:schemeClr>
                </a:solidFill>
                <a:latin typeface="隶书" panose="02010509060101010101" pitchFamily="49" charset="-122"/>
                <a:ea typeface="隶书" panose="02010509060101010101" pitchFamily="49" charset="-122"/>
              </a:rPr>
              <a:t>。大量的水质监测数据为全面加强水功能区监督管理工作提供了有力的支撑。</a:t>
            </a:r>
            <a:endParaRPr lang="zh-CN" altLang="en-US" sz="2800" b="1" dirty="0">
              <a:solidFill>
                <a:schemeClr val="tx1">
                  <a:lumMod val="95000"/>
                  <a:lumOff val="5000"/>
                </a:schemeClr>
              </a:solidFill>
              <a:latin typeface="隶书" panose="02010509060101010101" pitchFamily="49" charset="-122"/>
              <a:ea typeface="隶书" panose="02010509060101010101" pitchFamily="49" charset="-122"/>
            </a:endParaRPr>
          </a:p>
        </p:txBody>
      </p:sp>
      <p:sp>
        <p:nvSpPr>
          <p:cNvPr id="5" name="文本框 1"/>
          <p:cNvSpPr txBox="1"/>
          <p:nvPr/>
        </p:nvSpPr>
        <p:spPr>
          <a:xfrm>
            <a:off x="524802" y="277642"/>
            <a:ext cx="9575800" cy="387798"/>
          </a:xfrm>
          <a:prstGeom prst="rect">
            <a:avLst/>
          </a:prstGeom>
          <a:noFill/>
        </p:spPr>
        <p:txBody>
          <a:bodyPr wrap="square" lIns="0" tIns="0" rIns="0" bIns="0" rtlCol="0">
            <a:spAutoFit/>
          </a:bodyPr>
          <a:lstStyle/>
          <a:p>
            <a:pPr>
              <a:lnSpc>
                <a:spcPct val="90000"/>
              </a:lnSpc>
              <a:spcBef>
                <a:spcPct val="20000"/>
              </a:spcBef>
              <a:buSzPct val="80000"/>
            </a:pPr>
            <a:r>
              <a:rPr lang="zh-CN" altLang="en-US" sz="2800" b="1" dirty="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系统治理</a:t>
            </a:r>
            <a:r>
              <a:rPr lang="en-US" altLang="zh-CN"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a:t>
            </a:r>
            <a:r>
              <a:rPr lang="zh-CN" altLang="en-US"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a:t>
            </a:r>
            <a:r>
              <a:rPr lang="en-US" altLang="zh-CN"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3</a:t>
            </a:r>
            <a:r>
              <a:rPr lang="zh-CN" altLang="en-US"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）建立水质监测达标体系</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Tree>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1" name="文本框 99"/>
          <p:cNvSpPr txBox="1"/>
          <p:nvPr/>
        </p:nvSpPr>
        <p:spPr>
          <a:xfrm>
            <a:off x="580390" y="1186815"/>
            <a:ext cx="5194300" cy="4846320"/>
          </a:xfrm>
          <a:prstGeom prst="rect">
            <a:avLst/>
          </a:prstGeom>
          <a:noFill/>
          <a:ln w="9525">
            <a:noFill/>
          </a:ln>
        </p:spPr>
        <p:txBody>
          <a:bodyPr wrap="square" anchor="t">
            <a:spAutoFit/>
          </a:bodyPr>
          <a:lstStyle/>
          <a:p>
            <a:r>
              <a:rPr lang="en-US" altLang="zh-CN" sz="2000" b="1" dirty="0">
                <a:solidFill>
                  <a:schemeClr val="tx2"/>
                </a:solidFill>
                <a:latin typeface="隶书" panose="02010509060101010101" pitchFamily="49" charset="-122"/>
                <a:ea typeface="隶书" panose="02010509060101010101" pitchFamily="49" charset="-122"/>
              </a:rPr>
              <a:t>    </a:t>
            </a:r>
            <a:r>
              <a:rPr lang="zh-CN" altLang="en-US" sz="2400" b="1" dirty="0">
                <a:solidFill>
                  <a:schemeClr val="tx2"/>
                </a:solidFill>
                <a:latin typeface="隶书" panose="02010509060101010101" pitchFamily="49" charset="-122"/>
                <a:ea typeface="隶书" panose="02010509060101010101" pitchFamily="49" charset="-122"/>
              </a:rPr>
              <a:t>目前</a:t>
            </a:r>
            <a:r>
              <a:rPr lang="zh-CN" altLang="en-US" sz="2400" b="1" dirty="0">
                <a:latin typeface="隶书" panose="02010509060101010101" pitchFamily="49" charset="-122"/>
                <a:ea typeface="隶书" panose="02010509060101010101" pitchFamily="49" charset="-122"/>
              </a:rPr>
              <a:t>，我省共有大伙房、桓仁等</a:t>
            </a:r>
            <a:r>
              <a:rPr lang="en-US" altLang="zh-CN" sz="2400" b="1" dirty="0">
                <a:solidFill>
                  <a:srgbClr val="AE0202"/>
                </a:solidFill>
                <a:uFillTx/>
                <a:latin typeface="隶书" panose="02010509060101010101" pitchFamily="49" charset="-122"/>
                <a:ea typeface="隶书" panose="02010509060101010101" pitchFamily="49" charset="-122"/>
              </a:rPr>
              <a:t>26</a:t>
            </a:r>
            <a:r>
              <a:rPr lang="zh-CN" altLang="en-US" sz="2400" b="1" dirty="0">
                <a:solidFill>
                  <a:srgbClr val="AE0202"/>
                </a:solidFill>
                <a:uFillTx/>
                <a:latin typeface="隶书" panose="02010509060101010101" pitchFamily="49" charset="-122"/>
                <a:ea typeface="隶书" panose="02010509060101010101" pitchFamily="49" charset="-122"/>
              </a:rPr>
              <a:t>个</a:t>
            </a:r>
            <a:r>
              <a:rPr lang="zh-CN" altLang="en-US" sz="2400" b="1" dirty="0">
                <a:latin typeface="隶书" panose="02010509060101010101" pitchFamily="49" charset="-122"/>
                <a:ea typeface="隶书" panose="02010509060101010101" pitchFamily="49" charset="-122"/>
              </a:rPr>
              <a:t>饮用水水源地，其中有</a:t>
            </a:r>
            <a:r>
              <a:rPr lang="en-US" altLang="zh-CN" sz="2400" b="1" dirty="0">
                <a:solidFill>
                  <a:srgbClr val="AE0202"/>
                </a:solidFill>
                <a:uFillTx/>
                <a:latin typeface="隶书" panose="02010509060101010101" pitchFamily="49" charset="-122"/>
                <a:ea typeface="隶书" panose="02010509060101010101" pitchFamily="49" charset="-122"/>
              </a:rPr>
              <a:t>15</a:t>
            </a:r>
            <a:r>
              <a:rPr lang="zh-CN" altLang="en-US" sz="2400" b="1" dirty="0">
                <a:solidFill>
                  <a:srgbClr val="AE0202"/>
                </a:solidFill>
                <a:uFillTx/>
                <a:latin typeface="隶书" panose="02010509060101010101" pitchFamily="49" charset="-122"/>
                <a:ea typeface="隶书" panose="02010509060101010101" pitchFamily="49" charset="-122"/>
              </a:rPr>
              <a:t>个</a:t>
            </a:r>
            <a:r>
              <a:rPr lang="zh-CN" altLang="en-US" sz="2400" b="1" dirty="0">
                <a:latin typeface="隶书" panose="02010509060101010101" pitchFamily="49" charset="-122"/>
                <a:ea typeface="隶书" panose="02010509060101010101" pitchFamily="49" charset="-122"/>
              </a:rPr>
              <a:t>饮用水水源地为国家级重要饮用水水源。自</a:t>
            </a:r>
            <a:r>
              <a:rPr lang="en-US" altLang="zh-CN" sz="2400" b="1" dirty="0">
                <a:latin typeface="隶书" panose="02010509060101010101" pitchFamily="49" charset="-122"/>
                <a:ea typeface="隶书" panose="02010509060101010101" pitchFamily="49" charset="-122"/>
              </a:rPr>
              <a:t>2012</a:t>
            </a:r>
            <a:r>
              <a:rPr lang="zh-CN" altLang="en-US" sz="2400" b="1" dirty="0">
                <a:latin typeface="隶书" panose="02010509060101010101" pitchFamily="49" charset="-122"/>
                <a:ea typeface="隶书" panose="02010509060101010101" pitchFamily="49" charset="-122"/>
              </a:rPr>
              <a:t>年开始，我厅每年配合松辽委对全国重要饮用水水源地开展了安全保障达标建设工作，</a:t>
            </a:r>
            <a:r>
              <a:rPr lang="en-US" altLang="zh-CN" sz="2400" b="1" dirty="0">
                <a:latin typeface="隶书" panose="02010509060101010101" pitchFamily="49" charset="-122"/>
                <a:ea typeface="隶书" panose="02010509060101010101" pitchFamily="49" charset="-122"/>
              </a:rPr>
              <a:t>2017</a:t>
            </a:r>
            <a:r>
              <a:rPr lang="zh-CN" altLang="en-US" sz="2400" b="1" dirty="0">
                <a:latin typeface="隶书" panose="02010509060101010101" pitchFamily="49" charset="-122"/>
                <a:ea typeface="隶书" panose="02010509060101010101" pitchFamily="49" charset="-122"/>
              </a:rPr>
              <a:t>年开始，我厅对列入全省重要饮用水水源地名录的</a:t>
            </a:r>
            <a:r>
              <a:rPr lang="en-US" altLang="zh-CN" sz="2400" b="1" dirty="0">
                <a:latin typeface="隶书" panose="02010509060101010101" pitchFamily="49" charset="-122"/>
                <a:ea typeface="隶书" panose="02010509060101010101" pitchFamily="49" charset="-122"/>
              </a:rPr>
              <a:t>26</a:t>
            </a:r>
            <a:r>
              <a:rPr lang="zh-CN" altLang="en-US" sz="2400" b="1" dirty="0">
                <a:latin typeface="隶书" panose="02010509060101010101" pitchFamily="49" charset="-122"/>
                <a:ea typeface="隶书" panose="02010509060101010101" pitchFamily="49" charset="-122"/>
              </a:rPr>
              <a:t>个水源地组织开展安全保障达标建设工作。建立了饮用水污染预警和应急机制，大伙房等</a:t>
            </a:r>
            <a:r>
              <a:rPr lang="en-US" altLang="zh-CN" sz="2400" b="1" dirty="0">
                <a:latin typeface="隶书" panose="02010509060101010101" pitchFamily="49" charset="-122"/>
                <a:ea typeface="隶书" panose="02010509060101010101" pitchFamily="49" charset="-122"/>
              </a:rPr>
              <a:t>15</a:t>
            </a:r>
            <a:r>
              <a:rPr lang="zh-CN" altLang="en-US" sz="2400" b="1" dirty="0">
                <a:latin typeface="隶书" panose="02010509060101010101" pitchFamily="49" charset="-122"/>
                <a:ea typeface="隶书" panose="02010509060101010101" pitchFamily="49" charset="-122"/>
              </a:rPr>
              <a:t>座水库均制定了突发水污染事件应急预案，与省环保厅建立了突发环境事件应急处置联动机制。</a:t>
            </a:r>
            <a:endParaRPr lang="zh-CN" altLang="en-US" sz="2400" b="1" dirty="0">
              <a:latin typeface="隶书" panose="02010509060101010101" pitchFamily="49" charset="-122"/>
              <a:ea typeface="隶书" panose="02010509060101010101" pitchFamily="49" charset="-122"/>
            </a:endParaRPr>
          </a:p>
        </p:txBody>
      </p:sp>
      <p:pic>
        <p:nvPicPr>
          <p:cNvPr id="66562" name="图片 1"/>
          <p:cNvPicPr>
            <a:picLocks noChangeAspect="1"/>
          </p:cNvPicPr>
          <p:nvPr/>
        </p:nvPicPr>
        <p:blipFill>
          <a:blip r:embed="rId1"/>
          <a:stretch>
            <a:fillRect/>
          </a:stretch>
        </p:blipFill>
        <p:spPr>
          <a:xfrm>
            <a:off x="6286500" y="590550"/>
            <a:ext cx="3810000" cy="2552700"/>
          </a:xfrm>
          <a:prstGeom prst="rect">
            <a:avLst/>
          </a:prstGeom>
          <a:noFill/>
          <a:ln w="9525">
            <a:noFill/>
          </a:ln>
        </p:spPr>
      </p:pic>
      <p:pic>
        <p:nvPicPr>
          <p:cNvPr id="66563" name="图片 2"/>
          <p:cNvPicPr>
            <a:picLocks noChangeAspect="1"/>
          </p:cNvPicPr>
          <p:nvPr/>
        </p:nvPicPr>
        <p:blipFill>
          <a:blip r:embed="rId2"/>
          <a:stretch>
            <a:fillRect/>
          </a:stretch>
        </p:blipFill>
        <p:spPr>
          <a:xfrm>
            <a:off x="6286500" y="3597275"/>
            <a:ext cx="3810000" cy="2590800"/>
          </a:xfrm>
          <a:prstGeom prst="rect">
            <a:avLst/>
          </a:prstGeom>
          <a:noFill/>
          <a:ln w="9525">
            <a:noFill/>
          </a:ln>
        </p:spPr>
      </p:pic>
      <p:cxnSp>
        <p:nvCxnSpPr>
          <p:cNvPr id="2" name="直接连接符 1"/>
          <p:cNvCxnSpPr/>
          <p:nvPr/>
        </p:nvCxnSpPr>
        <p:spPr>
          <a:xfrm>
            <a:off x="3743325" y="4486275"/>
            <a:ext cx="1847850" cy="0"/>
          </a:xfrm>
          <a:prstGeom prst="line">
            <a:avLst/>
          </a:prstGeom>
          <a:ln w="50800" cmpd="sng">
            <a:solidFill>
              <a:srgbClr val="AE0202"/>
            </a:solidFill>
            <a:prstDash val="solid"/>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631825" y="4860925"/>
            <a:ext cx="1416050" cy="6350"/>
          </a:xfrm>
          <a:prstGeom prst="line">
            <a:avLst/>
          </a:prstGeom>
          <a:ln w="50800" cmpd="sng">
            <a:solidFill>
              <a:srgbClr val="AE0202"/>
            </a:solidFill>
            <a:prstDash val="solid"/>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031875" y="5222875"/>
            <a:ext cx="3397250" cy="6350"/>
          </a:xfrm>
          <a:prstGeom prst="line">
            <a:avLst/>
          </a:prstGeom>
          <a:ln w="50800" cmpd="sng">
            <a:solidFill>
              <a:srgbClr val="AE0202"/>
            </a:solidFill>
            <a:prstDash val="soli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2111375" y="5616575"/>
            <a:ext cx="3397250" cy="6350"/>
          </a:xfrm>
          <a:prstGeom prst="line">
            <a:avLst/>
          </a:prstGeom>
          <a:ln w="50800" cmpd="sng">
            <a:solidFill>
              <a:srgbClr val="AE0202"/>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06425" y="6010275"/>
            <a:ext cx="1231900" cy="25400"/>
          </a:xfrm>
          <a:prstGeom prst="line">
            <a:avLst/>
          </a:prstGeom>
          <a:ln w="50800" cmpd="sng">
            <a:solidFill>
              <a:srgbClr val="AE0202"/>
            </a:solidFill>
            <a:prstDash val="solid"/>
          </a:ln>
        </p:spPr>
        <p:style>
          <a:lnRef idx="1">
            <a:schemeClr val="accent1"/>
          </a:lnRef>
          <a:fillRef idx="0">
            <a:schemeClr val="accent1"/>
          </a:fillRef>
          <a:effectRef idx="0">
            <a:schemeClr val="accent1"/>
          </a:effectRef>
          <a:fontRef idx="minor">
            <a:schemeClr val="tx1"/>
          </a:fontRef>
        </p:style>
      </p:cxnSp>
      <p:sp>
        <p:nvSpPr>
          <p:cNvPr id="11" name="文本框 1"/>
          <p:cNvSpPr txBox="1"/>
          <p:nvPr/>
        </p:nvSpPr>
        <p:spPr>
          <a:xfrm>
            <a:off x="243448" y="351692"/>
            <a:ext cx="9575800" cy="387798"/>
          </a:xfrm>
          <a:prstGeom prst="rect">
            <a:avLst/>
          </a:prstGeom>
          <a:noFill/>
        </p:spPr>
        <p:txBody>
          <a:bodyPr wrap="square" lIns="0" tIns="0" rIns="0" bIns="0" rtlCol="0">
            <a:spAutoFit/>
          </a:bodyPr>
          <a:lstStyle/>
          <a:p>
            <a:pPr>
              <a:lnSpc>
                <a:spcPct val="90000"/>
              </a:lnSpc>
              <a:spcBef>
                <a:spcPct val="20000"/>
              </a:spcBef>
              <a:buSzPct val="80000"/>
            </a:pPr>
            <a:r>
              <a:rPr lang="zh-CN" altLang="en-US" sz="2800" b="1" dirty="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系统治理</a:t>
            </a:r>
            <a:r>
              <a:rPr lang="en-US" altLang="zh-CN"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a:t>
            </a:r>
            <a:r>
              <a:rPr lang="zh-CN" altLang="en-US"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a:t>
            </a:r>
            <a:r>
              <a:rPr lang="en-US" altLang="zh-CN"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4</a:t>
            </a:r>
            <a:r>
              <a:rPr lang="zh-CN" altLang="en-US"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）加强饮用水水源保护</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Tree>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5" name="文本框 99"/>
          <p:cNvSpPr txBox="1"/>
          <p:nvPr/>
        </p:nvSpPr>
        <p:spPr>
          <a:xfrm>
            <a:off x="618490" y="1075055"/>
            <a:ext cx="5913120" cy="5577840"/>
          </a:xfrm>
          <a:prstGeom prst="rect">
            <a:avLst/>
          </a:prstGeom>
          <a:noFill/>
          <a:ln w="9525">
            <a:noFill/>
          </a:ln>
        </p:spPr>
        <p:txBody>
          <a:bodyPr wrap="square" anchor="t">
            <a:spAutoFit/>
          </a:bodyPr>
          <a:lstStyle/>
          <a:p>
            <a:pPr indent="449580"/>
            <a:r>
              <a:rPr lang="zh-CN" altLang="en-US" sz="2400" dirty="0">
                <a:latin typeface="隶书" panose="02010509060101010101" pitchFamily="49" charset="-122"/>
                <a:ea typeface="隶书" panose="02010509060101010101" pitchFamily="49" charset="-122"/>
              </a:rPr>
              <a:t>为合理开发利用地下水，改善地下水生态与环境状况，促进经济和社会可持续发展，辽宁省相继出台了</a:t>
            </a:r>
            <a:r>
              <a:rPr lang="en-US" altLang="zh-CN" sz="2400" dirty="0">
                <a:latin typeface="隶书" panose="02010509060101010101" pitchFamily="49" charset="-122"/>
                <a:ea typeface="隶书" panose="02010509060101010101" pitchFamily="49" charset="-122"/>
              </a:rPr>
              <a:t>《</a:t>
            </a:r>
            <a:r>
              <a:rPr lang="zh-CN" altLang="en-US" sz="2400" dirty="0">
                <a:latin typeface="隶书" panose="02010509060101010101" pitchFamily="49" charset="-122"/>
                <a:ea typeface="隶书" panose="02010509060101010101" pitchFamily="49" charset="-122"/>
              </a:rPr>
              <a:t>辽宁省地下水保护条例</a:t>
            </a:r>
            <a:r>
              <a:rPr lang="en-US" altLang="zh-CN" sz="2400" dirty="0">
                <a:latin typeface="隶书" panose="02010509060101010101" pitchFamily="49" charset="-122"/>
                <a:ea typeface="隶书" panose="02010509060101010101" pitchFamily="49" charset="-122"/>
              </a:rPr>
              <a:t>》</a:t>
            </a:r>
            <a:r>
              <a:rPr lang="zh-CN" altLang="en-US" sz="2400" dirty="0">
                <a:latin typeface="隶书" panose="02010509060101010101" pitchFamily="49" charset="-122"/>
                <a:ea typeface="隶书" panose="02010509060101010101" pitchFamily="49" charset="-122"/>
              </a:rPr>
              <a:t>和</a:t>
            </a:r>
            <a:r>
              <a:rPr lang="en-US" altLang="zh-CN" sz="2400" dirty="0">
                <a:latin typeface="隶书" panose="02010509060101010101" pitchFamily="49" charset="-122"/>
                <a:ea typeface="隶书" panose="02010509060101010101" pitchFamily="49" charset="-122"/>
              </a:rPr>
              <a:t>《</a:t>
            </a:r>
            <a:r>
              <a:rPr lang="zh-CN" altLang="en-US" sz="2400" dirty="0">
                <a:latin typeface="隶书" panose="02010509060101010101" pitchFamily="49" charset="-122"/>
                <a:ea typeface="隶书" panose="02010509060101010101" pitchFamily="49" charset="-122"/>
              </a:rPr>
              <a:t>辽宁省禁止提取地下水规定</a:t>
            </a:r>
            <a:r>
              <a:rPr lang="en-US" altLang="zh-CN" sz="2400" dirty="0">
                <a:latin typeface="隶书" panose="02010509060101010101" pitchFamily="49" charset="-122"/>
                <a:ea typeface="隶书" panose="02010509060101010101" pitchFamily="49" charset="-122"/>
              </a:rPr>
              <a:t>》</a:t>
            </a:r>
            <a:r>
              <a:rPr lang="zh-CN" altLang="en-US" sz="2400" dirty="0">
                <a:latin typeface="隶书" panose="02010509060101010101" pitchFamily="49" charset="-122"/>
                <a:ea typeface="隶书" panose="02010509060101010101" pitchFamily="49" charset="-122"/>
              </a:rPr>
              <a:t>，并从</a:t>
            </a:r>
            <a:r>
              <a:rPr lang="en-US" altLang="zh-CN" sz="2400" dirty="0">
                <a:latin typeface="隶书" panose="02010509060101010101" pitchFamily="49" charset="-122"/>
                <a:ea typeface="隶书" panose="02010509060101010101" pitchFamily="49" charset="-122"/>
              </a:rPr>
              <a:t>2011</a:t>
            </a:r>
            <a:r>
              <a:rPr lang="zh-CN" altLang="en-US" sz="2400" dirty="0">
                <a:latin typeface="隶书" panose="02010509060101010101" pitchFamily="49" charset="-122"/>
                <a:ea typeface="隶书" panose="02010509060101010101" pitchFamily="49" charset="-122"/>
              </a:rPr>
              <a:t>年开始，在全省范围内实施封闭地下水取水工程工作，省政府办公厅印发了辽宁省“十二五”和“十三五”封闭地下水取水工程总体方案，将全省压采地下水工作任务纳入我省大禹杯考核指标中，同步开展了地下水超采区科学治理，截止</a:t>
            </a:r>
            <a:r>
              <a:rPr lang="en-US" altLang="zh-CN" sz="2400" dirty="0">
                <a:latin typeface="隶书" panose="02010509060101010101" pitchFamily="49" charset="-122"/>
                <a:ea typeface="隶书" panose="02010509060101010101" pitchFamily="49" charset="-122"/>
              </a:rPr>
              <a:t>2018</a:t>
            </a:r>
            <a:r>
              <a:rPr lang="zh-CN" altLang="en-US" sz="2400" dirty="0">
                <a:latin typeface="隶书" panose="02010509060101010101" pitchFamily="49" charset="-122"/>
                <a:ea typeface="隶书" panose="02010509060101010101" pitchFamily="49" charset="-122"/>
              </a:rPr>
              <a:t>年底，全省已经关停封闭地下水井取水工程</a:t>
            </a:r>
            <a:r>
              <a:rPr lang="en-US" altLang="zh-CN" sz="2400" b="1" dirty="0">
                <a:solidFill>
                  <a:srgbClr val="FF0000"/>
                </a:solidFill>
                <a:latin typeface="隶书" panose="02010509060101010101" pitchFamily="49" charset="-122"/>
                <a:ea typeface="隶书" panose="02010509060101010101" pitchFamily="49" charset="-122"/>
              </a:rPr>
              <a:t>6718</a:t>
            </a:r>
            <a:r>
              <a:rPr lang="zh-CN" altLang="en-US" sz="2400" b="1" dirty="0">
                <a:solidFill>
                  <a:srgbClr val="FF0000"/>
                </a:solidFill>
                <a:latin typeface="隶书" panose="02010509060101010101" pitchFamily="49" charset="-122"/>
                <a:ea typeface="隶书" panose="02010509060101010101" pitchFamily="49" charset="-122"/>
              </a:rPr>
              <a:t>眼，</a:t>
            </a:r>
            <a:r>
              <a:rPr lang="zh-CN" altLang="en-US" sz="2400" dirty="0">
                <a:latin typeface="隶书" panose="02010509060101010101" pitchFamily="49" charset="-122"/>
                <a:ea typeface="隶书" panose="02010509060101010101" pitchFamily="49" charset="-122"/>
              </a:rPr>
              <a:t>压采城镇地下水</a:t>
            </a:r>
            <a:r>
              <a:rPr lang="en-US" altLang="zh-CN" sz="2400" b="1" dirty="0">
                <a:solidFill>
                  <a:srgbClr val="FF0000"/>
                </a:solidFill>
                <a:latin typeface="隶书" panose="02010509060101010101" pitchFamily="49" charset="-122"/>
                <a:ea typeface="隶书" panose="02010509060101010101" pitchFamily="49" charset="-122"/>
              </a:rPr>
              <a:t>8.67</a:t>
            </a:r>
            <a:r>
              <a:rPr lang="zh-CN" altLang="en-US" sz="2400" b="1" dirty="0">
                <a:solidFill>
                  <a:srgbClr val="FF0000"/>
                </a:solidFill>
                <a:latin typeface="隶书" panose="02010509060101010101" pitchFamily="49" charset="-122"/>
                <a:ea typeface="隶书" panose="02010509060101010101" pitchFamily="49" charset="-122"/>
              </a:rPr>
              <a:t>亿立方米</a:t>
            </a:r>
            <a:r>
              <a:rPr lang="zh-CN" altLang="en-US" sz="2400" dirty="0">
                <a:latin typeface="隶书" panose="02010509060101010101" pitchFamily="49" charset="-122"/>
                <a:ea typeface="隶书" panose="02010509060101010101" pitchFamily="49" charset="-122"/>
              </a:rPr>
              <a:t>。目前，我们还在开展海侵区压采地下水方案编制工作，也已完成初步成果。</a:t>
            </a:r>
            <a:endParaRPr lang="zh-CN" altLang="en-US" sz="2400" dirty="0">
              <a:latin typeface="隶书" panose="02010509060101010101" pitchFamily="49" charset="-122"/>
              <a:ea typeface="隶书" panose="02010509060101010101" pitchFamily="49" charset="-122"/>
            </a:endParaRPr>
          </a:p>
        </p:txBody>
      </p:sp>
      <p:pic>
        <p:nvPicPr>
          <p:cNvPr id="67586" name="图片 1"/>
          <p:cNvPicPr>
            <a:picLocks noChangeAspect="1"/>
          </p:cNvPicPr>
          <p:nvPr/>
        </p:nvPicPr>
        <p:blipFill>
          <a:blip r:embed="rId1"/>
          <a:stretch>
            <a:fillRect/>
          </a:stretch>
        </p:blipFill>
        <p:spPr>
          <a:xfrm>
            <a:off x="7141210" y="1169670"/>
            <a:ext cx="3905250" cy="2686050"/>
          </a:xfrm>
          <a:prstGeom prst="rect">
            <a:avLst/>
          </a:prstGeom>
          <a:noFill/>
          <a:ln w="9525">
            <a:noFill/>
          </a:ln>
        </p:spPr>
      </p:pic>
      <p:sp>
        <p:nvSpPr>
          <p:cNvPr id="5" name="文本框 1"/>
          <p:cNvSpPr txBox="1"/>
          <p:nvPr/>
        </p:nvSpPr>
        <p:spPr>
          <a:xfrm>
            <a:off x="243448" y="351692"/>
            <a:ext cx="9575800" cy="387798"/>
          </a:xfrm>
          <a:prstGeom prst="rect">
            <a:avLst/>
          </a:prstGeom>
          <a:noFill/>
        </p:spPr>
        <p:txBody>
          <a:bodyPr wrap="square" lIns="0" tIns="0" rIns="0" bIns="0" rtlCol="0">
            <a:spAutoFit/>
          </a:bodyPr>
          <a:lstStyle/>
          <a:p>
            <a:pPr>
              <a:lnSpc>
                <a:spcPct val="90000"/>
              </a:lnSpc>
              <a:spcBef>
                <a:spcPct val="20000"/>
              </a:spcBef>
              <a:buSzPct val="80000"/>
            </a:pPr>
            <a:r>
              <a:rPr lang="zh-CN" altLang="en-US" sz="2800" b="1" dirty="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系统治理</a:t>
            </a:r>
            <a:r>
              <a:rPr lang="en-US" altLang="zh-CN"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a:t>
            </a:r>
            <a:r>
              <a:rPr lang="zh-CN" altLang="en-US"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a:t>
            </a:r>
            <a:r>
              <a:rPr lang="en-US" altLang="zh-CN"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5</a:t>
            </a:r>
            <a:r>
              <a:rPr lang="zh-CN" altLang="en-US"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）全面加强地下水的保护</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
        <p:nvSpPr>
          <p:cNvPr id="20" name="云形标注 19"/>
          <p:cNvSpPr/>
          <p:nvPr/>
        </p:nvSpPr>
        <p:spPr>
          <a:xfrm>
            <a:off x="6959600" y="4273550"/>
            <a:ext cx="4765675" cy="2433320"/>
          </a:xfrm>
          <a:prstGeom prst="cloudCallout">
            <a:avLst>
              <a:gd name="adj1" fmla="val -86001"/>
              <a:gd name="adj2" fmla="val -1037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000" b="1" dirty="0" smtClean="0">
                <a:solidFill>
                  <a:srgbClr val="FF0000"/>
                </a:solidFill>
              </a:rPr>
              <a:t> 2019</a:t>
            </a:r>
            <a:r>
              <a:rPr lang="zh-CN" altLang="en-US" sz="2000" b="1" dirty="0" smtClean="0">
                <a:solidFill>
                  <a:srgbClr val="FF0000"/>
                </a:solidFill>
              </a:rPr>
              <a:t>年，全省计划压采地下水</a:t>
            </a:r>
            <a:r>
              <a:rPr lang="en-US" altLang="zh-CN" sz="2000" b="1" dirty="0" smtClean="0">
                <a:solidFill>
                  <a:srgbClr val="FF0000"/>
                </a:solidFill>
              </a:rPr>
              <a:t>499</a:t>
            </a:r>
            <a:r>
              <a:rPr lang="zh-CN" altLang="en-US" sz="2000" b="1" dirty="0" smtClean="0">
                <a:solidFill>
                  <a:srgbClr val="FF0000"/>
                </a:solidFill>
              </a:rPr>
              <a:t>眼，</a:t>
            </a:r>
            <a:r>
              <a:rPr lang="en-US" altLang="zh-CN" sz="2000" b="1" dirty="0" smtClean="0">
                <a:solidFill>
                  <a:srgbClr val="FF0000"/>
                </a:solidFill>
              </a:rPr>
              <a:t>1.43</a:t>
            </a:r>
            <a:r>
              <a:rPr lang="zh-CN" altLang="en-US" sz="2000" b="1" dirty="0" smtClean="0">
                <a:solidFill>
                  <a:srgbClr val="FF0000"/>
                </a:solidFill>
              </a:rPr>
              <a:t>亿立方米。截至目前，仅压采地下水</a:t>
            </a:r>
            <a:r>
              <a:rPr lang="en-US" altLang="zh-CN" sz="2000" b="1" dirty="0" smtClean="0">
                <a:solidFill>
                  <a:srgbClr val="FF0000"/>
                </a:solidFill>
              </a:rPr>
              <a:t>178</a:t>
            </a:r>
            <a:r>
              <a:rPr lang="zh-CN" altLang="en-US" sz="2000" b="1" dirty="0" smtClean="0">
                <a:solidFill>
                  <a:srgbClr val="FF0000"/>
                </a:solidFill>
              </a:rPr>
              <a:t>眼，</a:t>
            </a:r>
            <a:r>
              <a:rPr lang="en-US" altLang="zh-CN" sz="2000" b="1" dirty="0" smtClean="0">
                <a:solidFill>
                  <a:srgbClr val="FF0000"/>
                </a:solidFill>
              </a:rPr>
              <a:t>0.11</a:t>
            </a:r>
            <a:r>
              <a:rPr lang="zh-CN" altLang="en-US" sz="2000" b="1" dirty="0" smtClean="0">
                <a:solidFill>
                  <a:srgbClr val="FF0000"/>
                </a:solidFill>
              </a:rPr>
              <a:t>亿立方米。请</a:t>
            </a:r>
            <a:r>
              <a:rPr lang="zh-CN" altLang="zh-CN" sz="2000" b="1" dirty="0">
                <a:solidFill>
                  <a:srgbClr val="FF0000"/>
                </a:solidFill>
              </a:rPr>
              <a:t>有地下水压采</a:t>
            </a:r>
            <a:r>
              <a:rPr lang="zh-CN" altLang="zh-CN" sz="2000" b="1" dirty="0" smtClean="0">
                <a:solidFill>
                  <a:srgbClr val="FF0000"/>
                </a:solidFill>
              </a:rPr>
              <a:t>任务</a:t>
            </a:r>
            <a:r>
              <a:rPr lang="zh-CN" altLang="en-US" sz="2000" b="1" dirty="0" smtClean="0">
                <a:solidFill>
                  <a:srgbClr val="FF0000"/>
                </a:solidFill>
              </a:rPr>
              <a:t>的市</a:t>
            </a:r>
            <a:r>
              <a:rPr lang="zh-CN" altLang="zh-CN" sz="2000" b="1" dirty="0" smtClean="0">
                <a:solidFill>
                  <a:srgbClr val="FF0000"/>
                </a:solidFill>
              </a:rPr>
              <a:t>，</a:t>
            </a:r>
            <a:r>
              <a:rPr lang="zh-CN" altLang="en-US" sz="2000" b="1" dirty="0" smtClean="0">
                <a:solidFill>
                  <a:srgbClr val="FF0000"/>
                </a:solidFill>
              </a:rPr>
              <a:t>要抓紧开展工作</a:t>
            </a:r>
            <a:r>
              <a:rPr lang="zh-CN" altLang="zh-CN" sz="2000" b="1" dirty="0" smtClean="0">
                <a:solidFill>
                  <a:srgbClr val="FF0000"/>
                </a:solidFill>
              </a:rPr>
              <a:t>。</a:t>
            </a:r>
            <a:endParaRPr lang="zh-CN" altLang="zh-CN" sz="2000" b="1" dirty="0">
              <a:solidFill>
                <a:srgbClr val="FF0000"/>
              </a:solidFill>
            </a:endParaRPr>
          </a:p>
        </p:txBody>
      </p:sp>
    </p:spTree>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3" name="文本框 99"/>
          <p:cNvSpPr txBox="1"/>
          <p:nvPr/>
        </p:nvSpPr>
        <p:spPr>
          <a:xfrm>
            <a:off x="1122045" y="4138930"/>
            <a:ext cx="9948545" cy="1814830"/>
          </a:xfrm>
          <a:prstGeom prst="rect">
            <a:avLst/>
          </a:prstGeom>
          <a:noFill/>
          <a:ln w="9525">
            <a:noFill/>
          </a:ln>
        </p:spPr>
        <p:txBody>
          <a:bodyPr wrap="square" anchor="t">
            <a:spAutoFit/>
          </a:bodyPr>
          <a:lstStyle/>
          <a:p>
            <a:pPr indent="449580"/>
            <a:r>
              <a:rPr lang="en-US" altLang="zh-CN" sz="2800" b="1">
                <a:latin typeface="隶书" panose="02010509060101010101" pitchFamily="49" charset="-122"/>
                <a:ea typeface="隶书" panose="02010509060101010101" pitchFamily="49" charset="-122"/>
                <a:sym typeface="+mn-ea"/>
              </a:rPr>
              <a:t> </a:t>
            </a:r>
            <a:r>
              <a:rPr lang="zh-CN" altLang="en-US" sz="2800" b="1">
                <a:latin typeface="隶书" panose="02010509060101010101" pitchFamily="49" charset="-122"/>
                <a:ea typeface="隶书" panose="02010509060101010101" pitchFamily="49" charset="-122"/>
                <a:sym typeface="+mn-ea"/>
              </a:rPr>
              <a:t>在辽河、凌河、浑河、太子河等河流实施</a:t>
            </a:r>
            <a:r>
              <a:rPr lang="zh-CN" altLang="en-US" sz="2800" b="1">
                <a:solidFill>
                  <a:srgbClr val="AE0202"/>
                </a:solidFill>
                <a:uFillTx/>
                <a:latin typeface="隶书" panose="02010509060101010101" pitchFamily="49" charset="-122"/>
                <a:ea typeface="隶书" panose="02010509060101010101" pitchFamily="49" charset="-122"/>
                <a:sym typeface="+mn-ea"/>
              </a:rPr>
              <a:t>退耕封育88万亩</a:t>
            </a:r>
            <a:r>
              <a:rPr lang="zh-CN" altLang="en-US" sz="2800" b="1">
                <a:latin typeface="隶书" panose="02010509060101010101" pitchFamily="49" charset="-122"/>
                <a:ea typeface="隶书" panose="02010509060101010101" pitchFamily="49" charset="-122"/>
                <a:sym typeface="+mn-ea"/>
              </a:rPr>
              <a:t>。</a:t>
            </a:r>
            <a:r>
              <a:rPr lang="zh-CN" altLang="en-US" sz="2800" b="1">
                <a:latin typeface="隶书" panose="02010509060101010101" pitchFamily="49" charset="-122"/>
                <a:ea typeface="隶书" panose="02010509060101010101" pitchFamily="49" charset="-122"/>
              </a:rPr>
              <a:t>目前辽河、凌河干流</a:t>
            </a:r>
            <a:r>
              <a:rPr lang="zh-CN" altLang="en-US" sz="2800" b="1">
                <a:solidFill>
                  <a:srgbClr val="AE0202"/>
                </a:solidFill>
                <a:uFillTx/>
                <a:latin typeface="隶书" panose="02010509060101010101" pitchFamily="49" charset="-122"/>
                <a:ea typeface="隶书" panose="02010509060101010101" pitchFamily="49" charset="-122"/>
              </a:rPr>
              <a:t>1191公里生态廊道</a:t>
            </a:r>
            <a:r>
              <a:rPr lang="zh-CN" altLang="en-US" sz="2800" b="1">
                <a:latin typeface="隶书" panose="02010509060101010101" pitchFamily="49" charset="-122"/>
                <a:ea typeface="隶书" panose="02010509060101010101" pitchFamily="49" charset="-122"/>
              </a:rPr>
              <a:t>全线贯通，滨河带植被覆盖率保持在82%以上，干支流水质已达Ⅳ类水标准，流域内动植物种类明显增多，沿河城市生态环境明显改善。</a:t>
            </a:r>
            <a:endParaRPr lang="zh-CN" altLang="en-US" sz="2800" b="1">
              <a:latin typeface="隶书" panose="02010509060101010101" pitchFamily="49" charset="-122"/>
              <a:ea typeface="隶书" panose="02010509060101010101" pitchFamily="49" charset="-122"/>
            </a:endParaRPr>
          </a:p>
        </p:txBody>
      </p:sp>
      <p:pic>
        <p:nvPicPr>
          <p:cNvPr id="74754" name="图片 1"/>
          <p:cNvPicPr>
            <a:picLocks noChangeAspect="1"/>
          </p:cNvPicPr>
          <p:nvPr/>
        </p:nvPicPr>
        <p:blipFill>
          <a:blip r:embed="rId1"/>
          <a:stretch>
            <a:fillRect/>
          </a:stretch>
        </p:blipFill>
        <p:spPr>
          <a:xfrm>
            <a:off x="1851025" y="1130300"/>
            <a:ext cx="8489315" cy="2364105"/>
          </a:xfrm>
          <a:prstGeom prst="rect">
            <a:avLst/>
          </a:prstGeom>
          <a:noFill/>
          <a:ln w="9525">
            <a:noFill/>
          </a:ln>
        </p:spPr>
      </p:pic>
      <p:sp>
        <p:nvSpPr>
          <p:cNvPr id="5" name="文本框 1"/>
          <p:cNvSpPr txBox="1"/>
          <p:nvPr/>
        </p:nvSpPr>
        <p:spPr>
          <a:xfrm>
            <a:off x="355989" y="309489"/>
            <a:ext cx="9575800" cy="387798"/>
          </a:xfrm>
          <a:prstGeom prst="rect">
            <a:avLst/>
          </a:prstGeom>
          <a:noFill/>
        </p:spPr>
        <p:txBody>
          <a:bodyPr wrap="square" lIns="0" tIns="0" rIns="0" bIns="0" rtlCol="0">
            <a:spAutoFit/>
          </a:bodyPr>
          <a:lstStyle/>
          <a:p>
            <a:pPr>
              <a:lnSpc>
                <a:spcPct val="90000"/>
              </a:lnSpc>
              <a:spcBef>
                <a:spcPct val="20000"/>
              </a:spcBef>
              <a:buSzPct val="80000"/>
            </a:pPr>
            <a:r>
              <a:rPr lang="zh-CN" altLang="en-US"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系统治理</a:t>
            </a:r>
            <a:r>
              <a:rPr lang="en-US" altLang="zh-CN"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a:t>
            </a:r>
            <a:r>
              <a:rPr lang="zh-CN" altLang="en-US"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a:t>
            </a:r>
            <a:r>
              <a:rPr lang="en-US" altLang="zh-CN"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6</a:t>
            </a:r>
            <a:r>
              <a:rPr lang="zh-CN" altLang="en-US"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）强化水生态治理，建设美丽河湖</a:t>
            </a:r>
            <a:endParaRPr lang="zh-CN" altLang="en-US" sz="2800" b="1" dirty="0" smtClean="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spTree>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timgsa.baidu.com/timg?image&amp;quality=80&amp;size=b9999_10000&amp;sec=1532200995754&amp;di=e6bdcbf7fe34fd6137ff31f184bd8f52&amp;imgtype=jpg&amp;src=http%3A%2F%2Fimg1.imgtn.bdimg.com%2Fit%2Fu%3D404296811%2C1857541948%26fm%3D214%26gp%3D0.jpg"/>
          <p:cNvPicPr>
            <a:picLocks noChangeAspect="1" noChangeArrowheads="1"/>
          </p:cNvPicPr>
          <p:nvPr/>
        </p:nvPicPr>
        <p:blipFill rotWithShape="1">
          <a:blip r:embed="rId1">
            <a:extLst>
              <a:ext uri="{28A0092B-C50C-407E-A947-70E740481C1C}">
                <a14:useLocalDpi xmlns:a14="http://schemas.microsoft.com/office/drawing/2010/main" val="0"/>
              </a:ext>
            </a:extLst>
          </a:blip>
          <a:srcRect l="1740" t="39270" r="1961" b="30365"/>
          <a:stretch>
            <a:fillRect/>
          </a:stretch>
        </p:blipFill>
        <p:spPr bwMode="auto">
          <a:xfrm>
            <a:off x="2616247" y="1015015"/>
            <a:ext cx="6959600" cy="182691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6"/>
          <p:cNvSpPr/>
          <p:nvPr/>
        </p:nvSpPr>
        <p:spPr bwMode="gray">
          <a:xfrm>
            <a:off x="3536657" y="2911779"/>
            <a:ext cx="1204384" cy="1655233"/>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0070C0"/>
              </a:gs>
              <a:gs pos="100000">
                <a:schemeClr val="accent1">
                  <a:lumMod val="40000"/>
                  <a:lumOff val="60000"/>
                </a:schemeClr>
              </a:gs>
            </a:gsLst>
            <a:lin ang="0" scaled="1"/>
          </a:gradFill>
          <a:ln w="0">
            <a:noFill/>
            <a:prstDash val="solid"/>
            <a:round/>
          </a:ln>
        </p:spPr>
        <p:txBody>
          <a:bodyPr/>
          <a:lstStyle/>
          <a:p>
            <a:endParaRPr lang="zh-CN" altLang="en-US" sz="100">
              <a:ea typeface="宋体" panose="02010600030101010101" pitchFamily="2" charset="-122"/>
            </a:endParaRPr>
          </a:p>
        </p:txBody>
      </p:sp>
      <p:sp>
        <p:nvSpPr>
          <p:cNvPr id="6" name="Freeform 21"/>
          <p:cNvSpPr/>
          <p:nvPr/>
        </p:nvSpPr>
        <p:spPr bwMode="gray">
          <a:xfrm flipH="1">
            <a:off x="7375605" y="2841928"/>
            <a:ext cx="1204383" cy="1655233"/>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w="0">
            <a:noFill/>
            <a:prstDash val="solid"/>
            <a:round/>
          </a:ln>
        </p:spPr>
        <p:txBody>
          <a:bodyPr/>
          <a:lstStyle/>
          <a:p>
            <a:endParaRPr lang="zh-CN" altLang="en-US" sz="100">
              <a:ea typeface="宋体" panose="02010600030101010101" pitchFamily="2" charset="-122"/>
            </a:endParaRPr>
          </a:p>
        </p:txBody>
      </p:sp>
      <p:sp>
        <p:nvSpPr>
          <p:cNvPr id="9" name="文本框 8"/>
          <p:cNvSpPr txBox="1"/>
          <p:nvPr/>
        </p:nvSpPr>
        <p:spPr>
          <a:xfrm>
            <a:off x="1181735" y="4392930"/>
            <a:ext cx="4534535" cy="1615440"/>
          </a:xfrm>
          <a:prstGeom prst="rect">
            <a:avLst/>
          </a:prstGeom>
          <a:noFill/>
        </p:spPr>
        <p:txBody>
          <a:bodyPr wrap="square" rtlCol="0">
            <a:spAutoFit/>
          </a:bodyPr>
          <a:lstStyle/>
          <a:p>
            <a:pPr>
              <a:lnSpc>
                <a:spcPts val="4000"/>
              </a:lnSpc>
            </a:pPr>
            <a:r>
              <a:rPr lang="en-US" altLang="zh-CN" sz="240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r>
              <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rPr>
              <a:t>超计划超定额累进加价制度</a:t>
            </a:r>
            <a:endPar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nSpc>
                <a:spcPts val="4000"/>
              </a:lnSpc>
            </a:pPr>
            <a:r>
              <a:rPr lang="en-US" altLang="zh-CN" sz="2400"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r>
              <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rPr>
              <a:t>农业综合水价改革</a:t>
            </a:r>
            <a:endPar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nSpc>
                <a:spcPts val="4000"/>
              </a:lnSpc>
            </a:pPr>
            <a:r>
              <a:rPr lang="en-US" altLang="zh-CN" sz="2400"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r>
              <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rPr>
              <a:t>水权交易</a:t>
            </a:r>
            <a:endPar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文本框 9"/>
          <p:cNvSpPr txBox="1"/>
          <p:nvPr/>
        </p:nvSpPr>
        <p:spPr>
          <a:xfrm>
            <a:off x="6383655" y="4392930"/>
            <a:ext cx="5613400" cy="1631216"/>
          </a:xfrm>
          <a:prstGeom prst="rect">
            <a:avLst/>
          </a:prstGeom>
          <a:noFill/>
        </p:spPr>
        <p:txBody>
          <a:bodyPr wrap="square" rtlCol="0">
            <a:spAutoFit/>
          </a:bodyPr>
          <a:lstStyle/>
          <a:p>
            <a:pPr>
              <a:lnSpc>
                <a:spcPts val="4000"/>
              </a:lnSpc>
            </a:pPr>
            <a:r>
              <a:rPr lang="en-US" altLang="zh-CN" sz="24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1.</a:t>
            </a:r>
            <a:r>
              <a:rPr lang="zh-CN" altLang="en-US" sz="24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加强</a:t>
            </a:r>
            <a:r>
              <a:rPr lang="zh-CN" altLang="en-US" sz="24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水资源监控能力建设</a:t>
            </a:r>
            <a:endParaRPr lang="en-US" altLang="zh-CN" sz="24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endParaRPr>
          </a:p>
          <a:p>
            <a:pPr>
              <a:lnSpc>
                <a:spcPts val="4000"/>
              </a:lnSpc>
            </a:pPr>
            <a:r>
              <a:rPr lang="en-US" altLang="zh-CN" sz="24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2.</a:t>
            </a:r>
            <a:r>
              <a:rPr lang="zh-CN" altLang="en-US" sz="24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实现计划用水管理制度</a:t>
            </a:r>
            <a:endParaRPr lang="zh-CN" altLang="en-US" sz="24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endParaRPr>
          </a:p>
          <a:p>
            <a:pPr>
              <a:lnSpc>
                <a:spcPts val="4000"/>
              </a:lnSpc>
            </a:pPr>
            <a:r>
              <a:rPr lang="en-US" altLang="zh-CN" sz="24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3.</a:t>
            </a:r>
            <a:r>
              <a:rPr lang="zh-CN" altLang="en-US" sz="24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实行最严格的水资源管理制度考核</a:t>
            </a:r>
            <a:endPar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文本框 3"/>
          <p:cNvSpPr txBox="1"/>
          <p:nvPr/>
        </p:nvSpPr>
        <p:spPr>
          <a:xfrm>
            <a:off x="402200" y="191721"/>
            <a:ext cx="4246880" cy="822960"/>
          </a:xfrm>
          <a:prstGeom prst="rect">
            <a:avLst/>
          </a:prstGeom>
          <a:noFill/>
        </p:spPr>
        <p:txBody>
          <a:bodyPr wrap="square" rtlCol="0">
            <a:spAutoFit/>
          </a:bodyPr>
          <a:lstStyle/>
          <a:p>
            <a:r>
              <a:rPr lang="zh-CN" altLang="zh-CN" sz="4800"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rPr>
              <a:t>两手发力</a:t>
            </a:r>
            <a:endParaRPr lang="zh-CN" altLang="zh-CN" sz="4800"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endParaRPr>
          </a:p>
        </p:txBody>
      </p:sp>
    </p:spTree>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文本框 99"/>
          <p:cNvSpPr txBox="1"/>
          <p:nvPr/>
        </p:nvSpPr>
        <p:spPr>
          <a:xfrm>
            <a:off x="708025" y="1624330"/>
            <a:ext cx="5778500" cy="4358640"/>
          </a:xfrm>
          <a:prstGeom prst="rect">
            <a:avLst/>
          </a:prstGeom>
          <a:noFill/>
          <a:ln w="9525">
            <a:noFill/>
          </a:ln>
        </p:spPr>
        <p:txBody>
          <a:bodyPr wrap="square" anchor="t">
            <a:spAutoFit/>
          </a:bodyPr>
          <a:lstStyle/>
          <a:p>
            <a:pPr indent="449580"/>
            <a:r>
              <a:rPr lang="en-US" altLang="zh-CN" sz="2400" b="1" dirty="0">
                <a:solidFill>
                  <a:srgbClr val="FFC000"/>
                </a:solidFill>
                <a:latin typeface="隶书" panose="02010509060101010101" pitchFamily="49" charset="-122"/>
                <a:ea typeface="隶书" panose="02010509060101010101" pitchFamily="49" charset="-122"/>
              </a:rPr>
              <a:t>  </a:t>
            </a:r>
            <a:r>
              <a:rPr lang="zh-CN" altLang="en-US" sz="2800" b="1" dirty="0">
                <a:solidFill>
                  <a:srgbClr val="FFFFFF"/>
                </a:solidFill>
                <a:uFillTx/>
                <a:latin typeface="隶书" panose="02010509060101010101" pitchFamily="49" charset="-122"/>
                <a:ea typeface="隶书" panose="02010509060101010101" pitchFamily="49" charset="-122"/>
              </a:rPr>
              <a:t>能量测才能可管理。要想实行最严格的水资源管理制度，首先是要解决长期以来在水资源监测、用水体系监测、水功能区监测等方面严重不足的问题，解决水资源管理缺少较完整的信息和业务系统平台的问题，通过建立水资源监控能力管理系统，实现水资源管理的定量化、精细化、动态化和科学化。</a:t>
            </a:r>
            <a:endParaRPr lang="zh-CN" altLang="en-US" sz="2800" b="1" dirty="0">
              <a:solidFill>
                <a:srgbClr val="FFFFFF"/>
              </a:solidFill>
              <a:uFillTx/>
              <a:latin typeface="隶书" panose="02010509060101010101" pitchFamily="49" charset="-122"/>
              <a:ea typeface="隶书" panose="02010509060101010101" pitchFamily="49" charset="-122"/>
            </a:endParaRPr>
          </a:p>
          <a:p>
            <a:pPr indent="449580"/>
            <a:endParaRPr lang="zh-CN" altLang="en-US" sz="2800" b="1" dirty="0">
              <a:solidFill>
                <a:srgbClr val="FFFFFF"/>
              </a:solidFill>
              <a:uFillTx/>
              <a:latin typeface="隶书" panose="02010509060101010101" pitchFamily="49" charset="-122"/>
              <a:ea typeface="隶书" panose="02010509060101010101" pitchFamily="49" charset="-122"/>
            </a:endParaRPr>
          </a:p>
        </p:txBody>
      </p:sp>
      <p:sp>
        <p:nvSpPr>
          <p:cNvPr id="96261" name="矩形 8"/>
          <p:cNvSpPr/>
          <p:nvPr/>
        </p:nvSpPr>
        <p:spPr>
          <a:xfrm>
            <a:off x="400050" y="452438"/>
            <a:ext cx="10280650" cy="518160"/>
          </a:xfrm>
          <a:prstGeom prst="rect">
            <a:avLst/>
          </a:prstGeom>
          <a:noFill/>
          <a:ln w="9525">
            <a:noFill/>
          </a:ln>
        </p:spPr>
        <p:txBody>
          <a:bodyPr anchor="t">
            <a:spAutoFit/>
            <a:scene3d>
              <a:camera prst="orthographicFront"/>
              <a:lightRig rig="threePt" dir="t"/>
            </a:scene3d>
          </a:bodyPr>
          <a:lstStyle/>
          <a:p>
            <a:pPr marL="457200" indent="-457200" defTabSz="0">
              <a:spcAft>
                <a:spcPts val="1200"/>
              </a:spcAft>
              <a:buBlip>
                <a:blip r:embed="rId1"/>
              </a:buBlip>
              <a:tabLst>
                <a:tab pos="3860800" algn="l"/>
              </a:tabLst>
            </a:pP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政府发力</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1</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）加强水资源</a:t>
            </a:r>
            <a:r>
              <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监控能力</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建设</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pic>
        <p:nvPicPr>
          <p:cNvPr id="2" name="图片 1"/>
          <p:cNvPicPr>
            <a:picLocks noChangeAspect="1"/>
          </p:cNvPicPr>
          <p:nvPr/>
        </p:nvPicPr>
        <p:blipFill>
          <a:blip r:embed="rId2"/>
          <a:stretch>
            <a:fillRect/>
          </a:stretch>
        </p:blipFill>
        <p:spPr>
          <a:xfrm>
            <a:off x="7083425" y="1850390"/>
            <a:ext cx="4975225" cy="3731260"/>
          </a:xfrm>
          <a:prstGeom prst="rect">
            <a:avLst/>
          </a:prstGeom>
        </p:spPr>
      </p:pic>
    </p:spTree>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文本框 99"/>
          <p:cNvSpPr txBox="1"/>
          <p:nvPr/>
        </p:nvSpPr>
        <p:spPr>
          <a:xfrm>
            <a:off x="6434455" y="1036320"/>
            <a:ext cx="5467350" cy="4785360"/>
          </a:xfrm>
          <a:prstGeom prst="rect">
            <a:avLst/>
          </a:prstGeom>
          <a:gradFill>
            <a:gsLst>
              <a:gs pos="0">
                <a:srgbClr val="012D86"/>
              </a:gs>
              <a:gs pos="100000">
                <a:srgbClr val="0E2557"/>
              </a:gs>
            </a:gsLst>
            <a:lin ang="0" scaled="0"/>
          </a:gradFill>
          <a:ln w="9525">
            <a:noFill/>
          </a:ln>
        </p:spPr>
        <p:txBody>
          <a:bodyPr wrap="square" anchor="t">
            <a:spAutoFit/>
          </a:bodyPr>
          <a:lstStyle/>
          <a:p>
            <a:pPr indent="449580"/>
            <a:r>
              <a:rPr lang="en-US" altLang="zh-CN" sz="2400" dirty="0">
                <a:latin typeface="隶书" panose="02010509060101010101" pitchFamily="49" charset="-122"/>
                <a:ea typeface="隶书" panose="02010509060101010101" pitchFamily="49" charset="-122"/>
              </a:rPr>
              <a:t>  </a:t>
            </a:r>
            <a:r>
              <a:rPr lang="zh-CN" altLang="en-US" sz="2800" dirty="0">
                <a:solidFill>
                  <a:schemeClr val="bg1"/>
                </a:solidFill>
                <a:uFillTx/>
                <a:latin typeface="隶书" panose="02010509060101010101" pitchFamily="49" charset="-122"/>
                <a:ea typeface="隶书" panose="02010509060101010101" pitchFamily="49" charset="-122"/>
              </a:rPr>
              <a:t>我省水资源监控能力建设项目从</a:t>
            </a:r>
            <a:r>
              <a:rPr lang="en-US" altLang="zh-CN" sz="2800" dirty="0">
                <a:solidFill>
                  <a:schemeClr val="bg1"/>
                </a:solidFill>
                <a:uFillTx/>
                <a:latin typeface="隶书" panose="02010509060101010101" pitchFamily="49" charset="-122"/>
                <a:ea typeface="隶书" panose="02010509060101010101" pitchFamily="49" charset="-122"/>
              </a:rPr>
              <a:t>2011</a:t>
            </a:r>
            <a:r>
              <a:rPr lang="zh-CN" altLang="en-US" sz="2800" dirty="0">
                <a:solidFill>
                  <a:schemeClr val="bg1"/>
                </a:solidFill>
                <a:uFillTx/>
                <a:latin typeface="隶书" panose="02010509060101010101" pitchFamily="49" charset="-122"/>
                <a:ea typeface="隶书" panose="02010509060101010101" pitchFamily="49" charset="-122"/>
              </a:rPr>
              <a:t>年开始，分两期开展项目建设，到</a:t>
            </a:r>
            <a:r>
              <a:rPr lang="en-US" altLang="zh-CN" sz="2800" dirty="0">
                <a:solidFill>
                  <a:schemeClr val="bg1"/>
                </a:solidFill>
                <a:uFillTx/>
                <a:latin typeface="隶书" panose="02010509060101010101" pitchFamily="49" charset="-122"/>
                <a:ea typeface="隶书" panose="02010509060101010101" pitchFamily="49" charset="-122"/>
              </a:rPr>
              <a:t>2017</a:t>
            </a:r>
            <a:r>
              <a:rPr lang="zh-CN" altLang="en-US" sz="2800" dirty="0">
                <a:solidFill>
                  <a:schemeClr val="bg1"/>
                </a:solidFill>
                <a:uFillTx/>
                <a:latin typeface="隶书" panose="02010509060101010101" pitchFamily="49" charset="-122"/>
                <a:ea typeface="隶书" panose="02010509060101010101" pitchFamily="49" charset="-122"/>
              </a:rPr>
              <a:t>年末，累计投入资金</a:t>
            </a:r>
            <a:r>
              <a:rPr lang="en-US" altLang="zh-CN" sz="2800" dirty="0">
                <a:solidFill>
                  <a:schemeClr val="bg1"/>
                </a:solidFill>
                <a:uFillTx/>
                <a:latin typeface="隶书" panose="02010509060101010101" pitchFamily="49" charset="-122"/>
                <a:ea typeface="隶书" panose="02010509060101010101" pitchFamily="49" charset="-122"/>
              </a:rPr>
              <a:t>1.01</a:t>
            </a:r>
            <a:r>
              <a:rPr lang="zh-CN" altLang="en-US" sz="2800" dirty="0">
                <a:solidFill>
                  <a:schemeClr val="bg1"/>
                </a:solidFill>
                <a:uFillTx/>
                <a:latin typeface="隶书" panose="02010509060101010101" pitchFamily="49" charset="-122"/>
                <a:ea typeface="隶书" panose="02010509060101010101" pitchFamily="49" charset="-122"/>
              </a:rPr>
              <a:t>亿元，</a:t>
            </a:r>
            <a:r>
              <a:rPr lang="zh-CN" altLang="en-US" sz="2800" dirty="0">
                <a:solidFill>
                  <a:schemeClr val="bg1"/>
                </a:solidFill>
                <a:uFillTx/>
                <a:latin typeface="隶书" panose="02010509060101010101" pitchFamily="49" charset="-122"/>
                <a:ea typeface="隶书" panose="02010509060101010101" pitchFamily="49" charset="-122"/>
                <a:sym typeface="+mn-ea"/>
              </a:rPr>
              <a:t>完成了应用系统开发、定制，</a:t>
            </a:r>
            <a:r>
              <a:rPr lang="zh-CN" altLang="en-US" sz="2800" dirty="0">
                <a:solidFill>
                  <a:schemeClr val="bg1"/>
                </a:solidFill>
                <a:uFillTx/>
                <a:latin typeface="隶书" panose="02010509060101010101" pitchFamily="49" charset="-122"/>
                <a:ea typeface="隶书" panose="02010509060101010101" pitchFamily="49" charset="-122"/>
              </a:rPr>
              <a:t>安装了</a:t>
            </a:r>
            <a:r>
              <a:rPr lang="en-US" altLang="zh-CN" sz="2800" dirty="0">
                <a:solidFill>
                  <a:schemeClr val="bg1"/>
                </a:solidFill>
                <a:uFillTx/>
                <a:latin typeface="隶书" panose="02010509060101010101" pitchFamily="49" charset="-122"/>
                <a:ea typeface="隶书" panose="02010509060101010101" pitchFamily="49" charset="-122"/>
                <a:sym typeface="+mn-ea"/>
              </a:rPr>
              <a:t>700</a:t>
            </a:r>
            <a:r>
              <a:rPr lang="zh-CN" altLang="en-US" sz="2800" dirty="0">
                <a:solidFill>
                  <a:schemeClr val="bg1"/>
                </a:solidFill>
                <a:uFillTx/>
                <a:latin typeface="隶书" panose="02010509060101010101" pitchFamily="49" charset="-122"/>
                <a:ea typeface="隶书" panose="02010509060101010101" pitchFamily="49" charset="-122"/>
                <a:sym typeface="+mn-ea"/>
              </a:rPr>
              <a:t>个监测点，实现了对</a:t>
            </a:r>
            <a:r>
              <a:rPr lang="en-US" altLang="zh-CN" sz="2800" dirty="0">
                <a:solidFill>
                  <a:schemeClr val="bg1"/>
                </a:solidFill>
                <a:uFillTx/>
                <a:latin typeface="隶书" panose="02010509060101010101" pitchFamily="49" charset="-122"/>
                <a:ea typeface="隶书" panose="02010509060101010101" pitchFamily="49" charset="-122"/>
              </a:rPr>
              <a:t>182</a:t>
            </a:r>
            <a:r>
              <a:rPr lang="zh-CN" altLang="en-US" sz="2800" dirty="0">
                <a:solidFill>
                  <a:schemeClr val="bg1"/>
                </a:solidFill>
                <a:uFillTx/>
                <a:latin typeface="隶书" panose="02010509060101010101" pitchFamily="49" charset="-122"/>
                <a:ea typeface="隶书" panose="02010509060101010101" pitchFamily="49" charset="-122"/>
              </a:rPr>
              <a:t>户工业、农业、生活取用水户在线监测，实现了对全省</a:t>
            </a:r>
            <a:r>
              <a:rPr lang="en-US" altLang="zh-CN" sz="2800" dirty="0">
                <a:solidFill>
                  <a:schemeClr val="bg1"/>
                </a:solidFill>
                <a:uFillTx/>
                <a:latin typeface="隶书" panose="02010509060101010101" pitchFamily="49" charset="-122"/>
                <a:ea typeface="隶书" panose="02010509060101010101" pitchFamily="49" charset="-122"/>
              </a:rPr>
              <a:t>15</a:t>
            </a:r>
            <a:r>
              <a:rPr lang="zh-CN" altLang="en-US" sz="2800" dirty="0">
                <a:solidFill>
                  <a:schemeClr val="bg1"/>
                </a:solidFill>
                <a:uFillTx/>
                <a:latin typeface="隶书" panose="02010509060101010101" pitchFamily="49" charset="-122"/>
                <a:ea typeface="隶书" panose="02010509060101010101" pitchFamily="49" charset="-122"/>
              </a:rPr>
              <a:t>个全国重要饮用水水源地水质自动监测，为我省实施最严格水资源管理制度考核工作奠定了坚实的基础。</a:t>
            </a:r>
            <a:endParaRPr lang="zh-CN" altLang="en-US" sz="2800" dirty="0">
              <a:solidFill>
                <a:schemeClr val="bg1"/>
              </a:solidFill>
              <a:uFillTx/>
              <a:latin typeface="隶书" panose="02010509060101010101" pitchFamily="49" charset="-122"/>
              <a:ea typeface="隶书" panose="02010509060101010101" pitchFamily="49" charset="-122"/>
            </a:endParaRPr>
          </a:p>
        </p:txBody>
      </p:sp>
      <p:pic>
        <p:nvPicPr>
          <p:cNvPr id="2" name="图片 1"/>
          <p:cNvPicPr>
            <a:picLocks noChangeAspect="1"/>
          </p:cNvPicPr>
          <p:nvPr/>
        </p:nvPicPr>
        <p:blipFill>
          <a:blip r:embed="rId1"/>
          <a:srcRect l="18405" t="623" r="18584"/>
          <a:stretch>
            <a:fillRect/>
          </a:stretch>
        </p:blipFill>
        <p:spPr>
          <a:xfrm>
            <a:off x="69215" y="1497330"/>
            <a:ext cx="6132830" cy="3773170"/>
          </a:xfrm>
          <a:prstGeom prst="rect">
            <a:avLst/>
          </a:prstGeom>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1"/>
          <a:srcRect/>
          <a:stretch>
            <a:fillRect/>
          </a:stretch>
        </p:blipFill>
        <p:spPr bwMode="auto">
          <a:xfrm>
            <a:off x="9524" y="-2386"/>
            <a:ext cx="12192001" cy="6898778"/>
          </a:xfrm>
          <a:prstGeom prst="rect">
            <a:avLst/>
          </a:prstGeom>
          <a:noFill/>
          <a:ln>
            <a:noFill/>
          </a:ln>
          <a:effectLst>
            <a:glow rad="127000">
              <a:schemeClr val="accent1">
                <a:alpha val="0"/>
              </a:schemeClr>
            </a:glow>
            <a:outerShdw dist="35921" dir="2700000" algn="ctr" rotWithShape="0">
              <a:schemeClr val="bg2"/>
            </a:outerShd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39" name="Rectangle 4"/>
          <p:cNvSpPr/>
          <p:nvPr/>
        </p:nvSpPr>
        <p:spPr>
          <a:xfrm>
            <a:off x="245110" y="306070"/>
            <a:ext cx="6369050" cy="822960"/>
          </a:xfrm>
          <a:prstGeom prst="rect">
            <a:avLst/>
          </a:prstGeom>
          <a:noFill/>
          <a:ln w="9525">
            <a:noFill/>
          </a:ln>
        </p:spPr>
        <p:txBody>
          <a:bodyPr anchor="t">
            <a:spAutoFit/>
          </a:bodyPr>
          <a:lstStyle/>
          <a:p>
            <a:pPr marL="457200" indent="-457200">
              <a:lnSpc>
                <a:spcPct val="150000"/>
              </a:lnSpc>
              <a:buFont typeface="Wingdings" panose="05000000000000000000" pitchFamily="2" charset="2"/>
              <a:buChar char="p"/>
            </a:pPr>
            <a:r>
              <a:rPr lang="zh-CN" altLang="en-US" sz="3200" b="1" dirty="0">
                <a:ln w="22225">
                  <a:solidFill>
                    <a:schemeClr val="accent2"/>
                  </a:solidFill>
                  <a:prstDash val="solid"/>
                </a:ln>
                <a:solidFill>
                  <a:schemeClr val="accent2">
                    <a:lumMod val="40000"/>
                    <a:lumOff val="60000"/>
                  </a:schemeClr>
                </a:solidFill>
                <a:effectLst/>
                <a:latin typeface="黑体" panose="02010609060101010101" pitchFamily="49" charset="-122"/>
                <a:ea typeface="黑体" panose="02010609060101010101" pitchFamily="49" charset="-122"/>
              </a:rPr>
              <a:t>水生态损害</a:t>
            </a:r>
            <a:endParaRPr lang="zh-CN" altLang="en-US" sz="3200" b="1" dirty="0">
              <a:ln w="22225">
                <a:solidFill>
                  <a:schemeClr val="accent2"/>
                </a:solidFill>
                <a:prstDash val="solid"/>
              </a:ln>
              <a:solidFill>
                <a:schemeClr val="accent2">
                  <a:lumMod val="40000"/>
                  <a:lumOff val="60000"/>
                </a:schemeClr>
              </a:solidFill>
              <a:effectLst/>
              <a:latin typeface="黑体" panose="02010609060101010101" pitchFamily="49" charset="-122"/>
              <a:ea typeface="黑体" panose="02010609060101010101" pitchFamily="49" charset="-122"/>
            </a:endParaRPr>
          </a:p>
        </p:txBody>
      </p:sp>
      <p:sp>
        <p:nvSpPr>
          <p:cNvPr id="4" name="文本框 3"/>
          <p:cNvSpPr txBox="1"/>
          <p:nvPr/>
        </p:nvSpPr>
        <p:spPr>
          <a:xfrm>
            <a:off x="6304280" y="544195"/>
            <a:ext cx="5518150" cy="5943600"/>
          </a:xfrm>
          <a:prstGeom prst="rect">
            <a:avLst/>
          </a:prstGeom>
          <a:solidFill>
            <a:schemeClr val="bg1"/>
          </a:solidFill>
        </p:spPr>
        <p:txBody>
          <a:bodyPr wrap="square" lIns="0" tIns="0" rIns="0" bIns="0" rtlCol="0">
            <a:spAutoFit/>
          </a:bodyPr>
          <a:lstStyle/>
          <a:p>
            <a:pPr>
              <a:lnSpc>
                <a:spcPts val="3600"/>
              </a:lnSpc>
              <a:spcBef>
                <a:spcPts val="0"/>
              </a:spcBef>
              <a:buSzPct val="80000"/>
            </a:pPr>
            <a:r>
              <a:rPr lang="en-US" altLang="zh-CN" sz="2800" b="1" dirty="0">
                <a:solidFill>
                  <a:schemeClr val="tx1"/>
                </a:solidFill>
                <a:latin typeface="黑体" panose="02010609060101010101" pitchFamily="49" charset="-122"/>
                <a:ea typeface="黑体" panose="02010609060101010101" pitchFamily="49" charset="-122"/>
                <a:sym typeface="+mn-ea"/>
              </a:rPr>
              <a:t>    </a:t>
            </a:r>
            <a:r>
              <a:rPr lang="zh-CN" altLang="en-US" sz="2800" b="1" dirty="0">
                <a:solidFill>
                  <a:schemeClr val="tx1"/>
                </a:solidFill>
                <a:latin typeface="黑体" panose="02010609060101010101" pitchFamily="49" charset="-122"/>
                <a:ea typeface="黑体" panose="02010609060101010101" pitchFamily="49" charset="-122"/>
                <a:sym typeface="+mn-ea"/>
              </a:rPr>
              <a:t>水功能区水质较差，2017年国家考核我省的</a:t>
            </a:r>
            <a:r>
              <a:rPr lang="zh-CN" altLang="en-US" sz="2800" b="1" dirty="0">
                <a:solidFill>
                  <a:srgbClr val="AE0202"/>
                </a:solidFill>
                <a:latin typeface="黑体" panose="02010609060101010101" pitchFamily="49" charset="-122"/>
                <a:ea typeface="黑体" panose="02010609060101010101" pitchFamily="49" charset="-122"/>
                <a:sym typeface="+mn-ea"/>
              </a:rPr>
              <a:t>180</a:t>
            </a:r>
            <a:r>
              <a:rPr lang="zh-CN" altLang="en-US" sz="2800" b="1" dirty="0">
                <a:solidFill>
                  <a:schemeClr val="tx1"/>
                </a:solidFill>
                <a:latin typeface="黑体" panose="02010609060101010101" pitchFamily="49" charset="-122"/>
                <a:ea typeface="黑体" panose="02010609060101010101" pitchFamily="49" charset="-122"/>
                <a:sym typeface="+mn-ea"/>
              </a:rPr>
              <a:t>个水功能区，有</a:t>
            </a:r>
            <a:r>
              <a:rPr lang="zh-CN" altLang="en-US" sz="2800" b="1" dirty="0">
                <a:solidFill>
                  <a:srgbClr val="AE0202"/>
                </a:solidFill>
                <a:latin typeface="黑体" panose="02010609060101010101" pitchFamily="49" charset="-122"/>
                <a:ea typeface="黑体" panose="02010609060101010101" pitchFamily="49" charset="-122"/>
                <a:sym typeface="+mn-ea"/>
              </a:rPr>
              <a:t>54</a:t>
            </a:r>
            <a:r>
              <a:rPr lang="zh-CN" altLang="en-US" sz="2800" b="1" dirty="0">
                <a:solidFill>
                  <a:schemeClr val="tx1"/>
                </a:solidFill>
                <a:latin typeface="黑体" panose="02010609060101010101" pitchFamily="49" charset="-122"/>
                <a:ea typeface="黑体" panose="02010609060101010101" pitchFamily="49" charset="-122"/>
                <a:sym typeface="+mn-ea"/>
              </a:rPr>
              <a:t>个不达标，占30</a:t>
            </a:r>
            <a:r>
              <a:rPr lang="en-US" altLang="zh-CN" sz="2800" b="1" dirty="0">
                <a:solidFill>
                  <a:schemeClr val="tx1"/>
                </a:solidFill>
                <a:latin typeface="黑体" panose="02010609060101010101" pitchFamily="49" charset="-122"/>
                <a:ea typeface="黑体" panose="02010609060101010101" pitchFamily="49" charset="-122"/>
                <a:sym typeface="+mn-ea"/>
              </a:rPr>
              <a:t>%</a:t>
            </a:r>
            <a:r>
              <a:rPr lang="zh-CN" altLang="en-US" sz="2800" b="1" dirty="0">
                <a:solidFill>
                  <a:schemeClr val="tx1"/>
                </a:solidFill>
                <a:latin typeface="黑体" panose="02010609060101010101" pitchFamily="49" charset="-122"/>
                <a:ea typeface="黑体" panose="02010609060101010101" pitchFamily="49" charset="-122"/>
                <a:sym typeface="+mn-ea"/>
              </a:rPr>
              <a:t> 。</a:t>
            </a:r>
            <a:endParaRPr lang="zh-CN" altLang="en-US" sz="2800" b="1" dirty="0">
              <a:solidFill>
                <a:schemeClr val="tx1"/>
              </a:solidFill>
              <a:latin typeface="黑体" panose="02010609060101010101" pitchFamily="49" charset="-122"/>
              <a:ea typeface="黑体" panose="02010609060101010101" pitchFamily="49" charset="-122"/>
              <a:sym typeface="+mn-ea"/>
            </a:endParaRPr>
          </a:p>
          <a:p>
            <a:pPr>
              <a:lnSpc>
                <a:spcPts val="3600"/>
              </a:lnSpc>
              <a:spcBef>
                <a:spcPts val="0"/>
              </a:spcBef>
              <a:buSzPct val="80000"/>
            </a:pPr>
            <a:r>
              <a:rPr lang="zh-CN" altLang="en-US" sz="2800" b="1" dirty="0">
                <a:solidFill>
                  <a:schemeClr val="tx1"/>
                </a:solidFill>
                <a:latin typeface="黑体" panose="02010609060101010101" pitchFamily="49" charset="-122"/>
                <a:ea typeface="黑体" panose="02010609060101010101" pitchFamily="49" charset="-122"/>
                <a:sym typeface="+mn-ea"/>
              </a:rPr>
              <a:t>    地下水超采现象依然存在，辽阳首山地区超采区面积</a:t>
            </a:r>
            <a:r>
              <a:rPr lang="zh-CN" altLang="en-US" sz="2800" b="1" dirty="0">
                <a:solidFill>
                  <a:srgbClr val="AE0202"/>
                </a:solidFill>
                <a:latin typeface="黑体" panose="02010609060101010101" pitchFamily="49" charset="-122"/>
                <a:ea typeface="黑体" panose="02010609060101010101" pitchFamily="49" charset="-122"/>
                <a:sym typeface="+mn-ea"/>
              </a:rPr>
              <a:t>124.7</a:t>
            </a:r>
            <a:r>
              <a:rPr lang="zh-CN" altLang="en-US" sz="2800" b="1" dirty="0">
                <a:solidFill>
                  <a:schemeClr val="tx1"/>
                </a:solidFill>
                <a:latin typeface="黑体" panose="02010609060101010101" pitchFamily="49" charset="-122"/>
                <a:ea typeface="黑体" panose="02010609060101010101" pitchFamily="49" charset="-122"/>
                <a:sym typeface="+mn-ea"/>
              </a:rPr>
              <a:t>平方公里，漏斗中心水位埋深</a:t>
            </a:r>
            <a:r>
              <a:rPr lang="zh-CN" altLang="en-US" sz="2800" b="1" dirty="0">
                <a:solidFill>
                  <a:srgbClr val="AE0202"/>
                </a:solidFill>
                <a:latin typeface="黑体" panose="02010609060101010101" pitchFamily="49" charset="-122"/>
                <a:ea typeface="黑体" panose="02010609060101010101" pitchFamily="49" charset="-122"/>
                <a:sym typeface="+mn-ea"/>
              </a:rPr>
              <a:t>13.36</a:t>
            </a:r>
            <a:r>
              <a:rPr lang="zh-CN" altLang="en-US" sz="2800" b="1" dirty="0">
                <a:solidFill>
                  <a:schemeClr val="tx1"/>
                </a:solidFill>
                <a:latin typeface="黑体" panose="02010609060101010101" pitchFamily="49" charset="-122"/>
                <a:ea typeface="黑体" panose="02010609060101010101" pitchFamily="49" charset="-122"/>
                <a:sym typeface="+mn-ea"/>
              </a:rPr>
              <a:t>米;</a:t>
            </a:r>
            <a:endParaRPr lang="zh-CN" altLang="en-US" sz="2800" b="1" dirty="0">
              <a:solidFill>
                <a:schemeClr val="tx1"/>
              </a:solidFill>
              <a:latin typeface="黑体" panose="02010609060101010101" pitchFamily="49" charset="-122"/>
              <a:ea typeface="黑体" panose="02010609060101010101" pitchFamily="49" charset="-122"/>
              <a:sym typeface="+mn-ea"/>
            </a:endParaRPr>
          </a:p>
          <a:p>
            <a:pPr>
              <a:lnSpc>
                <a:spcPts val="3600"/>
              </a:lnSpc>
              <a:spcBef>
                <a:spcPts val="0"/>
              </a:spcBef>
              <a:buSzPct val="80000"/>
            </a:pPr>
            <a:r>
              <a:rPr lang="zh-CN" altLang="en-US" sz="2800" b="1" dirty="0">
                <a:solidFill>
                  <a:schemeClr val="tx1"/>
                </a:solidFill>
                <a:latin typeface="黑体" panose="02010609060101010101" pitchFamily="49" charset="-122"/>
                <a:ea typeface="黑体" panose="02010609060101010101" pitchFamily="49" charset="-122"/>
                <a:sym typeface="+mn-ea"/>
              </a:rPr>
              <a:t>    全省还有</a:t>
            </a:r>
            <a:r>
              <a:rPr lang="zh-CN" altLang="en-US" sz="2800" b="1" dirty="0">
                <a:solidFill>
                  <a:srgbClr val="AE0202"/>
                </a:solidFill>
                <a:latin typeface="黑体" panose="02010609060101010101" pitchFamily="49" charset="-122"/>
                <a:ea typeface="黑体" panose="02010609060101010101" pitchFamily="49" charset="-122"/>
                <a:sym typeface="+mn-ea"/>
              </a:rPr>
              <a:t>900</a:t>
            </a:r>
            <a:r>
              <a:rPr lang="zh-CN" altLang="en-US" sz="2800" b="1" dirty="0">
                <a:solidFill>
                  <a:schemeClr val="tx1"/>
                </a:solidFill>
                <a:latin typeface="黑体" panose="02010609060101010101" pitchFamily="49" charset="-122"/>
                <a:ea typeface="黑体" panose="02010609060101010101" pitchFamily="49" charset="-122"/>
                <a:sym typeface="+mn-ea"/>
              </a:rPr>
              <a:t>多平方公里的地下水海水入侵区，主要集中在</a:t>
            </a:r>
            <a:r>
              <a:rPr lang="zh-CN" altLang="en-US" sz="2800" b="1" dirty="0">
                <a:solidFill>
                  <a:srgbClr val="AE0202"/>
                </a:solidFill>
                <a:uFillTx/>
                <a:latin typeface="黑体" panose="02010609060101010101" pitchFamily="49" charset="-122"/>
                <a:ea typeface="黑体" panose="02010609060101010101" pitchFamily="49" charset="-122"/>
                <a:sym typeface="+mn-ea"/>
              </a:rPr>
              <a:t>大连、营口、锦州、葫芦岛</a:t>
            </a:r>
            <a:r>
              <a:rPr lang="zh-CN" altLang="en-US" sz="2800" b="1" dirty="0">
                <a:solidFill>
                  <a:schemeClr val="tx1"/>
                </a:solidFill>
                <a:latin typeface="黑体" panose="02010609060101010101" pitchFamily="49" charset="-122"/>
                <a:ea typeface="黑体" panose="02010609060101010101" pitchFamily="49" charset="-122"/>
                <a:sym typeface="+mn-ea"/>
              </a:rPr>
              <a:t>等地区;</a:t>
            </a:r>
            <a:endParaRPr lang="zh-CN" altLang="en-US" sz="2800" b="1" dirty="0">
              <a:solidFill>
                <a:schemeClr val="tx1"/>
              </a:solidFill>
              <a:latin typeface="黑体" panose="02010609060101010101" pitchFamily="49" charset="-122"/>
              <a:ea typeface="黑体" panose="02010609060101010101" pitchFamily="49" charset="-122"/>
              <a:sym typeface="+mn-ea"/>
            </a:endParaRPr>
          </a:p>
          <a:p>
            <a:pPr>
              <a:lnSpc>
                <a:spcPts val="3600"/>
              </a:lnSpc>
              <a:spcBef>
                <a:spcPts val="0"/>
              </a:spcBef>
              <a:buSzPct val="80000"/>
            </a:pPr>
            <a:r>
              <a:rPr lang="zh-CN" altLang="en-US" sz="2800" b="1" dirty="0">
                <a:solidFill>
                  <a:schemeClr val="tx1"/>
                </a:solidFill>
                <a:latin typeface="黑体" panose="02010609060101010101" pitchFamily="49" charset="-122"/>
                <a:ea typeface="黑体" panose="02010609060101010101" pitchFamily="49" charset="-122"/>
                <a:sym typeface="+mn-ea"/>
              </a:rPr>
              <a:t>    地下水水质不容乐观，全省监测的</a:t>
            </a:r>
            <a:r>
              <a:rPr lang="zh-CN" altLang="en-US" sz="2800" b="1" dirty="0">
                <a:solidFill>
                  <a:srgbClr val="AE0202"/>
                </a:solidFill>
                <a:latin typeface="黑体" panose="02010609060101010101" pitchFamily="49" charset="-122"/>
                <a:ea typeface="黑体" panose="02010609060101010101" pitchFamily="49" charset="-122"/>
                <a:sym typeface="+mn-ea"/>
              </a:rPr>
              <a:t>197</a:t>
            </a:r>
            <a:r>
              <a:rPr lang="zh-CN" altLang="en-US" sz="2800" b="1" dirty="0">
                <a:solidFill>
                  <a:schemeClr val="tx1"/>
                </a:solidFill>
                <a:latin typeface="黑体" panose="02010609060101010101" pitchFamily="49" charset="-122"/>
                <a:ea typeface="黑体" panose="02010609060101010101" pitchFamily="49" charset="-122"/>
                <a:sym typeface="+mn-ea"/>
              </a:rPr>
              <a:t>眼地下水井中，二、三类水质的占14 .2</a:t>
            </a:r>
            <a:r>
              <a:rPr lang="en-US" altLang="zh-CN" sz="2800" b="1" dirty="0">
                <a:solidFill>
                  <a:schemeClr val="tx1"/>
                </a:solidFill>
                <a:latin typeface="黑体" panose="02010609060101010101" pitchFamily="49" charset="-122"/>
                <a:ea typeface="黑体" panose="02010609060101010101" pitchFamily="49" charset="-122"/>
                <a:sym typeface="+mn-ea"/>
              </a:rPr>
              <a:t>%</a:t>
            </a:r>
            <a:r>
              <a:rPr lang="zh-CN" altLang="en-US" sz="2800" b="1" dirty="0">
                <a:solidFill>
                  <a:schemeClr val="tx1"/>
                </a:solidFill>
                <a:latin typeface="黑体" panose="02010609060101010101" pitchFamily="49" charset="-122"/>
                <a:ea typeface="黑体" panose="02010609060101010101" pitchFamily="49" charset="-122"/>
                <a:sym typeface="+mn-ea"/>
              </a:rPr>
              <a:t>，</a:t>
            </a:r>
            <a:r>
              <a:rPr lang="zh-CN" altLang="en-US" sz="2800" b="1" dirty="0">
                <a:solidFill>
                  <a:srgbClr val="AE0202"/>
                </a:solidFill>
                <a:latin typeface="黑体" panose="02010609060101010101" pitchFamily="49" charset="-122"/>
                <a:ea typeface="黑体" panose="02010609060101010101" pitchFamily="49" charset="-122"/>
                <a:sym typeface="+mn-ea"/>
              </a:rPr>
              <a:t>四、五类水质的占85.80</a:t>
            </a:r>
            <a:r>
              <a:rPr lang="en-US" altLang="zh-CN" sz="2800" b="1" dirty="0">
                <a:solidFill>
                  <a:srgbClr val="AE0202"/>
                </a:solidFill>
                <a:latin typeface="黑体" panose="02010609060101010101" pitchFamily="49" charset="-122"/>
                <a:ea typeface="黑体" panose="02010609060101010101" pitchFamily="49" charset="-122"/>
                <a:sym typeface="+mn-ea"/>
              </a:rPr>
              <a:t>%</a:t>
            </a:r>
            <a:r>
              <a:rPr lang="zh-CN" altLang="en-US" sz="2800" b="1" dirty="0">
                <a:solidFill>
                  <a:srgbClr val="AE0202"/>
                </a:solidFill>
                <a:latin typeface="黑体" panose="02010609060101010101" pitchFamily="49" charset="-122"/>
                <a:ea typeface="黑体" panose="02010609060101010101" pitchFamily="49" charset="-122"/>
                <a:sym typeface="+mn-ea"/>
              </a:rPr>
              <a:t>，</a:t>
            </a:r>
            <a:r>
              <a:rPr lang="zh-CN" altLang="en-US" sz="2800" b="1" dirty="0">
                <a:solidFill>
                  <a:schemeClr val="tx1"/>
                </a:solidFill>
                <a:latin typeface="黑体" panose="02010609060101010101" pitchFamily="49" charset="-122"/>
                <a:ea typeface="黑体" panose="02010609060101010101" pitchFamily="49" charset="-122"/>
                <a:sym typeface="+mn-ea"/>
              </a:rPr>
              <a:t>主要原因是铁锰等超标。</a:t>
            </a:r>
            <a:endParaRPr lang="zh-CN" altLang="en-US" sz="2800" b="1" dirty="0">
              <a:solidFill>
                <a:schemeClr val="tx1"/>
              </a:solidFill>
              <a:latin typeface="黑体" panose="02010609060101010101" pitchFamily="49" charset="-122"/>
              <a:ea typeface="黑体" panose="02010609060101010101" pitchFamily="49" charset="-122"/>
              <a:sym typeface="+mn-ea"/>
            </a:endParaRPr>
          </a:p>
        </p:txBody>
      </p:sp>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Box 6"/>
          <p:cNvSpPr txBox="1"/>
          <p:nvPr/>
        </p:nvSpPr>
        <p:spPr>
          <a:xfrm>
            <a:off x="921972" y="1615635"/>
            <a:ext cx="9897745" cy="3323987"/>
          </a:xfrm>
          <a:prstGeom prst="rect">
            <a:avLst/>
          </a:prstGeom>
          <a:noFill/>
          <a:ln w="9525">
            <a:noFill/>
          </a:ln>
        </p:spPr>
        <p:txBody>
          <a:bodyPr wrap="square" anchor="t">
            <a:spAutoFit/>
            <a:scene3d>
              <a:camera prst="orthographicFront"/>
              <a:lightRig rig="threePt" dir="t"/>
            </a:scene3d>
          </a:bodyPr>
          <a:lstStyle/>
          <a:p>
            <a:pPr marL="457200" indent="-457200">
              <a:lnSpc>
                <a:spcPct val="150000"/>
              </a:lnSpc>
            </a:pPr>
            <a:r>
              <a:rPr lang="zh-CN" altLang="en-US" sz="2800" b="1" dirty="0" smtClean="0">
                <a:solidFill>
                  <a:schemeClr val="bg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       </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实行计划用水管理制度是各级节约用水主管部门依法开展节约用水管理工作的重要抓手（河北省水资源费改税后，进一步强化了计划用水管理）。为确保计划用水管理工作顺利实施，我省出台出台了《辽宁省节约用水条例》，从法律层面确立我省实行计划用水管理制度。</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
        <p:nvSpPr>
          <p:cNvPr id="8" name="矩形 8"/>
          <p:cNvSpPr/>
          <p:nvPr/>
        </p:nvSpPr>
        <p:spPr>
          <a:xfrm>
            <a:off x="371914" y="790061"/>
            <a:ext cx="10280650" cy="518160"/>
          </a:xfrm>
          <a:prstGeom prst="rect">
            <a:avLst/>
          </a:prstGeom>
          <a:noFill/>
          <a:ln w="9525">
            <a:noFill/>
          </a:ln>
        </p:spPr>
        <p:txBody>
          <a:bodyPr anchor="t">
            <a:spAutoFit/>
            <a:scene3d>
              <a:camera prst="orthographicFront"/>
              <a:lightRig rig="threePt" dir="t"/>
            </a:scene3d>
          </a:bodyPr>
          <a:lstStyle/>
          <a:p>
            <a:pPr marL="457200" indent="-457200" defTabSz="0">
              <a:spcAft>
                <a:spcPts val="1200"/>
              </a:spcAft>
              <a:buBlip>
                <a:blip r:embed="rId1"/>
              </a:buBlip>
              <a:tabLst>
                <a:tab pos="3860800" algn="l"/>
              </a:tabLst>
            </a:pP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政府发力</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2</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）实行计划用水管理制度</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Tree>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076171" y="384399"/>
            <a:ext cx="0" cy="2781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41411" y="401070"/>
            <a:ext cx="7633547" cy="6470998"/>
          </a:xfrm>
          <a:prstGeom prst="rect">
            <a:avLst/>
          </a:prstGeom>
          <a:noFill/>
        </p:spPr>
        <p:txBody>
          <a:bodyPr wrap="square" lIns="121917" tIns="60958" rIns="121917" bIns="60958" rtlCol="0">
            <a:spAutoFit/>
          </a:bodyPr>
          <a:lstStyle/>
          <a:p>
            <a:pPr algn="l">
              <a:lnSpc>
                <a:spcPct val="150000"/>
              </a:lnSpc>
            </a:pPr>
            <a:r>
              <a:rPr lang="en-US" altLang="zh-CN" sz="2700" b="1" dirty="0">
                <a:solidFill>
                  <a:srgbClr val="0766D4"/>
                </a:solidFill>
                <a:latin typeface="黑体" panose="02010609060101010101" pitchFamily="49" charset="-122"/>
                <a:ea typeface="黑体" panose="02010609060101010101" pitchFamily="49" charset="-122"/>
                <a:cs typeface="仿宋" panose="02010609060101010101" pitchFamily="49" charset="-122"/>
              </a:rPr>
              <a:t>    </a:t>
            </a:r>
            <a:r>
              <a:rPr lang="zh-CN" altLang="en-US" sz="2700" b="1" dirty="0">
                <a:solidFill>
                  <a:schemeClr val="bg1"/>
                </a:solidFill>
                <a:latin typeface="黑体" panose="02010609060101010101" pitchFamily="49" charset="-122"/>
                <a:ea typeface="黑体" panose="02010609060101010101" pitchFamily="49" charset="-122"/>
                <a:cs typeface="仿宋" panose="02010609060101010101" pitchFamily="49" charset="-122"/>
              </a:rPr>
              <a:t>第十条</a:t>
            </a:r>
            <a:r>
              <a:rPr lang="zh-CN" altLang="en-US" sz="2700" b="1" dirty="0">
                <a:solidFill>
                  <a:schemeClr val="bg1"/>
                </a:solidFill>
                <a:cs typeface="仿宋" panose="02010609060101010101" pitchFamily="49" charset="-122"/>
              </a:rPr>
              <a:t>    </a:t>
            </a:r>
            <a:r>
              <a:rPr lang="zh-CN" altLang="en-US" sz="27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rPr>
              <a:t>实行</a:t>
            </a:r>
            <a:r>
              <a:rPr lang="zh-CN" altLang="en-US" sz="2700" b="1" dirty="0">
                <a:solidFill>
                  <a:schemeClr val="bg1"/>
                </a:solidFill>
                <a:latin typeface="仿宋" panose="02010609060101010101" pitchFamily="49" charset="-122"/>
                <a:ea typeface="仿宋" panose="02010609060101010101" pitchFamily="49" charset="-122"/>
                <a:cs typeface="仿宋" panose="02010609060101010101" pitchFamily="49" charset="-122"/>
              </a:rPr>
              <a:t>计划用水管理制度</a:t>
            </a:r>
            <a:r>
              <a:rPr lang="zh-CN" altLang="en-US" sz="27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rPr>
              <a:t>。</a:t>
            </a:r>
            <a:r>
              <a:rPr lang="zh-CN" altLang="en-US" sz="27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使用</a:t>
            </a:r>
            <a:r>
              <a:rPr lang="zh-CN" altLang="en-US" sz="2700" b="1" dirty="0">
                <a:solidFill>
                  <a:srgbClr val="FF0000"/>
                </a:solidFill>
                <a:latin typeface="仿宋" panose="02010609060101010101" pitchFamily="49" charset="-122"/>
                <a:ea typeface="仿宋" panose="02010609060101010101" pitchFamily="49" charset="-122"/>
                <a:cs typeface="仿宋" panose="02010609060101010101" pitchFamily="49" charset="-122"/>
              </a:rPr>
              <a:t>由供水工程设施直接供水且水量较大的非农业用水</a:t>
            </a:r>
            <a:r>
              <a:rPr lang="zh-CN" altLang="en-US" sz="2700" b="1" dirty="0" smtClean="0">
                <a:solidFill>
                  <a:srgbClr val="FF0000"/>
                </a:solidFill>
                <a:latin typeface="仿宋" panose="02010609060101010101" pitchFamily="49" charset="-122"/>
                <a:ea typeface="仿宋" panose="02010609060101010101" pitchFamily="49" charset="-122"/>
                <a:cs typeface="仿宋" panose="02010609060101010101" pitchFamily="49" charset="-122"/>
              </a:rPr>
              <a:t>单位、使用</a:t>
            </a:r>
            <a:r>
              <a:rPr lang="zh-CN" altLang="en-US" sz="2700" b="1" dirty="0">
                <a:solidFill>
                  <a:srgbClr val="FF0000"/>
                </a:solidFill>
                <a:latin typeface="仿宋" panose="02010609060101010101" pitchFamily="49" charset="-122"/>
                <a:ea typeface="仿宋" panose="02010609060101010101" pitchFamily="49" charset="-122"/>
                <a:cs typeface="仿宋" panose="02010609060101010101" pitchFamily="49" charset="-122"/>
              </a:rPr>
              <a:t>公共管网供水且水量较大的单位</a:t>
            </a:r>
            <a:r>
              <a:rPr lang="zh-CN" altLang="en-US" sz="2700" b="1" dirty="0">
                <a:solidFill>
                  <a:schemeClr val="bg1"/>
                </a:solidFill>
                <a:latin typeface="仿宋" panose="02010609060101010101" pitchFamily="49" charset="-122"/>
                <a:ea typeface="仿宋" panose="02010609060101010101" pitchFamily="49" charset="-122"/>
                <a:cs typeface="仿宋" panose="02010609060101010101" pitchFamily="49" charset="-122"/>
              </a:rPr>
              <a:t>（以下统称计划用水单位），应当于每年12月31日前向节约用水主管部门提出下一年度的用水计划建议。节约用水主管部门应当于下一年度1月31日前下达用水计划。用水计划应当根据本行政区域年度用水总量控制指标、行业用水定额和单位用水需求确定。</a:t>
            </a:r>
            <a:endParaRPr lang="zh-CN" altLang="en-US" sz="3200" b="1" dirty="0">
              <a:solidFill>
                <a:schemeClr val="bg1"/>
              </a:solidFill>
              <a:latin typeface="仿宋" panose="02010609060101010101" pitchFamily="49" charset="-122"/>
              <a:ea typeface="仿宋" panose="02010609060101010101" pitchFamily="49" charset="-122"/>
              <a:cs typeface="仿宋" panose="02010609060101010101" pitchFamily="49" charset="-122"/>
            </a:endParaRPr>
          </a:p>
          <a:p>
            <a:pPr algn="l">
              <a:lnSpc>
                <a:spcPct val="150000"/>
              </a:lnSpc>
            </a:pPr>
            <a:endParaRPr lang="zh-CN" altLang="en-US" sz="3200" b="1" dirty="0">
              <a:solidFill>
                <a:srgbClr val="0766D4"/>
              </a:solidFill>
              <a:latin typeface="仿宋" panose="02010609060101010101" pitchFamily="49" charset="-122"/>
              <a:ea typeface="仿宋" panose="02010609060101010101" pitchFamily="49" charset="-122"/>
              <a:cs typeface="仿宋" panose="02010609060101010101" pitchFamily="49" charset="-122"/>
            </a:endParaRPr>
          </a:p>
        </p:txBody>
      </p:sp>
      <p:pic>
        <p:nvPicPr>
          <p:cNvPr id="8" name="图片 7"/>
          <p:cNvPicPr>
            <a:picLocks noChangeAspect="1"/>
          </p:cNvPicPr>
          <p:nvPr/>
        </p:nvPicPr>
        <p:blipFill>
          <a:blip r:embed="rId1" cstate="print"/>
          <a:stretch>
            <a:fillRect/>
          </a:stretch>
        </p:blipFill>
        <p:spPr>
          <a:xfrm>
            <a:off x="8303260" y="1328420"/>
            <a:ext cx="3518747" cy="4842933"/>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1200">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par>
                                <p:cTn id="8" presetID="1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p:tgtEl>
                                          <p:spTgt spid="28"/>
                                        </p:tgtEl>
                                        <p:attrNameLst>
                                          <p:attrName>ppt_x</p:attrName>
                                        </p:attrNameLst>
                                      </p:cBhvr>
                                      <p:tavLst>
                                        <p:tav tm="0">
                                          <p:val>
                                            <p:strVal val="#ppt_x-#ppt_w*1.125000"/>
                                          </p:val>
                                        </p:tav>
                                        <p:tav tm="100000">
                                          <p:val>
                                            <p:strVal val="#ppt_x"/>
                                          </p:val>
                                        </p:tav>
                                      </p:tavLst>
                                    </p:anim>
                                    <p:animEffect transition="in" filter="wipe(righ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3076171" y="384399"/>
            <a:ext cx="0" cy="2781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67267" y="1231053"/>
            <a:ext cx="7674187" cy="2616097"/>
          </a:xfrm>
          <a:prstGeom prst="rect">
            <a:avLst/>
          </a:prstGeom>
          <a:noFill/>
        </p:spPr>
        <p:txBody>
          <a:bodyPr wrap="square" lIns="121917" tIns="60958" rIns="121917" bIns="60958" rtlCol="0">
            <a:spAutoFit/>
          </a:bodyPr>
          <a:lstStyle/>
          <a:p>
            <a:pPr algn="l">
              <a:lnSpc>
                <a:spcPct val="150000"/>
              </a:lnSpc>
            </a:pPr>
            <a:r>
              <a:rPr lang="en-US" altLang="zh-CN" sz="2700" b="1" dirty="0">
                <a:solidFill>
                  <a:schemeClr val="bg1"/>
                </a:solidFill>
                <a:latin typeface="黑体" panose="02010609060101010101" pitchFamily="49" charset="-122"/>
                <a:ea typeface="黑体" panose="02010609060101010101" pitchFamily="49" charset="-122"/>
                <a:cs typeface="仿宋" panose="02010609060101010101" pitchFamily="49" charset="-122"/>
              </a:rPr>
              <a:t>    </a:t>
            </a:r>
            <a:r>
              <a:rPr lang="zh-CN" altLang="en-US" sz="2700" b="1" dirty="0">
                <a:solidFill>
                  <a:schemeClr val="bg1"/>
                </a:solidFill>
                <a:latin typeface="仿宋" panose="02010609060101010101" pitchFamily="49" charset="-122"/>
                <a:ea typeface="仿宋" panose="02010609060101010101" pitchFamily="49" charset="-122"/>
                <a:cs typeface="仿宋" panose="02010609060101010101" pitchFamily="49" charset="-122"/>
                <a:sym typeface="+mn-ea"/>
              </a:rPr>
              <a:t>计划用水单位未按照规定提出用水计划建议的，节约用水主管部门应当根据本行政区域年度用水总量控制指标、行业用水定额和该单位历年用水情况确定并下达用水计划。    </a:t>
            </a:r>
            <a:endParaRPr lang="zh-CN" altLang="en-US" sz="2700" b="1" dirty="0">
              <a:solidFill>
                <a:schemeClr val="bg1"/>
              </a:solidFill>
              <a:latin typeface="仿宋" panose="02010609060101010101" pitchFamily="49" charset="-122"/>
              <a:ea typeface="仿宋" panose="02010609060101010101" pitchFamily="49" charset="-122"/>
              <a:cs typeface="仿宋" panose="02010609060101010101" pitchFamily="49" charset="-122"/>
              <a:sym typeface="+mn-ea"/>
            </a:endParaRPr>
          </a:p>
        </p:txBody>
      </p:sp>
      <p:pic>
        <p:nvPicPr>
          <p:cNvPr id="2" name="图片 1"/>
          <p:cNvPicPr>
            <a:picLocks noChangeAspect="1"/>
          </p:cNvPicPr>
          <p:nvPr/>
        </p:nvPicPr>
        <p:blipFill>
          <a:blip r:embed="rId1" cstate="print"/>
          <a:stretch>
            <a:fillRect/>
          </a:stretch>
        </p:blipFill>
        <p:spPr>
          <a:xfrm>
            <a:off x="8240607" y="1367368"/>
            <a:ext cx="3466253" cy="2310553"/>
          </a:xfrm>
          <a:prstGeom prst="rect">
            <a:avLst/>
          </a:prstGeom>
          <a:ln w="25400">
            <a:solidFill>
              <a:schemeClr val="bg1"/>
            </a:solidFill>
          </a:ln>
        </p:spPr>
      </p:pic>
      <p:sp>
        <p:nvSpPr>
          <p:cNvPr id="3" name="文本框 2"/>
          <p:cNvSpPr txBox="1"/>
          <p:nvPr/>
        </p:nvSpPr>
        <p:spPr>
          <a:xfrm>
            <a:off x="567267" y="3677920"/>
            <a:ext cx="11020213" cy="2616097"/>
          </a:xfrm>
          <a:prstGeom prst="rect">
            <a:avLst/>
          </a:prstGeom>
          <a:noFill/>
        </p:spPr>
        <p:txBody>
          <a:bodyPr wrap="square" lIns="121917" tIns="60958" rIns="121917" bIns="60958" rtlCol="0">
            <a:spAutoFit/>
          </a:bodyPr>
          <a:lstStyle/>
          <a:p>
            <a:pPr algn="l">
              <a:lnSpc>
                <a:spcPct val="150000"/>
              </a:lnSpc>
            </a:pPr>
            <a:r>
              <a:rPr lang="en-US" altLang="zh-CN" b="1" dirty="0">
                <a:solidFill>
                  <a:schemeClr val="bg1"/>
                </a:solidFill>
                <a:latin typeface="仿宋" panose="02010609060101010101" pitchFamily="49" charset="-122"/>
                <a:ea typeface="仿宋" panose="02010609060101010101" pitchFamily="49" charset="-122"/>
                <a:cs typeface="仿宋" panose="02010609060101010101" pitchFamily="49" charset="-122"/>
                <a:sym typeface="+mn-ea"/>
              </a:rPr>
              <a:t>    </a:t>
            </a:r>
            <a:r>
              <a:rPr lang="en-US" altLang="zh-CN" b="1" dirty="0" smtClean="0">
                <a:solidFill>
                  <a:schemeClr val="bg1"/>
                </a:solidFill>
                <a:latin typeface="仿宋" panose="02010609060101010101" pitchFamily="49" charset="-122"/>
                <a:ea typeface="仿宋" panose="02010609060101010101" pitchFamily="49" charset="-122"/>
                <a:cs typeface="仿宋" panose="02010609060101010101" pitchFamily="49" charset="-122"/>
                <a:sym typeface="+mn-ea"/>
              </a:rPr>
              <a:t>  </a:t>
            </a:r>
            <a:r>
              <a:rPr lang="zh-CN" altLang="en-US" sz="27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sym typeface="+mn-ea"/>
              </a:rPr>
              <a:t>计划</a:t>
            </a:r>
            <a:r>
              <a:rPr lang="zh-CN" altLang="en-US" sz="2700" b="1" dirty="0">
                <a:solidFill>
                  <a:schemeClr val="bg1"/>
                </a:solidFill>
                <a:latin typeface="仿宋" panose="02010609060101010101" pitchFamily="49" charset="-122"/>
                <a:ea typeface="仿宋" panose="02010609060101010101" pitchFamily="49" charset="-122"/>
                <a:cs typeface="仿宋" panose="02010609060101010101" pitchFamily="49" charset="-122"/>
                <a:sym typeface="+mn-ea"/>
              </a:rPr>
              <a:t>用水单位的计划用水具体管理办法，由省水行政主管部门会同省住房城乡建设主管部门制定。</a:t>
            </a:r>
            <a:endParaRPr lang="zh-CN" altLang="en-US" sz="2700" b="1" dirty="0">
              <a:solidFill>
                <a:schemeClr val="bg1"/>
              </a:solidFill>
              <a:latin typeface="仿宋" panose="02010609060101010101" pitchFamily="49" charset="-122"/>
              <a:ea typeface="仿宋" panose="02010609060101010101" pitchFamily="49" charset="-122"/>
              <a:cs typeface="仿宋" panose="02010609060101010101" pitchFamily="49" charset="-122"/>
            </a:endParaRPr>
          </a:p>
          <a:p>
            <a:pPr algn="l">
              <a:lnSpc>
                <a:spcPct val="150000"/>
              </a:lnSpc>
            </a:pPr>
            <a:r>
              <a:rPr lang="zh-CN" altLang="en-US" sz="2700" b="1" dirty="0">
                <a:solidFill>
                  <a:schemeClr val="bg1"/>
                </a:solidFill>
                <a:latin typeface="仿宋" panose="02010609060101010101" pitchFamily="49" charset="-122"/>
                <a:ea typeface="仿宋" panose="02010609060101010101" pitchFamily="49" charset="-122"/>
                <a:cs typeface="仿宋" panose="02010609060101010101" pitchFamily="49" charset="-122"/>
                <a:sym typeface="+mn-ea"/>
              </a:rPr>
              <a:t>    纳入取水许可管理单位的计划用水管理，依照相关法律、法规规定执行。</a:t>
            </a:r>
            <a:endParaRPr lang="zh-CN" altLang="en-US" sz="2700" b="1" dirty="0">
              <a:solidFill>
                <a:schemeClr val="bg1"/>
              </a:solidFill>
              <a:latin typeface="仿宋" panose="02010609060101010101" pitchFamily="49" charset="-122"/>
              <a:ea typeface="仿宋" panose="02010609060101010101" pitchFamily="49" charset="-122"/>
              <a:cs typeface="仿宋" panose="02010609060101010101" pitchFamily="49" charset="-122"/>
              <a:sym typeface="+mn-ea"/>
            </a:endParaRPr>
          </a:p>
        </p:txBody>
      </p:sp>
      <p:sp>
        <p:nvSpPr>
          <p:cNvPr id="4" name="椭圆 3"/>
          <p:cNvSpPr/>
          <p:nvPr/>
        </p:nvSpPr>
        <p:spPr>
          <a:xfrm>
            <a:off x="1229360" y="1367155"/>
            <a:ext cx="6924675" cy="554355"/>
          </a:xfrm>
          <a:prstGeom prst="ellipse">
            <a:avLst/>
          </a:prstGeom>
          <a:noFill/>
          <a:ln w="3810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976755" y="3279775"/>
            <a:ext cx="3728085" cy="478790"/>
          </a:xfrm>
          <a:prstGeom prst="ellipse">
            <a:avLst/>
          </a:prstGeom>
          <a:noFill/>
          <a:ln w="3810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200">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3076171" y="384399"/>
            <a:ext cx="0" cy="2781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89021" y="926059"/>
            <a:ext cx="11115299" cy="4441190"/>
          </a:xfrm>
          <a:prstGeom prst="rect">
            <a:avLst/>
          </a:prstGeom>
          <a:noFill/>
        </p:spPr>
        <p:txBody>
          <a:bodyPr wrap="square" lIns="121917" tIns="60958" rIns="121917" bIns="60958" rtlCol="0">
            <a:spAutoFit/>
          </a:bodyPr>
          <a:lstStyle/>
          <a:p>
            <a:pPr algn="l">
              <a:lnSpc>
                <a:spcPct val="150000"/>
              </a:lnSpc>
            </a:pPr>
            <a:r>
              <a:rPr lang="en-US" altLang="zh-CN" sz="2700" b="1" dirty="0">
                <a:solidFill>
                  <a:schemeClr val="bg1"/>
                </a:solidFill>
                <a:latin typeface="黑体" panose="02010609060101010101" pitchFamily="49" charset="-122"/>
                <a:ea typeface="黑体" panose="02010609060101010101" pitchFamily="49" charset="-122"/>
                <a:cs typeface="仿宋" panose="02010609060101010101" pitchFamily="49" charset="-122"/>
              </a:rPr>
              <a:t>    </a:t>
            </a:r>
            <a:r>
              <a:rPr lang="zh-CN" altLang="en-US" sz="2700" b="1" dirty="0">
                <a:solidFill>
                  <a:schemeClr val="bg1"/>
                </a:solidFill>
                <a:latin typeface="黑体" panose="02010609060101010101" pitchFamily="49" charset="-122"/>
                <a:ea typeface="黑体" panose="02010609060101010101" pitchFamily="49" charset="-122"/>
                <a:cs typeface="仿宋" panose="02010609060101010101" pitchFamily="49" charset="-122"/>
              </a:rPr>
              <a:t>第十条解读：</a:t>
            </a:r>
            <a:r>
              <a:rPr sz="2700" b="1" dirty="0">
                <a:solidFill>
                  <a:schemeClr val="bg1"/>
                </a:solidFill>
                <a:latin typeface="仿宋" panose="02010609060101010101" pitchFamily="49" charset="-122"/>
                <a:ea typeface="仿宋" panose="02010609060101010101" pitchFamily="49" charset="-122"/>
                <a:cs typeface="仿宋" panose="02010609060101010101" pitchFamily="49" charset="-122"/>
              </a:rPr>
              <a:t>节约用水管理的关键，</a:t>
            </a:r>
            <a:r>
              <a:rPr sz="27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rPr>
              <a:t>目前主要在于实施计划用水管理制度和</a:t>
            </a:r>
            <a:r>
              <a:rPr lang="zh-CN" altLang="en-US" sz="27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rPr>
              <a:t>超计划超定额累进加价制度</a:t>
            </a:r>
            <a:r>
              <a:rPr sz="27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rPr>
              <a:t>。</a:t>
            </a:r>
            <a:r>
              <a:rPr sz="2700" b="1" dirty="0">
                <a:solidFill>
                  <a:schemeClr val="bg1"/>
                </a:solidFill>
                <a:latin typeface="仿宋" panose="02010609060101010101" pitchFamily="49" charset="-122"/>
                <a:ea typeface="仿宋" panose="02010609060101010101" pitchFamily="49" charset="-122"/>
                <a:cs typeface="仿宋" panose="02010609060101010101" pitchFamily="49" charset="-122"/>
              </a:rPr>
              <a:t>采取计划用水管理制度，即对用水量较大的单位实行计划用水管理。对此，《条例》规定，我省计划用水管理分三类：</a:t>
            </a:r>
            <a:endParaRPr sz="2700" b="1" dirty="0">
              <a:solidFill>
                <a:schemeClr val="bg1"/>
              </a:solidFill>
              <a:latin typeface="仿宋" panose="02010609060101010101" pitchFamily="49" charset="-122"/>
              <a:ea typeface="仿宋" panose="02010609060101010101" pitchFamily="49" charset="-122"/>
              <a:cs typeface="仿宋" panose="02010609060101010101" pitchFamily="49" charset="-122"/>
            </a:endParaRPr>
          </a:p>
          <a:p>
            <a:pPr algn="l">
              <a:lnSpc>
                <a:spcPct val="150000"/>
              </a:lnSpc>
            </a:pPr>
            <a:r>
              <a:rPr sz="2700" b="1" dirty="0">
                <a:solidFill>
                  <a:schemeClr val="bg1"/>
                </a:solidFill>
                <a:latin typeface="仿宋" panose="02010609060101010101" pitchFamily="49" charset="-122"/>
                <a:ea typeface="仿宋" panose="02010609060101010101" pitchFamily="49" charset="-122"/>
                <a:cs typeface="仿宋" panose="02010609060101010101" pitchFamily="49" charset="-122"/>
                <a:sym typeface="+mn-ea"/>
              </a:rPr>
              <a:t>    </a:t>
            </a:r>
            <a:r>
              <a:rPr sz="2700" b="1" dirty="0">
                <a:solidFill>
                  <a:srgbClr val="FFC000"/>
                </a:solidFill>
                <a:uFillTx/>
                <a:latin typeface="仿宋" panose="02010609060101010101" pitchFamily="49" charset="-122"/>
                <a:ea typeface="仿宋" panose="02010609060101010101" pitchFamily="49" charset="-122"/>
                <a:cs typeface="仿宋" panose="02010609060101010101" pitchFamily="49" charset="-122"/>
                <a:sym typeface="+mn-ea"/>
              </a:rPr>
              <a:t>一是使用由供水工程设施直接供水且水量较大的非农业用水单位；</a:t>
            </a:r>
            <a:endParaRPr sz="2700" b="1" dirty="0">
              <a:solidFill>
                <a:srgbClr val="FFC000"/>
              </a:solidFill>
              <a:uFillTx/>
              <a:latin typeface="仿宋" panose="02010609060101010101" pitchFamily="49" charset="-122"/>
              <a:ea typeface="仿宋" panose="02010609060101010101" pitchFamily="49" charset="-122"/>
              <a:cs typeface="仿宋" panose="02010609060101010101" pitchFamily="49" charset="-122"/>
              <a:sym typeface="+mn-ea"/>
            </a:endParaRPr>
          </a:p>
          <a:p>
            <a:pPr algn="l">
              <a:lnSpc>
                <a:spcPct val="150000"/>
              </a:lnSpc>
            </a:pPr>
            <a:r>
              <a:rPr sz="2700" b="1" dirty="0">
                <a:solidFill>
                  <a:srgbClr val="FFC000"/>
                </a:solidFill>
                <a:uFillTx/>
                <a:latin typeface="仿宋" panose="02010609060101010101" pitchFamily="49" charset="-122"/>
                <a:ea typeface="仿宋" panose="02010609060101010101" pitchFamily="49" charset="-122"/>
                <a:cs typeface="仿宋" panose="02010609060101010101" pitchFamily="49" charset="-122"/>
                <a:sym typeface="+mn-ea"/>
              </a:rPr>
              <a:t>    二是使用公共管网供水且水量较大的单位；</a:t>
            </a:r>
            <a:endParaRPr sz="2700" b="1" dirty="0">
              <a:solidFill>
                <a:srgbClr val="FFC000"/>
              </a:solidFill>
              <a:uFillTx/>
              <a:latin typeface="仿宋" panose="02010609060101010101" pitchFamily="49" charset="-122"/>
              <a:ea typeface="仿宋" panose="02010609060101010101" pitchFamily="49" charset="-122"/>
              <a:cs typeface="仿宋" panose="02010609060101010101" pitchFamily="49" charset="-122"/>
              <a:sym typeface="+mn-ea"/>
            </a:endParaRPr>
          </a:p>
          <a:p>
            <a:pPr algn="l">
              <a:lnSpc>
                <a:spcPct val="150000"/>
              </a:lnSpc>
            </a:pPr>
            <a:r>
              <a:rPr sz="2700" b="1" dirty="0">
                <a:solidFill>
                  <a:schemeClr val="bg1"/>
                </a:solidFill>
                <a:latin typeface="仿宋" panose="02010609060101010101" pitchFamily="49" charset="-122"/>
                <a:ea typeface="仿宋" panose="02010609060101010101" pitchFamily="49" charset="-122"/>
                <a:cs typeface="仿宋" panose="02010609060101010101" pitchFamily="49" charset="-122"/>
                <a:sym typeface="+mn-ea"/>
              </a:rPr>
              <a:t>    三是纳入取水许可管理的单位。</a:t>
            </a:r>
            <a:endParaRPr sz="2700" b="1" dirty="0">
              <a:solidFill>
                <a:schemeClr val="bg1"/>
              </a:solidFill>
              <a:latin typeface="仿宋" panose="02010609060101010101" pitchFamily="49" charset="-122"/>
              <a:ea typeface="仿宋" panose="02010609060101010101" pitchFamily="49" charset="-122"/>
              <a:cs typeface="仿宋" panose="02010609060101010101" pitchFamily="49"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200">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
          <p:cNvSpPr>
            <a:spLocks noChangeArrowheads="1"/>
          </p:cNvSpPr>
          <p:nvPr/>
        </p:nvSpPr>
        <p:spPr bwMode="auto">
          <a:xfrm>
            <a:off x="1086241" y="1117665"/>
            <a:ext cx="10119696" cy="409194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06400" algn="l" defTabSz="914400" rtl="0">
              <a:lnSpc>
                <a:spcPts val="4500"/>
              </a:lnSpc>
              <a:spcBef>
                <a:spcPct val="0"/>
              </a:spcBef>
              <a:spcAft>
                <a:spcPct val="0"/>
              </a:spcAft>
              <a:buClrTx/>
              <a:buSzTx/>
              <a:buFontTx/>
              <a:buNone/>
            </a:pPr>
            <a:r>
              <a:rPr kumimoji="0" lang="en-US" altLang="zh-CN" sz="2800" b="0" i="0" u="none" strike="noStrike" cap="none" normalizeH="0" baseline="0" dirty="0" smtClean="0">
                <a:ln>
                  <a:noFill/>
                </a:ln>
                <a:solidFill>
                  <a:schemeClr val="bg1">
                    <a:lumMod val="95000"/>
                  </a:schemeClr>
                </a:solidFill>
                <a:effectLst/>
                <a:latin typeface="Times New Roman" panose="02020603050405020304" pitchFamily="18" charset="0"/>
                <a:ea typeface="仿宋_GB2312"/>
                <a:cs typeface="Times New Roman" panose="02020603050405020304" pitchFamily="18" charset="0"/>
              </a:rPr>
              <a:t>   </a:t>
            </a:r>
            <a:r>
              <a:rPr kumimoji="0" lang="zh-CN" sz="2800" b="0" i="0" u="none" strike="noStrike" cap="none" normalizeH="0" baseline="0" dirty="0" smtClean="0">
                <a:ln>
                  <a:noFill/>
                </a:ln>
                <a:solidFill>
                  <a:schemeClr val="bg1">
                    <a:lumMod val="95000"/>
                  </a:schemeClr>
                </a:solidFill>
                <a:effectLst/>
                <a:latin typeface="Times New Roman" panose="02020603050405020304" pitchFamily="18" charset="0"/>
                <a:ea typeface="仿宋_GB2312"/>
                <a:cs typeface="Times New Roman" panose="02020603050405020304" pitchFamily="18" charset="0"/>
              </a:rPr>
              <a:t>按</a:t>
            </a:r>
            <a:r>
              <a:rPr kumimoji="0" lang="zh-CN" sz="2800" b="0" i="0" u="none" strike="noStrike" cap="none" normalizeH="0" baseline="0" dirty="0" smtClean="0">
                <a:ln>
                  <a:noFill/>
                </a:ln>
                <a:solidFill>
                  <a:schemeClr val="bg1">
                    <a:lumMod val="95000"/>
                  </a:schemeClr>
                </a:solidFill>
                <a:effectLst/>
                <a:latin typeface="Calibri" panose="020F0502020204030204" pitchFamily="34" charset="0"/>
                <a:ea typeface="宋体" panose="02010600030101010101" pitchFamily="2" charset="-122"/>
                <a:cs typeface="仿宋" panose="02010609060101010101" pitchFamily="49" charset="-122"/>
              </a:rPr>
              <a:t>照水利部</a:t>
            </a:r>
            <a:r>
              <a:rPr kumimoji="0" lang="zh-CN" altLang="zh-CN" sz="2800" b="0" i="0" u="none" strike="noStrike" cap="none" normalizeH="0" baseline="0" dirty="0" smtClean="0">
                <a:ln>
                  <a:noFill/>
                </a:ln>
                <a:solidFill>
                  <a:schemeClr val="bg1">
                    <a:lumMod val="95000"/>
                  </a:schemeClr>
                </a:solidFill>
                <a:effectLst/>
                <a:latin typeface="Calibri" panose="020F0502020204030204" pitchFamily="34" charset="0"/>
                <a:ea typeface="宋体" panose="02010600030101010101" pitchFamily="2" charset="-122"/>
                <a:cs typeface="仿宋" panose="02010609060101010101" pitchFamily="49" charset="-122"/>
              </a:rPr>
              <a:t>《</a:t>
            </a:r>
            <a:r>
              <a:rPr kumimoji="0" lang="zh-CN" sz="2800" b="0" i="0" u="none" strike="noStrike" cap="none" normalizeH="0" baseline="0" dirty="0" smtClean="0">
                <a:ln>
                  <a:noFill/>
                </a:ln>
                <a:solidFill>
                  <a:schemeClr val="bg1">
                    <a:lumMod val="95000"/>
                  </a:schemeClr>
                </a:solidFill>
                <a:effectLst/>
                <a:latin typeface="Calibri" panose="020F0502020204030204" pitchFamily="34" charset="0"/>
                <a:ea typeface="宋体" panose="02010600030101010101" pitchFamily="2" charset="-122"/>
                <a:cs typeface="仿宋" panose="02010609060101010101" pitchFamily="49" charset="-122"/>
              </a:rPr>
              <a:t>计划用水管理办法</a:t>
            </a:r>
            <a:r>
              <a:rPr kumimoji="0" lang="zh-CN" altLang="zh-CN" sz="2800" b="0" i="0" u="none" strike="noStrike" cap="none" normalizeH="0" baseline="0" dirty="0" smtClean="0">
                <a:ln>
                  <a:noFill/>
                </a:ln>
                <a:solidFill>
                  <a:schemeClr val="bg1">
                    <a:lumMod val="95000"/>
                  </a:schemeClr>
                </a:solidFill>
                <a:effectLst/>
                <a:latin typeface="Calibri" panose="020F0502020204030204" pitchFamily="34" charset="0"/>
                <a:ea typeface="宋体" panose="02010600030101010101" pitchFamily="2" charset="-122"/>
                <a:cs typeface="仿宋" panose="02010609060101010101" pitchFamily="49" charset="-122"/>
              </a:rPr>
              <a:t>》</a:t>
            </a:r>
            <a:r>
              <a:rPr kumimoji="0" lang="zh-CN" sz="2800" b="0" i="0" u="none" strike="noStrike" cap="none" normalizeH="0" baseline="0" dirty="0" smtClean="0">
                <a:ln>
                  <a:noFill/>
                </a:ln>
                <a:solidFill>
                  <a:schemeClr val="bg1">
                    <a:lumMod val="95000"/>
                  </a:schemeClr>
                </a:solidFill>
                <a:effectLst/>
                <a:latin typeface="Calibri" panose="020F0502020204030204" pitchFamily="34" charset="0"/>
                <a:ea typeface="宋体" panose="02010600030101010101" pitchFamily="2" charset="-122"/>
                <a:cs typeface="仿宋" panose="02010609060101010101" pitchFamily="49" charset="-122"/>
              </a:rPr>
              <a:t>（水资源</a:t>
            </a:r>
            <a:r>
              <a:rPr kumimoji="0" lang="zh-CN" altLang="zh-CN" sz="2800" b="0" i="0" u="none" strike="noStrike" cap="none" normalizeH="0" baseline="0" dirty="0" smtClean="0">
                <a:ln>
                  <a:noFill/>
                </a:ln>
                <a:solidFill>
                  <a:schemeClr val="bg1">
                    <a:lumMod val="95000"/>
                  </a:schemeClr>
                </a:solidFill>
                <a:effectLst/>
                <a:latin typeface="Calibri" panose="020F0502020204030204" pitchFamily="34" charset="0"/>
                <a:ea typeface="宋体" panose="02010600030101010101" pitchFamily="2" charset="-122"/>
                <a:cs typeface="仿宋" panose="02010609060101010101" pitchFamily="49" charset="-122"/>
              </a:rPr>
              <a:t>〔</a:t>
            </a:r>
            <a:r>
              <a:rPr kumimoji="0" lang="en-US" altLang="zh-CN" sz="2800" b="0" i="0" u="none" strike="noStrike" cap="none" normalizeH="0" baseline="0" dirty="0" smtClean="0">
                <a:ln>
                  <a:noFill/>
                </a:ln>
                <a:solidFill>
                  <a:schemeClr val="bg1">
                    <a:lumMod val="95000"/>
                  </a:schemeClr>
                </a:solidFill>
                <a:effectLst/>
                <a:latin typeface="Calibri" panose="020F0502020204030204" pitchFamily="34" charset="0"/>
                <a:ea typeface="宋体" panose="02010600030101010101" pitchFamily="2" charset="-122"/>
                <a:cs typeface="仿宋" panose="02010609060101010101" pitchFamily="49" charset="-122"/>
              </a:rPr>
              <a:t>2014〕360</a:t>
            </a:r>
            <a:r>
              <a:rPr kumimoji="0" lang="zh-CN" altLang="en-US" sz="2800" b="0" i="0" u="none" strike="noStrike" cap="none" normalizeH="0" baseline="0" dirty="0" smtClean="0">
                <a:ln>
                  <a:noFill/>
                </a:ln>
                <a:solidFill>
                  <a:schemeClr val="bg1">
                    <a:lumMod val="95000"/>
                  </a:schemeClr>
                </a:solidFill>
                <a:effectLst/>
                <a:latin typeface="Calibri" panose="020F0502020204030204" pitchFamily="34" charset="0"/>
                <a:ea typeface="宋体" panose="02010600030101010101" pitchFamily="2" charset="-122"/>
                <a:cs typeface="仿宋" panose="02010609060101010101" pitchFamily="49" charset="-122"/>
              </a:rPr>
              <a:t>号）要求，我省自</a:t>
            </a:r>
            <a:r>
              <a:rPr kumimoji="0" lang="en-US" altLang="zh-CN" sz="2800" b="0" i="0" u="none" strike="noStrike" cap="none" normalizeH="0" baseline="0" dirty="0" smtClean="0">
                <a:ln>
                  <a:noFill/>
                </a:ln>
                <a:solidFill>
                  <a:schemeClr val="bg1">
                    <a:lumMod val="95000"/>
                  </a:schemeClr>
                </a:solidFill>
                <a:effectLst/>
                <a:latin typeface="Calibri" panose="020F0502020204030204" pitchFamily="34" charset="0"/>
                <a:ea typeface="宋体" panose="02010600030101010101" pitchFamily="2" charset="-122"/>
                <a:cs typeface="仿宋" panose="02010609060101010101" pitchFamily="49" charset="-122"/>
              </a:rPr>
              <a:t>2016</a:t>
            </a:r>
            <a:r>
              <a:rPr kumimoji="0" lang="zh-CN" altLang="en-US" sz="2800" b="0" i="0" u="none" strike="noStrike" cap="none" normalizeH="0" baseline="0" dirty="0" smtClean="0">
                <a:ln>
                  <a:noFill/>
                </a:ln>
                <a:solidFill>
                  <a:schemeClr val="bg1">
                    <a:lumMod val="95000"/>
                  </a:schemeClr>
                </a:solidFill>
                <a:effectLst/>
                <a:latin typeface="Calibri" panose="020F0502020204030204" pitchFamily="34" charset="0"/>
                <a:ea typeface="宋体" panose="02010600030101010101" pitchFamily="2" charset="-122"/>
                <a:cs typeface="仿宋" panose="02010609060101010101" pitchFamily="49" charset="-122"/>
              </a:rPr>
              <a:t>年开始，连续</a:t>
            </a:r>
            <a:r>
              <a:rPr kumimoji="0" lang="en-US" altLang="zh-CN" sz="2800" b="0" i="0" u="none" strike="noStrike" cap="none" normalizeH="0" baseline="0" dirty="0" smtClean="0">
                <a:ln>
                  <a:noFill/>
                </a:ln>
                <a:solidFill>
                  <a:schemeClr val="bg1">
                    <a:lumMod val="95000"/>
                  </a:schemeClr>
                </a:solidFill>
                <a:effectLst/>
                <a:latin typeface="Calibri" panose="020F0502020204030204" pitchFamily="34" charset="0"/>
                <a:ea typeface="宋体" panose="02010600030101010101" pitchFamily="2" charset="-122"/>
                <a:cs typeface="仿宋" panose="02010609060101010101" pitchFamily="49" charset="-122"/>
              </a:rPr>
              <a:t>4</a:t>
            </a:r>
            <a:r>
              <a:rPr kumimoji="0" lang="zh-CN" altLang="en-US" sz="2800" b="0" i="0" u="none" strike="noStrike" cap="none" normalizeH="0" baseline="0" dirty="0" smtClean="0">
                <a:ln>
                  <a:noFill/>
                </a:ln>
                <a:solidFill>
                  <a:schemeClr val="bg1">
                    <a:lumMod val="95000"/>
                  </a:schemeClr>
                </a:solidFill>
                <a:effectLst/>
                <a:latin typeface="Calibri" panose="020F0502020204030204" pitchFamily="34" charset="0"/>
                <a:ea typeface="宋体" panose="02010600030101010101" pitchFamily="2" charset="-122"/>
                <a:cs typeface="仿宋" panose="02010609060101010101" pitchFamily="49" charset="-122"/>
              </a:rPr>
              <a:t>年印发了关于做好年度计划用水管理工作的通知，明确由省节约用水发展中心负责全省年度用水计划管理工作总结和年度全省用水计划核定备案工作，负责组织松辽委委托的和省水利厅审批的取用水单位提出度用水计划建议，省水利厅负责用水计划核定工作。同时要求市、县两级水行政主管部门组织开展辖区内计划用水管理工作。</a:t>
            </a:r>
            <a:endParaRPr kumimoji="0" lang="zh-CN" altLang="en-US" sz="2800" b="0" i="0" u="none" strike="noStrike" cap="none" normalizeH="0" baseline="0" dirty="0" smtClean="0">
              <a:ln>
                <a:noFill/>
              </a:ln>
              <a:solidFill>
                <a:schemeClr val="bg1">
                  <a:lumMod val="95000"/>
                </a:schemeClr>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
          <p:cNvSpPr>
            <a:spLocks noChangeArrowheads="1"/>
          </p:cNvSpPr>
          <p:nvPr/>
        </p:nvSpPr>
        <p:spPr bwMode="auto">
          <a:xfrm>
            <a:off x="880110" y="964565"/>
            <a:ext cx="6014085" cy="5171440"/>
          </a:xfrm>
          <a:prstGeom prst="rect">
            <a:avLst/>
          </a:prstGeom>
          <a:noFill/>
          <a:ln w="9525">
            <a:noFill/>
            <a:miter lim="800000"/>
          </a:ln>
          <a:effectLst/>
        </p:spPr>
        <p:txBody>
          <a:bodyPr vert="horz" wrap="square" lIns="91440" tIns="45720" rIns="91440" bIns="45720" numCol="1" anchor="ctr" anchorCtr="0" compatLnSpc="1">
            <a:spAutoFit/>
          </a:bodyPr>
          <a:lstStyle/>
          <a:p>
            <a:pPr lvl="0" indent="406400">
              <a:lnSpc>
                <a:spcPts val="4000"/>
              </a:lnSpc>
            </a:pPr>
            <a:r>
              <a:rPr kumimoji="0" lang="en-US" altLang="zh-CN" sz="2800" b="0" i="0" u="none" strike="noStrike" cap="none" normalizeH="0" baseline="0" smtClean="0">
                <a:ln>
                  <a:noFill/>
                </a:ln>
                <a:solidFill>
                  <a:schemeClr val="bg1">
                    <a:lumMod val="95000"/>
                  </a:schemeClr>
                </a:solidFill>
                <a:effectLst/>
                <a:latin typeface="Times New Roman" panose="02020603050405020304" pitchFamily="18" charset="0"/>
                <a:ea typeface="仿宋_GB2312"/>
                <a:cs typeface="Times New Roman" panose="02020603050405020304" pitchFamily="18" charset="0"/>
              </a:rPr>
              <a:t>    </a:t>
            </a:r>
            <a:r>
              <a:rPr lang="en-US" sz="2400" dirty="0" smtClean="0">
                <a:solidFill>
                  <a:schemeClr val="bg1">
                    <a:lumMod val="95000"/>
                  </a:schemeClr>
                </a:solidFill>
              </a:rPr>
              <a:t>2019</a:t>
            </a:r>
            <a:r>
              <a:rPr lang="zh-CN" altLang="en-US" sz="2400" dirty="0" smtClean="0">
                <a:solidFill>
                  <a:schemeClr val="bg1">
                    <a:lumMod val="95000"/>
                  </a:schemeClr>
                </a:solidFill>
              </a:rPr>
              <a:t>年</a:t>
            </a:r>
            <a:r>
              <a:rPr lang="en-US" sz="2400" dirty="0" smtClean="0">
                <a:solidFill>
                  <a:schemeClr val="bg1">
                    <a:lumMod val="95000"/>
                  </a:schemeClr>
                </a:solidFill>
              </a:rPr>
              <a:t>1</a:t>
            </a:r>
            <a:r>
              <a:rPr lang="zh-CN" altLang="en-US" sz="2400" dirty="0" smtClean="0">
                <a:solidFill>
                  <a:schemeClr val="bg1">
                    <a:lumMod val="95000"/>
                  </a:schemeClr>
                </a:solidFill>
              </a:rPr>
              <a:t>月，辽宁省水利厅印发了</a:t>
            </a:r>
            <a:r>
              <a:rPr lang="en-US" altLang="zh-CN" sz="2400" dirty="0" smtClean="0">
                <a:solidFill>
                  <a:schemeClr val="bg1">
                    <a:lumMod val="95000"/>
                  </a:schemeClr>
                </a:solidFill>
              </a:rPr>
              <a:t>《</a:t>
            </a:r>
            <a:r>
              <a:rPr lang="zh-CN" altLang="en-US" sz="2400" dirty="0" smtClean="0">
                <a:solidFill>
                  <a:schemeClr val="bg1">
                    <a:lumMod val="95000"/>
                  </a:schemeClr>
                </a:solidFill>
              </a:rPr>
              <a:t>关于下达省审批</a:t>
            </a:r>
            <a:r>
              <a:rPr lang="en-US" sz="2400" dirty="0" smtClean="0">
                <a:solidFill>
                  <a:schemeClr val="bg1">
                    <a:lumMod val="95000"/>
                  </a:schemeClr>
                </a:solidFill>
              </a:rPr>
              <a:t>2019</a:t>
            </a:r>
            <a:r>
              <a:rPr lang="zh-CN" altLang="en-US" sz="2400" dirty="0" smtClean="0">
                <a:solidFill>
                  <a:schemeClr val="bg1">
                    <a:lumMod val="95000"/>
                  </a:schemeClr>
                </a:solidFill>
              </a:rPr>
              <a:t>年度用水计划的通知</a:t>
            </a:r>
            <a:r>
              <a:rPr lang="en-US" altLang="zh-CN" sz="2400" dirty="0" smtClean="0">
                <a:solidFill>
                  <a:schemeClr val="bg1">
                    <a:lumMod val="95000"/>
                  </a:schemeClr>
                </a:solidFill>
              </a:rPr>
              <a:t>》</a:t>
            </a:r>
            <a:r>
              <a:rPr lang="zh-CN" altLang="en-US" sz="2400" dirty="0" smtClean="0">
                <a:solidFill>
                  <a:schemeClr val="bg1">
                    <a:lumMod val="95000"/>
                  </a:schemeClr>
                </a:solidFill>
              </a:rPr>
              <a:t>（辽水资</a:t>
            </a:r>
            <a:r>
              <a:rPr lang="en-US" altLang="zh-CN" sz="2400" dirty="0" smtClean="0">
                <a:solidFill>
                  <a:schemeClr val="bg1">
                    <a:lumMod val="95000"/>
                  </a:schemeClr>
                </a:solidFill>
              </a:rPr>
              <a:t>〔</a:t>
            </a:r>
            <a:r>
              <a:rPr lang="en-US" sz="2400" dirty="0" smtClean="0">
                <a:solidFill>
                  <a:schemeClr val="bg1">
                    <a:lumMod val="95000"/>
                  </a:schemeClr>
                </a:solidFill>
              </a:rPr>
              <a:t>2019</a:t>
            </a:r>
            <a:r>
              <a:rPr lang="en-US" altLang="zh-CN" sz="2400" dirty="0" smtClean="0">
                <a:solidFill>
                  <a:schemeClr val="bg1">
                    <a:lumMod val="95000"/>
                  </a:schemeClr>
                </a:solidFill>
              </a:rPr>
              <a:t>〕</a:t>
            </a:r>
            <a:r>
              <a:rPr lang="en-US" sz="2400" dirty="0" smtClean="0">
                <a:solidFill>
                  <a:schemeClr val="bg1">
                    <a:lumMod val="95000"/>
                  </a:schemeClr>
                </a:solidFill>
              </a:rPr>
              <a:t>32</a:t>
            </a:r>
            <a:r>
              <a:rPr lang="zh-CN" altLang="en-US" sz="2400" dirty="0" smtClean="0">
                <a:solidFill>
                  <a:schemeClr val="bg1">
                    <a:lumMod val="95000"/>
                  </a:schemeClr>
                </a:solidFill>
              </a:rPr>
              <a:t>号），下达了省审批</a:t>
            </a:r>
            <a:r>
              <a:rPr lang="en-US" sz="2400" dirty="0" smtClean="0">
                <a:solidFill>
                  <a:schemeClr val="bg1">
                    <a:lumMod val="95000"/>
                  </a:schemeClr>
                </a:solidFill>
              </a:rPr>
              <a:t>62</a:t>
            </a:r>
            <a:r>
              <a:rPr lang="zh-CN" altLang="en-US" sz="2400" dirty="0" smtClean="0">
                <a:solidFill>
                  <a:schemeClr val="bg1">
                    <a:lumMod val="95000"/>
                  </a:schemeClr>
                </a:solidFill>
              </a:rPr>
              <a:t>户和松辽委委托的</a:t>
            </a:r>
            <a:r>
              <a:rPr lang="en-US" sz="2400" dirty="0" smtClean="0">
                <a:solidFill>
                  <a:schemeClr val="bg1">
                    <a:lumMod val="95000"/>
                  </a:schemeClr>
                </a:solidFill>
              </a:rPr>
              <a:t>9</a:t>
            </a:r>
            <a:r>
              <a:rPr lang="zh-CN" altLang="en-US" sz="2400" dirty="0" smtClean="0">
                <a:solidFill>
                  <a:schemeClr val="bg1">
                    <a:lumMod val="95000"/>
                  </a:schemeClr>
                </a:solidFill>
              </a:rPr>
              <a:t>户取用水单位</a:t>
            </a:r>
            <a:r>
              <a:rPr lang="en-US" sz="2400" dirty="0" smtClean="0">
                <a:solidFill>
                  <a:schemeClr val="bg1">
                    <a:lumMod val="95000"/>
                  </a:schemeClr>
                </a:solidFill>
              </a:rPr>
              <a:t>2019</a:t>
            </a:r>
            <a:r>
              <a:rPr lang="zh-CN" altLang="en-US" sz="2400" dirty="0" smtClean="0">
                <a:solidFill>
                  <a:schemeClr val="bg1">
                    <a:lumMod val="95000"/>
                  </a:schemeClr>
                </a:solidFill>
              </a:rPr>
              <a:t>年度用水计划。其中省审批</a:t>
            </a:r>
            <a:r>
              <a:rPr lang="en-US" sz="2400" dirty="0" smtClean="0">
                <a:solidFill>
                  <a:srgbClr val="C00000"/>
                </a:solidFill>
                <a:uFillTx/>
              </a:rPr>
              <a:t>62</a:t>
            </a:r>
            <a:r>
              <a:rPr lang="zh-CN" altLang="en-US" sz="2400" dirty="0" smtClean="0">
                <a:solidFill>
                  <a:schemeClr val="bg1">
                    <a:lumMod val="95000"/>
                  </a:schemeClr>
                </a:solidFill>
              </a:rPr>
              <a:t>户</a:t>
            </a:r>
            <a:r>
              <a:rPr lang="en-US" sz="4000" b="1" dirty="0" smtClean="0">
                <a:solidFill>
                  <a:srgbClr val="FFC000"/>
                </a:solidFill>
                <a:uFillTx/>
              </a:rPr>
              <a:t>申请</a:t>
            </a:r>
            <a:r>
              <a:rPr lang="zh-CN" altLang="en-US" sz="2400" dirty="0" smtClean="0">
                <a:solidFill>
                  <a:schemeClr val="bg1">
                    <a:lumMod val="95000"/>
                  </a:schemeClr>
                </a:solidFill>
              </a:rPr>
              <a:t>地表水用水量</a:t>
            </a:r>
            <a:r>
              <a:rPr lang="en-US" sz="2400" dirty="0" smtClean="0">
                <a:solidFill>
                  <a:srgbClr val="C00000"/>
                </a:solidFill>
                <a:uFillTx/>
              </a:rPr>
              <a:t>139.3</a:t>
            </a:r>
            <a:r>
              <a:rPr lang="zh-CN" altLang="en-US" sz="2400" dirty="0" smtClean="0">
                <a:solidFill>
                  <a:schemeClr val="bg1">
                    <a:lumMod val="95000"/>
                  </a:schemeClr>
                </a:solidFill>
              </a:rPr>
              <a:t>亿立方米，申请地下水用水量</a:t>
            </a:r>
            <a:r>
              <a:rPr lang="en-US" sz="2400" dirty="0" smtClean="0">
                <a:solidFill>
                  <a:srgbClr val="C00000"/>
                </a:solidFill>
                <a:uFillTx/>
              </a:rPr>
              <a:t>6.19</a:t>
            </a:r>
            <a:r>
              <a:rPr lang="zh-CN" altLang="en-US" sz="2400" dirty="0" smtClean="0">
                <a:solidFill>
                  <a:schemeClr val="bg1">
                    <a:lumMod val="95000"/>
                  </a:schemeClr>
                </a:solidFill>
              </a:rPr>
              <a:t>亿立方米，</a:t>
            </a:r>
            <a:r>
              <a:rPr lang="en-US" sz="2400" dirty="0" smtClean="0">
                <a:solidFill>
                  <a:schemeClr val="bg1">
                    <a:lumMod val="95000"/>
                  </a:schemeClr>
                </a:solidFill>
              </a:rPr>
              <a:t>2019</a:t>
            </a:r>
            <a:r>
              <a:rPr lang="zh-CN" altLang="en-US" sz="2400" dirty="0" smtClean="0">
                <a:solidFill>
                  <a:schemeClr val="bg1">
                    <a:lumMod val="95000"/>
                  </a:schemeClr>
                </a:solidFill>
              </a:rPr>
              <a:t>年度</a:t>
            </a:r>
            <a:r>
              <a:rPr lang="en-US" sz="4000" b="1" dirty="0" smtClean="0">
                <a:solidFill>
                  <a:srgbClr val="FFC000"/>
                </a:solidFill>
                <a:uFillTx/>
              </a:rPr>
              <a:t>下达</a:t>
            </a:r>
            <a:r>
              <a:rPr lang="zh-CN" altLang="en-US" sz="2400" dirty="0" smtClean="0">
                <a:solidFill>
                  <a:schemeClr val="bg1">
                    <a:lumMod val="95000"/>
                  </a:schemeClr>
                </a:solidFill>
              </a:rPr>
              <a:t>地表水用水计划</a:t>
            </a:r>
            <a:r>
              <a:rPr lang="en-US" sz="2400" dirty="0" smtClean="0">
                <a:solidFill>
                  <a:srgbClr val="C00000"/>
                </a:solidFill>
                <a:uFillTx/>
              </a:rPr>
              <a:t>130.56</a:t>
            </a:r>
            <a:r>
              <a:rPr lang="zh-CN" altLang="en-US" sz="2400" dirty="0" smtClean="0">
                <a:solidFill>
                  <a:schemeClr val="bg1">
                    <a:lumMod val="95000"/>
                  </a:schemeClr>
                </a:solidFill>
              </a:rPr>
              <a:t>亿立方米、地下水用水计划</a:t>
            </a:r>
            <a:r>
              <a:rPr lang="en-US" sz="2400" dirty="0" smtClean="0">
                <a:solidFill>
                  <a:srgbClr val="C00000"/>
                </a:solidFill>
                <a:uFillTx/>
              </a:rPr>
              <a:t>4.57</a:t>
            </a:r>
            <a:r>
              <a:rPr lang="zh-CN" altLang="en-US" sz="2400" dirty="0" smtClean="0">
                <a:solidFill>
                  <a:schemeClr val="bg1">
                    <a:lumMod val="95000"/>
                  </a:schemeClr>
                </a:solidFill>
              </a:rPr>
              <a:t>亿立方米，地表水</a:t>
            </a:r>
            <a:r>
              <a:rPr lang="en-US" sz="4000" b="1" dirty="0" smtClean="0">
                <a:solidFill>
                  <a:srgbClr val="FFC000"/>
                </a:solidFill>
                <a:uFillTx/>
              </a:rPr>
              <a:t>核减</a:t>
            </a:r>
            <a:r>
              <a:rPr lang="en-US" sz="2400" dirty="0" smtClean="0">
                <a:solidFill>
                  <a:srgbClr val="C00000"/>
                </a:solidFill>
                <a:uFillTx/>
              </a:rPr>
              <a:t>8.74</a:t>
            </a:r>
            <a:r>
              <a:rPr lang="zh-CN" altLang="en-US" sz="2400" dirty="0" smtClean="0">
                <a:solidFill>
                  <a:schemeClr val="bg1">
                    <a:lumMod val="95000"/>
                  </a:schemeClr>
                </a:solidFill>
              </a:rPr>
              <a:t>亿立方米，地下水核减</a:t>
            </a:r>
            <a:r>
              <a:rPr lang="en-US" sz="2400" dirty="0" smtClean="0">
                <a:solidFill>
                  <a:srgbClr val="C00000"/>
                </a:solidFill>
                <a:uFillTx/>
              </a:rPr>
              <a:t>1.62</a:t>
            </a:r>
            <a:r>
              <a:rPr lang="zh-CN" altLang="en-US" sz="2400" dirty="0" smtClean="0">
                <a:solidFill>
                  <a:schemeClr val="bg1">
                    <a:lumMod val="95000"/>
                  </a:schemeClr>
                </a:solidFill>
              </a:rPr>
              <a:t>亿立方米。</a:t>
            </a:r>
            <a:endParaRPr kumimoji="0" lang="zh-CN" altLang="en-US" sz="2400" b="0" i="0" u="none" strike="noStrike" cap="none" normalizeH="0" baseline="0" dirty="0" smtClean="0">
              <a:ln>
                <a:noFill/>
              </a:ln>
              <a:solidFill>
                <a:schemeClr val="bg1">
                  <a:lumMod val="95000"/>
                </a:schemeClr>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cstate="print"/>
          <a:srcRect l="3312" t="5141" r="4427" b="-3755"/>
          <a:stretch>
            <a:fillRect/>
          </a:stretch>
        </p:blipFill>
        <p:spPr>
          <a:xfrm>
            <a:off x="7722870" y="710565"/>
            <a:ext cx="3837940" cy="5737225"/>
          </a:xfrm>
          <a:prstGeom prst="rect">
            <a:avLst/>
          </a:prstGeom>
        </p:spPr>
      </p:pic>
    </p:spTree>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956310" y="447675"/>
            <a:ext cx="10035540" cy="365760"/>
          </a:xfrm>
          <a:prstGeom prst="rect">
            <a:avLst/>
          </a:prstGeom>
          <a:solidFill>
            <a:srgbClr val="FFFFFF"/>
          </a:solidFill>
          <a:ln w="9525" cap="flat" cmpd="sng">
            <a:solidFill>
              <a:srgbClr val="000000"/>
            </a:solidFill>
            <a:prstDash val="solid"/>
            <a:headEnd type="none" w="med" len="med"/>
            <a:tailEnd type="none" w="med" len="med"/>
          </a:ln>
        </p:spPr>
        <p:txBody>
          <a:bodyPr wrap="square">
            <a:spAutoFit/>
          </a:bodyPr>
          <a:lstStyle/>
          <a:p>
            <a:pPr marL="0" indent="0" algn="ctr"/>
            <a:r>
              <a:rPr lang="zh-CN" altLang="en-US" sz="1800" b="0" u="none">
                <a:latin typeface="宋体" panose="02010600030101010101" pitchFamily="2" charset="-122"/>
                <a:ea typeface="宋体" panose="02010600030101010101" pitchFamily="2" charset="-122"/>
                <a:cs typeface="宋体" panose="02010600030101010101" pitchFamily="2" charset="-122"/>
              </a:rPr>
              <a:t>辽宁省省批取用水单位</a:t>
            </a:r>
            <a:r>
              <a:rPr lang="en-US" altLang="zh-CN" sz="1800" b="0" u="none">
                <a:latin typeface="宋体" panose="02010600030101010101" pitchFamily="2" charset="-122"/>
                <a:ea typeface="宋体" panose="02010600030101010101" pitchFamily="2" charset="-122"/>
                <a:cs typeface="宋体" panose="02010600030101010101" pitchFamily="2" charset="-122"/>
              </a:rPr>
              <a:t>2019</a:t>
            </a:r>
            <a:r>
              <a:rPr lang="zh-CN" altLang="en-US" sz="1800" b="0" u="none">
                <a:latin typeface="宋体" panose="02010600030101010101" pitchFamily="2" charset="-122"/>
                <a:ea typeface="宋体" panose="02010600030101010101" pitchFamily="2" charset="-122"/>
                <a:cs typeface="宋体" panose="02010600030101010101" pitchFamily="2" charset="-122"/>
              </a:rPr>
              <a:t>年用水计划下达汇总表</a:t>
            </a:r>
            <a:endParaRPr lang="zh-CN" altLang="en-US"/>
          </a:p>
        </p:txBody>
      </p:sp>
      <p:graphicFrame>
        <p:nvGraphicFramePr>
          <p:cNvPr id="2" name="表格 -1"/>
          <p:cNvGraphicFramePr/>
          <p:nvPr/>
        </p:nvGraphicFramePr>
        <p:xfrm>
          <a:off x="956310" y="1224915"/>
          <a:ext cx="10035540" cy="4931410"/>
        </p:xfrm>
        <a:graphic>
          <a:graphicData uri="http://schemas.openxmlformats.org/drawingml/2006/table">
            <a:tbl>
              <a:tblPr firstRow="1" bandRow="1">
                <a:tableStyleId>{5940675A-B579-460E-94D1-54222C63F5DA}</a:tableStyleId>
              </a:tblPr>
              <a:tblGrid>
                <a:gridCol w="555625"/>
                <a:gridCol w="478155"/>
                <a:gridCol w="2879090"/>
                <a:gridCol w="2315845"/>
                <a:gridCol w="889000"/>
                <a:gridCol w="955675"/>
                <a:gridCol w="963295"/>
                <a:gridCol w="998855"/>
              </a:tblGrid>
              <a:tr h="498475">
                <a:tc rowSpan="2">
                  <a:txBody>
                    <a:bodyPr/>
                    <a:lstStyle/>
                    <a:p>
                      <a:pPr marL="0" indent="0" algn="ctr">
                        <a:buNone/>
                      </a:pPr>
                      <a:r>
                        <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rPr>
                        <a:t>各市</a:t>
                      </a:r>
                      <a:endPar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rowSpan="2">
                  <a:txBody>
                    <a:bodyPr/>
                    <a:lstStyle/>
                    <a:p>
                      <a:pPr marL="0" indent="0" algn="ctr">
                        <a:buNone/>
                      </a:pPr>
                      <a:r>
                        <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rPr>
                        <a:t>序号</a:t>
                      </a:r>
                      <a:endPar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rowSpan="2">
                  <a:txBody>
                    <a:bodyPr/>
                    <a:lstStyle/>
                    <a:p>
                      <a:pPr marL="0" indent="0" algn="ctr">
                        <a:buNone/>
                      </a:pPr>
                      <a:r>
                        <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rPr>
                        <a:t>用水单位名称</a:t>
                      </a:r>
                      <a:endPar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rowSpan="2">
                  <a:txBody>
                    <a:bodyPr/>
                    <a:lstStyle/>
                    <a:p>
                      <a:pPr marL="0" indent="0" algn="ctr">
                        <a:buNone/>
                      </a:pPr>
                      <a:r>
                        <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rPr>
                        <a:t>取水许可证编号</a:t>
                      </a:r>
                      <a:endPar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2">
                  <a:txBody>
                    <a:bodyPr/>
                    <a:lstStyle/>
                    <a:p>
                      <a:pPr marL="0" indent="0" algn="ctr">
                        <a:buNone/>
                      </a:pPr>
                      <a:r>
                        <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rPr>
                        <a:t>许可水量</a:t>
                      </a:r>
                      <a:endPar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marL="0" indent="0" algn="ctr">
                        <a:buNone/>
                      </a:pPr>
                      <a:r>
                        <a:rPr lang="en-US" altLang="zh-CN" sz="1200" b="1" u="none">
                          <a:highlight>
                            <a:srgbClr val="FFFFFF"/>
                          </a:highlight>
                          <a:latin typeface="仿宋" panose="02010609060101010101" pitchFamily="49" charset="-122"/>
                          <a:ea typeface="仿宋" panose="02010609060101010101" pitchFamily="49" charset="-122"/>
                          <a:cs typeface="仿宋" panose="02010609060101010101" pitchFamily="49" charset="-122"/>
                        </a:rPr>
                        <a:t>2019</a:t>
                      </a:r>
                      <a:r>
                        <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rPr>
                        <a:t>年用水计划审批量</a:t>
                      </a:r>
                      <a:endPar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51498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marL="0" indent="0" algn="ctr">
                        <a:buNone/>
                      </a:pPr>
                      <a:r>
                        <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rPr>
                        <a:t>地表水</a:t>
                      </a:r>
                      <a:endPar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rPr>
                        <a:t>地下水</a:t>
                      </a:r>
                      <a:endPar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rPr>
                        <a:t>地表水</a:t>
                      </a:r>
                      <a:endPar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rPr>
                        <a:t>地下水</a:t>
                      </a:r>
                      <a:endParaRPr lang="zh-CN" altLang="en-US" sz="1200" b="1"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27025">
                <a:tc rowSpan="12">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沈阳</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1</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沈阳华润热电有限公司</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辽沈浑字【</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2015</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20003</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750</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500</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257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沈阳抗生素厂</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辽沈沈字【</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2015</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20004</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highlight>
                            <a:srgbClr val="FFFFFF"/>
                          </a:highlight>
                          <a:latin typeface="仿宋" panose="02010609060101010101" pitchFamily="49" charset="-122"/>
                          <a:ea typeface="仿宋" panose="02010609060101010101" pitchFamily="49" charset="-122"/>
                          <a:cs typeface="仿宋" panose="02010609060101010101" pitchFamily="49" charset="-122"/>
                        </a:rPr>
                        <a:t>511</a:t>
                      </a:r>
                      <a:endParaRPr lang="zh-CN" altLang="en-US" sz="11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130</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270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3</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新民胜科水务有限公司</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辽沈民字【</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2017</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20005</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highlight>
                            <a:srgbClr val="FFFFFF"/>
                          </a:highlight>
                          <a:latin typeface="仿宋" panose="02010609060101010101" pitchFamily="49" charset="-122"/>
                          <a:ea typeface="仿宋" panose="02010609060101010101" pitchFamily="49" charset="-122"/>
                          <a:cs typeface="仿宋" panose="02010609060101010101" pitchFamily="49" charset="-122"/>
                        </a:rPr>
                        <a:t>1625</a:t>
                      </a:r>
                      <a:endParaRPr lang="zh-CN" altLang="en-US" sz="11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1625</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263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4</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沈阳石蜡化工有限公司</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辽沈于字【</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2017</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20006</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highlight>
                            <a:srgbClr val="FFFFFF"/>
                          </a:highlight>
                          <a:latin typeface="仿宋" panose="02010609060101010101" pitchFamily="49" charset="-122"/>
                          <a:ea typeface="仿宋" panose="02010609060101010101" pitchFamily="49" charset="-122"/>
                          <a:cs typeface="仿宋" panose="02010609060101010101" pitchFamily="49" charset="-122"/>
                        </a:rPr>
                        <a:t>909.5</a:t>
                      </a:r>
                      <a:endParaRPr lang="zh-CN" altLang="en-US" sz="11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800</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263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5</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沈阳胜科水务有限公司</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辽沈铁字【</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2017</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20093</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highlight>
                            <a:srgbClr val="FFFFFF"/>
                          </a:highlight>
                          <a:latin typeface="仿宋" panose="02010609060101010101" pitchFamily="49" charset="-122"/>
                          <a:ea typeface="仿宋" panose="02010609060101010101" pitchFamily="49" charset="-122"/>
                          <a:cs typeface="仿宋" panose="02010609060101010101" pitchFamily="49" charset="-122"/>
                        </a:rPr>
                        <a:t>3512</a:t>
                      </a:r>
                      <a:endParaRPr lang="zh-CN" altLang="en-US" sz="11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2800</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263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6</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康平县自来水公司</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辽沈康字【</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2018</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20100</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highlight>
                            <a:srgbClr val="FFFFFF"/>
                          </a:highlight>
                          <a:latin typeface="仿宋" panose="02010609060101010101" pitchFamily="49" charset="-122"/>
                          <a:ea typeface="仿宋" panose="02010609060101010101" pitchFamily="49" charset="-122"/>
                          <a:cs typeface="仿宋" panose="02010609060101010101" pitchFamily="49" charset="-122"/>
                        </a:rPr>
                        <a:t>684</a:t>
                      </a:r>
                      <a:endParaRPr lang="zh-CN" altLang="en-US" sz="11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684</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270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7</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沈阳浑南水务集团有限公司</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辽沈浑字【</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2018</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20108</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highlight>
                            <a:srgbClr val="FFFFFF"/>
                          </a:highlight>
                          <a:latin typeface="仿宋" panose="02010609060101010101" pitchFamily="49" charset="-122"/>
                          <a:ea typeface="仿宋" panose="02010609060101010101" pitchFamily="49" charset="-122"/>
                          <a:cs typeface="仿宋" panose="02010609060101010101" pitchFamily="49" charset="-122"/>
                        </a:rPr>
                        <a:t>1460</a:t>
                      </a:r>
                      <a:endParaRPr lang="zh-CN" altLang="en-US" sz="11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100</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257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8</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沈阳水务集团有限公司</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辽沈城字【</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2018</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20107</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highlight>
                            <a:srgbClr val="FFFFFF"/>
                          </a:highlight>
                          <a:latin typeface="仿宋" panose="02010609060101010101" pitchFamily="49" charset="-122"/>
                          <a:ea typeface="仿宋" panose="02010609060101010101" pitchFamily="49" charset="-122"/>
                          <a:cs typeface="仿宋" panose="02010609060101010101" pitchFamily="49" charset="-122"/>
                        </a:rPr>
                        <a:t>21900</a:t>
                      </a:r>
                      <a:endParaRPr lang="zh-CN" altLang="en-US" sz="11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14600</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270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9</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沈阳水务集团辽中运营管理有限公司</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辽沈辽字【</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2018</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20097</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highlight>
                            <a:srgbClr val="FFFFFF"/>
                          </a:highlight>
                          <a:latin typeface="仿宋" panose="02010609060101010101" pitchFamily="49" charset="-122"/>
                          <a:ea typeface="仿宋" panose="02010609060101010101" pitchFamily="49" charset="-122"/>
                          <a:cs typeface="仿宋" panose="02010609060101010101" pitchFamily="49" charset="-122"/>
                        </a:rPr>
                        <a:t>730</a:t>
                      </a:r>
                      <a:endParaRPr lang="zh-CN" altLang="en-US" sz="11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715</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263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10</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沈阳市浑蒲灌区管理中心</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辽沈铁字【</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2017</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20089</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highlight>
                            <a:srgbClr val="FFFFFF"/>
                          </a:highlight>
                          <a:latin typeface="仿宋" panose="02010609060101010101" pitchFamily="49" charset="-122"/>
                          <a:ea typeface="仿宋" panose="02010609060101010101" pitchFamily="49" charset="-122"/>
                          <a:cs typeface="仿宋" panose="02010609060101010101" pitchFamily="49" charset="-122"/>
                        </a:rPr>
                        <a:t>18330</a:t>
                      </a:r>
                      <a:endParaRPr lang="zh-CN" altLang="en-US" sz="11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7800</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263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100" b="0" u="none">
                          <a:solidFill>
                            <a:srgbClr val="833C0C"/>
                          </a:solidFill>
                          <a:highlight>
                            <a:srgbClr val="FFFFFF"/>
                          </a:highlight>
                          <a:latin typeface="仿宋" panose="02010609060101010101" pitchFamily="49" charset="-122"/>
                          <a:ea typeface="仿宋" panose="02010609060101010101" pitchFamily="49" charset="-122"/>
                          <a:cs typeface="仿宋" panose="02010609060101010101" pitchFamily="49" charset="-122"/>
                        </a:rPr>
                        <a:t>11</a:t>
                      </a:r>
                      <a:endParaRPr lang="zh-CN" altLang="en-US" sz="1100" b="0" u="none">
                        <a:solidFill>
                          <a:srgbClr val="833C0C"/>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玖龙纸业（沈阳）有限公司</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辽沈新字【</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2017</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20075</a:t>
                      </a: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350</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150</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350</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150</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263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9525" cap="flat" cmpd="sng">
                      <a:solidFill>
                        <a:srgbClr val="000000"/>
                      </a:solidFill>
                      <a:prstDash val="solid"/>
                      <a:headEnd type="none" w="med" len="med"/>
                      <a:tailEnd type="none" w="med" len="med"/>
                    </a:lnB>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小计</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18680</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32231.5</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8150</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22104</a:t>
                      </a:r>
                      <a:endParaRPr lang="zh-CN" altLang="en-US" sz="11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1343660" y="1685925"/>
          <a:ext cx="9758045" cy="4799965"/>
        </p:xfrm>
        <a:graphic>
          <a:graphicData uri="http://schemas.openxmlformats.org/drawingml/2006/table">
            <a:tbl>
              <a:tblPr firstRow="1" bandRow="1">
                <a:tableStyleId>{5940675A-B579-460E-94D1-54222C63F5DA}</a:tableStyleId>
              </a:tblPr>
              <a:tblGrid>
                <a:gridCol w="541020"/>
                <a:gridCol w="463550"/>
                <a:gridCol w="2800985"/>
                <a:gridCol w="2252345"/>
                <a:gridCol w="862330"/>
                <a:gridCol w="928370"/>
                <a:gridCol w="936625"/>
                <a:gridCol w="972820"/>
              </a:tblGrid>
              <a:tr h="370205">
                <a:tc rowSpan="7">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朝阳</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48</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rowSpan="2">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朝阳市自来水有限责任公司</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辽朝双字【</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2017</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20058</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1500</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1500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368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49</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辽朝双字【</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2017</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20059</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1500</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1400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4892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50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凌源钢铁集团有限责任公司</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辽朝凌字【</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2016</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20076</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899.07</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894</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368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51</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国电有限公司朝阳发电厂</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辽朝双字【</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2017</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20060</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1250</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374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52</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建平县城区应急供水工程管理处</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辽朝建字【</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2017</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20087</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730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730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368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53</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凌源供水有限公司</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辽朝凌字【</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2018</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20099</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1642.5</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1620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381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小计</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730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6791.57</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730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5614</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36855">
                <a:tc rowSpan="2">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葫芦岛</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cap="flat">
                      <a:noFill/>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54</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南票矿务局生活服务有限公司</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辽朝朝字【</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2017</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20061</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80</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50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374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cap="flat">
                      <a:noFill/>
                    </a:lnB>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小计</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80</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50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00355">
                <a:tc rowSpan="8">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供水集团</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cap="flat">
                      <a:noFill/>
                    </a:lnT>
                    <a:lnB cap="flat">
                      <a:noFill/>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55</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辽宁大伙房供水有限责任公司</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辽抚东字【</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2016</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20077</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110009</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82000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374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56</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辽宁白石供水有限责任公司</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辽朝北字【</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2016</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20078</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18079</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17000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368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57</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辽宁汤河供水有限责任公司</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辽辽弓字【</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2017</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20079</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25931.5</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15665</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374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58</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辽宁清河供水有限责任公司</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辽铁清字【</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2017</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20080</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40240</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35000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368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59</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辽宁柴河供水有限责任公司</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辽铁铁字【</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2017</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20081</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27750</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14336</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381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60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辽宁观音阁供水有限责任公司</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辽本本字【</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2017</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20082</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52950</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52950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368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61</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辽宁申窝供水有限责任公司</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辽辽弓字【</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2017</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20083</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40000</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40000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368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cap="flat">
                      <a:noFill/>
                    </a:lnB>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62</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辽宁石佛寺供水有限责任公司</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辽沈沈字【</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2017</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】第</a:t>
                      </a: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20084</a:t>
                      </a: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号</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3650</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2000</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22580">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cap="flat">
                      <a:noFill/>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小计</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318609.5</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0</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258951</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0</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36855">
                <a:tc gridSpan="3">
                  <a:txBody>
                    <a:bodyPr/>
                    <a:lstStyle/>
                    <a:p>
                      <a:pPr marL="0" indent="0" algn="ctr">
                        <a:buNone/>
                      </a:pPr>
                      <a:r>
                        <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总计</a:t>
                      </a:r>
                      <a:endParaRPr lang="zh-CN" altLang="en-US"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a:buNone/>
                      </a:pPr>
                      <a:r>
                        <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rPr>
                        <a:t> </a:t>
                      </a:r>
                      <a:endParaRPr lang="en-US" altLang="zh-CN" sz="1400" b="0" u="none">
                        <a:solidFill>
                          <a:srgbClr val="000000"/>
                        </a:solidFill>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1393024.1</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61165.57</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1305962.6</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rPr>
                        <a:t>45002</a:t>
                      </a:r>
                      <a:endParaRPr lang="en-US" altLang="zh-CN" sz="1400" b="0" u="none">
                        <a:highlight>
                          <a:srgbClr val="FFFFFF"/>
                        </a:highlight>
                        <a:latin typeface="仿宋" panose="02010609060101010101" pitchFamily="49" charset="-122"/>
                        <a:ea typeface="仿宋" panose="02010609060101010101" pitchFamily="49" charset="-122"/>
                        <a:cs typeface="仿宋" panose="02010609060101010101" pitchFamily="49"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sp>
        <p:nvSpPr>
          <p:cNvPr id="100" name="文本框 99"/>
          <p:cNvSpPr txBox="1"/>
          <p:nvPr/>
        </p:nvSpPr>
        <p:spPr>
          <a:xfrm>
            <a:off x="1204595" y="596900"/>
            <a:ext cx="10035540" cy="365760"/>
          </a:xfrm>
          <a:prstGeom prst="rect">
            <a:avLst/>
          </a:prstGeom>
          <a:solidFill>
            <a:srgbClr val="FFFFFF"/>
          </a:solidFill>
          <a:ln w="9525" cap="flat" cmpd="sng">
            <a:solidFill>
              <a:srgbClr val="000000"/>
            </a:solidFill>
            <a:prstDash val="solid"/>
            <a:headEnd type="none" w="med" len="med"/>
            <a:tailEnd type="none" w="med" len="med"/>
          </a:ln>
        </p:spPr>
        <p:txBody>
          <a:bodyPr wrap="square">
            <a:spAutoFit/>
          </a:bodyPr>
          <a:lstStyle/>
          <a:p>
            <a:pPr marL="0" indent="0" algn="ctr"/>
            <a:r>
              <a:rPr lang="zh-CN" altLang="en-US" sz="1800" b="0" u="none">
                <a:latin typeface="宋体" panose="02010600030101010101" pitchFamily="2" charset="-122"/>
                <a:ea typeface="宋体" panose="02010600030101010101" pitchFamily="2" charset="-122"/>
                <a:cs typeface="宋体" panose="02010600030101010101" pitchFamily="2" charset="-122"/>
              </a:rPr>
              <a:t>辽宁省省批取用水单位</a:t>
            </a:r>
            <a:r>
              <a:rPr lang="en-US" altLang="zh-CN" sz="1800" b="0" u="none">
                <a:latin typeface="宋体" panose="02010600030101010101" pitchFamily="2" charset="-122"/>
                <a:ea typeface="宋体" panose="02010600030101010101" pitchFamily="2" charset="-122"/>
                <a:cs typeface="宋体" panose="02010600030101010101" pitchFamily="2" charset="-122"/>
              </a:rPr>
              <a:t>2019</a:t>
            </a:r>
            <a:r>
              <a:rPr lang="zh-CN" altLang="en-US" sz="1800" b="0" u="none">
                <a:latin typeface="宋体" panose="02010600030101010101" pitchFamily="2" charset="-122"/>
                <a:ea typeface="宋体" panose="02010600030101010101" pitchFamily="2" charset="-122"/>
                <a:cs typeface="宋体" panose="02010600030101010101" pitchFamily="2" charset="-122"/>
              </a:rPr>
              <a:t>年用水计划下达汇总表</a:t>
            </a:r>
            <a:endParaRPr lang="zh-CN" altLang="en-US"/>
          </a:p>
        </p:txBody>
      </p:sp>
    </p:spTree>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4"/>
          <p:cNvSpPr txBox="1"/>
          <p:nvPr/>
        </p:nvSpPr>
        <p:spPr>
          <a:xfrm>
            <a:off x="748324" y="1252562"/>
            <a:ext cx="9634538" cy="1554480"/>
          </a:xfrm>
          <a:prstGeom prst="rect">
            <a:avLst/>
          </a:prstGeom>
          <a:noFill/>
          <a:ln w="9525">
            <a:noFill/>
          </a:ln>
        </p:spPr>
        <p:txBody>
          <a:bodyPr anchor="t">
            <a:spAutoFit/>
          </a:bodyPr>
          <a:lstStyle/>
          <a:p>
            <a:r>
              <a:rPr lang="en-US" altLang="zh-CN" sz="3200" dirty="0" smtClean="0">
                <a:solidFill>
                  <a:schemeClr val="bg1"/>
                </a:solidFill>
                <a:latin typeface="隶书" panose="02010509060101010101" pitchFamily="49" charset="-122"/>
                <a:ea typeface="隶书" panose="02010509060101010101" pitchFamily="49" charset="-122"/>
                <a:sym typeface="+mn-ea"/>
              </a:rPr>
              <a:t>    最严格水资源管理制度考核是上级政府对下级政府的考核，是加强水资源管理保护工作的总抓手、总开关。</a:t>
            </a:r>
            <a:r>
              <a:rPr lang="en-US" altLang="zh-CN" sz="3200" dirty="0" smtClean="0">
                <a:solidFill>
                  <a:schemeClr val="bg1"/>
                </a:solidFill>
                <a:latin typeface="隶书" panose="02010509060101010101" pitchFamily="49" charset="-122"/>
                <a:ea typeface="隶书" panose="02010509060101010101" pitchFamily="49" charset="-122"/>
              </a:rPr>
              <a:t>最严格水资源管理制度的核心内容</a:t>
            </a:r>
            <a:r>
              <a:rPr lang="zh-CN" altLang="en-US" sz="3200" dirty="0" smtClean="0">
                <a:solidFill>
                  <a:schemeClr val="bg1"/>
                </a:solidFill>
                <a:latin typeface="隶书" panose="02010509060101010101" pitchFamily="49" charset="-122"/>
                <a:ea typeface="隶书" panose="02010509060101010101" pitchFamily="49" charset="-122"/>
              </a:rPr>
              <a:t>：</a:t>
            </a:r>
            <a:endParaRPr lang="zh-CN" altLang="en-US" sz="3200" dirty="0" smtClean="0">
              <a:solidFill>
                <a:schemeClr val="bg1"/>
              </a:solidFill>
              <a:latin typeface="隶书" panose="02010509060101010101" pitchFamily="49" charset="-122"/>
              <a:ea typeface="隶书" panose="02010509060101010101" pitchFamily="49" charset="-122"/>
            </a:endParaRPr>
          </a:p>
        </p:txBody>
      </p:sp>
      <p:grpSp>
        <p:nvGrpSpPr>
          <p:cNvPr id="65539" name="组合 2"/>
          <p:cNvGrpSpPr/>
          <p:nvPr/>
        </p:nvGrpSpPr>
        <p:grpSpPr>
          <a:xfrm>
            <a:off x="858838" y="2782888"/>
            <a:ext cx="10829925" cy="3433762"/>
            <a:chOff x="431874" y="1230855"/>
            <a:chExt cx="8380339" cy="5222481"/>
          </a:xfrm>
        </p:grpSpPr>
        <p:sp>
          <p:nvSpPr>
            <p:cNvPr id="14" name="Line 47"/>
            <p:cNvSpPr>
              <a:spLocks noChangeShapeType="1"/>
            </p:cNvSpPr>
            <p:nvPr/>
          </p:nvSpPr>
          <p:spPr bwMode="auto">
            <a:xfrm>
              <a:off x="602625" y="3430429"/>
              <a:ext cx="3599295" cy="0"/>
            </a:xfrm>
            <a:prstGeom prst="line">
              <a:avLst/>
            </a:prstGeom>
            <a:noFill/>
            <a:ln w="19050">
              <a:solidFill>
                <a:srgbClr val="FF0000"/>
              </a:solidFill>
              <a:round/>
            </a:ln>
            <a:effectLst>
              <a:prstShdw prst="shdw17" dist="17961" dir="2700000">
                <a:srgbClr val="990000"/>
              </a:prst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a:ln>
                  <a:noFill/>
                </a:ln>
                <a:solidFill>
                  <a:schemeClr val="accent2">
                    <a:lumMod val="50000"/>
                  </a:schemeClr>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15" name="Line 48"/>
            <p:cNvSpPr>
              <a:spLocks noChangeShapeType="1"/>
            </p:cNvSpPr>
            <p:nvPr/>
          </p:nvSpPr>
          <p:spPr bwMode="auto">
            <a:xfrm flipH="1" flipV="1">
              <a:off x="4168753" y="2483960"/>
              <a:ext cx="17198" cy="946469"/>
            </a:xfrm>
            <a:prstGeom prst="line">
              <a:avLst/>
            </a:prstGeom>
            <a:noFill/>
            <a:ln w="12700">
              <a:solidFill>
                <a:srgbClr val="FF0000"/>
              </a:solidFill>
              <a:round/>
            </a:ln>
            <a:effectLst>
              <a:prstShdw prst="shdw17" dist="17961" dir="2700000">
                <a:srgbClr val="990000"/>
              </a:prst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chemeClr val="accent2">
                    <a:lumMod val="50000"/>
                  </a:schemeClr>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65542" name="AutoShape 50"/>
            <p:cNvSpPr/>
            <p:nvPr/>
          </p:nvSpPr>
          <p:spPr>
            <a:xfrm>
              <a:off x="603250" y="5084763"/>
              <a:ext cx="3584575" cy="954087"/>
            </a:xfrm>
            <a:prstGeom prst="roundRect">
              <a:avLst>
                <a:gd name="adj" fmla="val 9106"/>
              </a:avLst>
            </a:prstGeom>
            <a:solidFill>
              <a:srgbClr val="0070C0"/>
            </a:solidFill>
            <a:ln w="9525">
              <a:noFill/>
            </a:ln>
          </p:spPr>
          <p:txBody>
            <a:bodyPr wrap="none" anchor="ctr"/>
            <a:lstStyle/>
            <a:p>
              <a:pPr eaLnBrk="0" hangingPunct="0"/>
              <a:r>
                <a:rPr lang="zh-CN" altLang="en-US" sz="2400" b="1" dirty="0">
                  <a:solidFill>
                    <a:srgbClr val="FFFF00"/>
                  </a:solidFill>
                  <a:latin typeface="黑体" panose="02010609060101010101" pitchFamily="49" charset="-122"/>
                  <a:ea typeface="黑体" panose="02010609060101010101" pitchFamily="49" charset="-122"/>
                </a:rPr>
                <a:t>水功能区限制纳污红线</a:t>
              </a:r>
              <a:endParaRPr lang="en-US" altLang="zh-CN" sz="2000" b="1" dirty="0">
                <a:solidFill>
                  <a:srgbClr val="FFFF00"/>
                </a:solidFill>
                <a:latin typeface="黑体" panose="02010609060101010101" pitchFamily="49" charset="-122"/>
                <a:ea typeface="黑体" panose="02010609060101010101" pitchFamily="49" charset="-122"/>
              </a:endParaRPr>
            </a:p>
          </p:txBody>
        </p:sp>
        <p:sp>
          <p:nvSpPr>
            <p:cNvPr id="17" name="Line 56"/>
            <p:cNvSpPr>
              <a:spLocks noChangeShapeType="1"/>
            </p:cNvSpPr>
            <p:nvPr/>
          </p:nvSpPr>
          <p:spPr bwMode="auto">
            <a:xfrm>
              <a:off x="602625" y="6038048"/>
              <a:ext cx="3584554" cy="0"/>
            </a:xfrm>
            <a:prstGeom prst="line">
              <a:avLst/>
            </a:prstGeom>
            <a:noFill/>
            <a:ln w="19050">
              <a:solidFill>
                <a:srgbClr val="FF0000"/>
              </a:solidFill>
              <a:round/>
            </a:ln>
            <a:effectLst>
              <a:prstShdw prst="shdw17" dist="17961" dir="2700000">
                <a:srgbClr val="990000"/>
              </a:prst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a:ln>
                  <a:noFill/>
                </a:ln>
                <a:solidFill>
                  <a:schemeClr val="accent2">
                    <a:lumMod val="50000"/>
                  </a:schemeClr>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18" name="Line 57"/>
            <p:cNvSpPr>
              <a:spLocks noChangeShapeType="1"/>
            </p:cNvSpPr>
            <p:nvPr/>
          </p:nvSpPr>
          <p:spPr bwMode="auto">
            <a:xfrm flipH="1" flipV="1">
              <a:off x="4187179" y="5084337"/>
              <a:ext cx="0" cy="953712"/>
            </a:xfrm>
            <a:prstGeom prst="line">
              <a:avLst/>
            </a:prstGeom>
            <a:noFill/>
            <a:ln w="12700">
              <a:solidFill>
                <a:srgbClr val="FF0000"/>
              </a:solidFill>
              <a:round/>
            </a:ln>
            <a:effectLst>
              <a:prstShdw prst="shdw17" dist="17961" dir="2700000">
                <a:srgbClr val="990000"/>
              </a:prst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chemeClr val="accent2">
                    <a:lumMod val="50000"/>
                  </a:schemeClr>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19" name="Line 58"/>
            <p:cNvSpPr>
              <a:spLocks noChangeShapeType="1"/>
            </p:cNvSpPr>
            <p:nvPr/>
          </p:nvSpPr>
          <p:spPr bwMode="auto">
            <a:xfrm flipV="1">
              <a:off x="602625" y="4726996"/>
              <a:ext cx="3587011" cy="0"/>
            </a:xfrm>
            <a:prstGeom prst="line">
              <a:avLst/>
            </a:prstGeom>
            <a:noFill/>
            <a:ln w="19050">
              <a:solidFill>
                <a:srgbClr val="FF0000"/>
              </a:solidFill>
              <a:round/>
            </a:ln>
            <a:effectLst>
              <a:prstShdw prst="shdw17" dist="17961" dir="2700000">
                <a:srgbClr val="990000"/>
              </a:prst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a:ln>
                  <a:noFill/>
                </a:ln>
                <a:solidFill>
                  <a:schemeClr val="accent2">
                    <a:lumMod val="50000"/>
                  </a:schemeClr>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20" name="Line 59"/>
            <p:cNvSpPr>
              <a:spLocks noChangeShapeType="1"/>
            </p:cNvSpPr>
            <p:nvPr/>
          </p:nvSpPr>
          <p:spPr bwMode="auto">
            <a:xfrm flipH="1" flipV="1">
              <a:off x="4168753" y="3860204"/>
              <a:ext cx="17198" cy="840233"/>
            </a:xfrm>
            <a:prstGeom prst="line">
              <a:avLst/>
            </a:prstGeom>
            <a:noFill/>
            <a:ln w="12700">
              <a:solidFill>
                <a:srgbClr val="FF0000"/>
              </a:solidFill>
              <a:round/>
            </a:ln>
            <a:effectLst>
              <a:prstShdw prst="shdw17" dist="17961" dir="2700000">
                <a:srgbClr val="990000"/>
              </a:prst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chemeClr val="accent2">
                    <a:lumMod val="50000"/>
                  </a:schemeClr>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65547" name="AutoShape 44"/>
            <p:cNvSpPr/>
            <p:nvPr/>
          </p:nvSpPr>
          <p:spPr>
            <a:xfrm>
              <a:off x="5068888" y="4406900"/>
              <a:ext cx="3382962" cy="893763"/>
            </a:xfrm>
            <a:prstGeom prst="roundRect">
              <a:avLst>
                <a:gd name="adj" fmla="val 7259"/>
              </a:avLst>
            </a:prstGeom>
            <a:solidFill>
              <a:srgbClr val="0070C0"/>
            </a:solidFill>
            <a:ln w="9525">
              <a:noFill/>
            </a:ln>
          </p:spPr>
          <p:txBody>
            <a:bodyPr wrap="none" anchor="ctr"/>
            <a:lstStyle/>
            <a:p>
              <a:pPr eaLnBrk="0" hangingPunct="0"/>
              <a:r>
                <a:rPr lang="zh-CN" altLang="en-US" sz="2400" b="1" dirty="0">
                  <a:solidFill>
                    <a:srgbClr val="FFFF00"/>
                  </a:solidFill>
                  <a:latin typeface="黑体" panose="02010609060101010101" pitchFamily="49" charset="-122"/>
                  <a:ea typeface="黑体" panose="02010609060101010101" pitchFamily="49" charset="-122"/>
                </a:rPr>
                <a:t>水功能区限制纳污制度</a:t>
              </a:r>
              <a:endParaRPr lang="zh-CN" altLang="en-US" sz="2400" b="1" dirty="0">
                <a:solidFill>
                  <a:srgbClr val="FFFF00"/>
                </a:solidFill>
                <a:latin typeface="黑体" panose="02010609060101010101" pitchFamily="49" charset="-122"/>
                <a:ea typeface="黑体" panose="02010609060101010101" pitchFamily="49" charset="-122"/>
              </a:endParaRPr>
            </a:p>
          </p:txBody>
        </p:sp>
        <p:sp>
          <p:nvSpPr>
            <p:cNvPr id="65548" name="AutoShape 44"/>
            <p:cNvSpPr/>
            <p:nvPr/>
          </p:nvSpPr>
          <p:spPr>
            <a:xfrm>
              <a:off x="5068888" y="5502275"/>
              <a:ext cx="3382962" cy="879475"/>
            </a:xfrm>
            <a:prstGeom prst="roundRect">
              <a:avLst>
                <a:gd name="adj" fmla="val 9106"/>
              </a:avLst>
            </a:prstGeom>
            <a:solidFill>
              <a:srgbClr val="0070C0"/>
            </a:solidFill>
            <a:ln w="9525">
              <a:noFill/>
            </a:ln>
          </p:spPr>
          <p:txBody>
            <a:bodyPr wrap="none" anchor="ctr"/>
            <a:lstStyle/>
            <a:p>
              <a:pPr eaLnBrk="0" hangingPunct="0"/>
              <a:r>
                <a:rPr lang="zh-CN" altLang="en-US" sz="2400" b="1" dirty="0">
                  <a:solidFill>
                    <a:srgbClr val="FFFF00"/>
                  </a:solidFill>
                  <a:latin typeface="黑体" panose="02010609060101010101" pitchFamily="49" charset="-122"/>
                  <a:ea typeface="黑体" panose="02010609060101010101" pitchFamily="49" charset="-122"/>
                </a:rPr>
                <a:t>责任与考核制度</a:t>
              </a:r>
              <a:endParaRPr lang="zh-CN" altLang="en-US" sz="2400" b="1" dirty="0">
                <a:solidFill>
                  <a:srgbClr val="FFFF00"/>
                </a:solidFill>
                <a:latin typeface="黑体" panose="02010609060101010101" pitchFamily="49" charset="-122"/>
                <a:ea typeface="黑体" panose="02010609060101010101" pitchFamily="49" charset="-122"/>
              </a:endParaRPr>
            </a:p>
          </p:txBody>
        </p:sp>
        <p:sp>
          <p:nvSpPr>
            <p:cNvPr id="65549" name="AutoShape 44"/>
            <p:cNvSpPr/>
            <p:nvPr/>
          </p:nvSpPr>
          <p:spPr>
            <a:xfrm>
              <a:off x="5068888" y="2182813"/>
              <a:ext cx="3382962" cy="889000"/>
            </a:xfrm>
            <a:prstGeom prst="roundRect">
              <a:avLst>
                <a:gd name="adj" fmla="val 7259"/>
              </a:avLst>
            </a:prstGeom>
            <a:solidFill>
              <a:srgbClr val="0070C0"/>
            </a:solidFill>
            <a:ln w="9525">
              <a:noFill/>
            </a:ln>
          </p:spPr>
          <p:txBody>
            <a:bodyPr wrap="none" anchor="ctr"/>
            <a:lstStyle/>
            <a:p>
              <a:pPr eaLnBrk="0" hangingPunct="0"/>
              <a:r>
                <a:rPr lang="zh-CN" altLang="en-US" sz="2400" b="1" dirty="0">
                  <a:solidFill>
                    <a:srgbClr val="FFFF00"/>
                  </a:solidFill>
                  <a:latin typeface="黑体" panose="02010609060101010101" pitchFamily="49" charset="-122"/>
                  <a:ea typeface="黑体" panose="02010609060101010101" pitchFamily="49" charset="-122"/>
                </a:rPr>
                <a:t>用水总量控制制度</a:t>
              </a:r>
              <a:endParaRPr lang="zh-CN" altLang="en-US" sz="2400" b="1" dirty="0">
                <a:solidFill>
                  <a:srgbClr val="FFFF00"/>
                </a:solidFill>
                <a:latin typeface="黑体" panose="02010609060101010101" pitchFamily="49" charset="-122"/>
                <a:ea typeface="黑体" panose="02010609060101010101" pitchFamily="49" charset="-122"/>
              </a:endParaRPr>
            </a:p>
          </p:txBody>
        </p:sp>
        <p:sp>
          <p:nvSpPr>
            <p:cNvPr id="65550" name="AutoShape 44"/>
            <p:cNvSpPr/>
            <p:nvPr/>
          </p:nvSpPr>
          <p:spPr>
            <a:xfrm>
              <a:off x="5068888" y="3357563"/>
              <a:ext cx="3382962" cy="922337"/>
            </a:xfrm>
            <a:prstGeom prst="roundRect">
              <a:avLst>
                <a:gd name="adj" fmla="val 9106"/>
              </a:avLst>
            </a:prstGeom>
            <a:solidFill>
              <a:srgbClr val="0070C0"/>
            </a:solidFill>
            <a:ln w="9525">
              <a:noFill/>
            </a:ln>
          </p:spPr>
          <p:txBody>
            <a:bodyPr wrap="none" anchor="ctr"/>
            <a:lstStyle/>
            <a:p>
              <a:pPr eaLnBrk="0" hangingPunct="0"/>
              <a:r>
                <a:rPr lang="zh-CN" altLang="en-US" sz="2400" b="1" dirty="0">
                  <a:solidFill>
                    <a:srgbClr val="FFFF00"/>
                  </a:solidFill>
                  <a:latin typeface="黑体" panose="02010609060101010101" pitchFamily="49" charset="-122"/>
                  <a:ea typeface="黑体" panose="02010609060101010101" pitchFamily="49" charset="-122"/>
                </a:rPr>
                <a:t>用水效率控制制度</a:t>
              </a:r>
              <a:endParaRPr lang="zh-CN" altLang="en-US" sz="2400" b="1" dirty="0">
                <a:solidFill>
                  <a:srgbClr val="FFFF00"/>
                </a:solidFill>
                <a:latin typeface="黑体" panose="02010609060101010101" pitchFamily="49" charset="-122"/>
                <a:ea typeface="黑体" panose="02010609060101010101" pitchFamily="49" charset="-122"/>
              </a:endParaRPr>
            </a:p>
          </p:txBody>
        </p:sp>
        <p:cxnSp>
          <p:nvCxnSpPr>
            <p:cNvPr id="65551" name="直接箭头连接符 2047"/>
            <p:cNvCxnSpPr/>
            <p:nvPr/>
          </p:nvCxnSpPr>
          <p:spPr>
            <a:xfrm>
              <a:off x="4627563" y="1357313"/>
              <a:ext cx="914400" cy="914400"/>
            </a:xfrm>
            <a:prstGeom prst="straightConnector1">
              <a:avLst/>
            </a:prstGeom>
            <a:ln w="9525">
              <a:noFill/>
            </a:ln>
          </p:spPr>
        </p:cxnSp>
        <p:cxnSp>
          <p:nvCxnSpPr>
            <p:cNvPr id="65552" name="直接箭头连接符 2052"/>
            <p:cNvCxnSpPr/>
            <p:nvPr/>
          </p:nvCxnSpPr>
          <p:spPr>
            <a:xfrm>
              <a:off x="4059238" y="1268413"/>
              <a:ext cx="914400" cy="914400"/>
            </a:xfrm>
            <a:prstGeom prst="straightConnector1">
              <a:avLst/>
            </a:prstGeom>
            <a:ln w="9525">
              <a:noFill/>
            </a:ln>
          </p:spPr>
        </p:cxnSp>
        <p:sp>
          <p:nvSpPr>
            <p:cNvPr id="65553" name="AutoShape 44"/>
            <p:cNvSpPr/>
            <p:nvPr/>
          </p:nvSpPr>
          <p:spPr>
            <a:xfrm>
              <a:off x="603250" y="1230855"/>
              <a:ext cx="3879850" cy="815975"/>
            </a:xfrm>
            <a:prstGeom prst="roundRect">
              <a:avLst>
                <a:gd name="adj" fmla="val 7259"/>
              </a:avLst>
            </a:prstGeom>
            <a:noFill/>
            <a:ln w="9525">
              <a:noFill/>
            </a:ln>
          </p:spPr>
          <p:txBody>
            <a:bodyPr wrap="none" anchor="ctr"/>
            <a:lstStyle/>
            <a:p>
              <a:pPr eaLnBrk="0" hangingPunct="0"/>
              <a:r>
                <a:rPr lang="zh-CN" altLang="en-US" sz="2600" b="1" dirty="0">
                  <a:solidFill>
                    <a:schemeClr val="bg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三条红线</a:t>
              </a:r>
              <a:endParaRPr lang="zh-CN" altLang="en-US" sz="2600" b="1" dirty="0">
                <a:solidFill>
                  <a:schemeClr val="bg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sp>
          <p:nvSpPr>
            <p:cNvPr id="65554" name="AutoShape 44"/>
            <p:cNvSpPr/>
            <p:nvPr/>
          </p:nvSpPr>
          <p:spPr>
            <a:xfrm>
              <a:off x="4930775" y="1244600"/>
              <a:ext cx="3881438" cy="815975"/>
            </a:xfrm>
            <a:prstGeom prst="roundRect">
              <a:avLst>
                <a:gd name="adj" fmla="val 7259"/>
              </a:avLst>
            </a:prstGeom>
            <a:noFill/>
            <a:ln w="9525">
              <a:noFill/>
            </a:ln>
          </p:spPr>
          <p:txBody>
            <a:bodyPr wrap="none" anchor="ctr"/>
            <a:lstStyle/>
            <a:p>
              <a:pPr eaLnBrk="0" hangingPunct="0"/>
              <a:r>
                <a:rPr lang="zh-CN" altLang="en-US" sz="2400" b="1" dirty="0">
                  <a:solidFill>
                    <a:schemeClr val="bg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四项制度</a:t>
              </a:r>
              <a:endParaRPr lang="zh-CN" altLang="en-US" sz="2400" b="1" dirty="0">
                <a:solidFill>
                  <a:schemeClr val="bg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sp>
          <p:nvSpPr>
            <p:cNvPr id="29" name="右箭头 28"/>
            <p:cNvSpPr/>
            <p:nvPr/>
          </p:nvSpPr>
          <p:spPr bwMode="auto">
            <a:xfrm>
              <a:off x="4351789" y="3568054"/>
              <a:ext cx="630184" cy="1301394"/>
            </a:xfrm>
            <a:prstGeom prst="rightArrow">
              <a:avLst/>
            </a:prstGeom>
            <a:gradFill>
              <a:gsLst>
                <a:gs pos="74000">
                  <a:schemeClr val="bg1"/>
                </a:gs>
                <a:gs pos="89000">
                  <a:schemeClr val="bg1"/>
                </a:gs>
                <a:gs pos="99000">
                  <a:schemeClr val="accent1">
                    <a:tint val="44500"/>
                    <a:satMod val="160000"/>
                  </a:schemeClr>
                </a:gs>
                <a:gs pos="25000">
                  <a:srgbClr val="336599"/>
                </a:gs>
              </a:gsLst>
              <a:lin ang="5400000" scaled="0"/>
            </a:gradFill>
            <a:ln>
              <a:noFill/>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lang="zh-CN" altLang="en-US" sz="1800" b="1" i="0" u="none" strike="noStrike" kern="1200" cap="none" spc="0" normalizeH="0" baseline="0" noProof="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65556" name="AutoShape 50"/>
            <p:cNvSpPr/>
            <p:nvPr/>
          </p:nvSpPr>
          <p:spPr>
            <a:xfrm>
              <a:off x="603250" y="3730625"/>
              <a:ext cx="3565525" cy="954088"/>
            </a:xfrm>
            <a:prstGeom prst="roundRect">
              <a:avLst>
                <a:gd name="adj" fmla="val 9106"/>
              </a:avLst>
            </a:prstGeom>
            <a:solidFill>
              <a:srgbClr val="0070C0"/>
            </a:solidFill>
            <a:ln w="9525">
              <a:noFill/>
            </a:ln>
          </p:spPr>
          <p:txBody>
            <a:bodyPr wrap="none" anchor="ctr"/>
            <a:lstStyle/>
            <a:p>
              <a:pPr eaLnBrk="0" hangingPunct="0"/>
              <a:r>
                <a:rPr lang="zh-CN" altLang="en-US" sz="2400" b="1" dirty="0">
                  <a:solidFill>
                    <a:srgbClr val="FFFF00"/>
                  </a:solidFill>
                  <a:latin typeface="黑体" panose="02010609060101010101" pitchFamily="49" charset="-122"/>
                  <a:ea typeface="黑体" panose="02010609060101010101" pitchFamily="49" charset="-122"/>
                </a:rPr>
                <a:t>用水效率控制红线</a:t>
              </a:r>
              <a:endParaRPr lang="en-US" altLang="zh-CN" sz="2400" b="1" dirty="0">
                <a:solidFill>
                  <a:srgbClr val="FFFF00"/>
                </a:solidFill>
                <a:latin typeface="黑体" panose="02010609060101010101" pitchFamily="49" charset="-122"/>
                <a:ea typeface="黑体" panose="02010609060101010101" pitchFamily="49" charset="-122"/>
              </a:endParaRPr>
            </a:p>
          </p:txBody>
        </p:sp>
        <p:sp>
          <p:nvSpPr>
            <p:cNvPr id="65557" name="AutoShape 50"/>
            <p:cNvSpPr/>
            <p:nvPr/>
          </p:nvSpPr>
          <p:spPr>
            <a:xfrm>
              <a:off x="603250" y="2420938"/>
              <a:ext cx="3565525" cy="954087"/>
            </a:xfrm>
            <a:prstGeom prst="roundRect">
              <a:avLst>
                <a:gd name="adj" fmla="val 9106"/>
              </a:avLst>
            </a:prstGeom>
            <a:solidFill>
              <a:srgbClr val="0070C0"/>
            </a:solidFill>
            <a:ln w="9525">
              <a:noFill/>
            </a:ln>
          </p:spPr>
          <p:txBody>
            <a:bodyPr wrap="none" anchor="ctr"/>
            <a:lstStyle/>
            <a:p>
              <a:pPr eaLnBrk="0" hangingPunct="0"/>
              <a:r>
                <a:rPr lang="zh-CN" altLang="en-US" sz="2400" b="1" dirty="0">
                  <a:solidFill>
                    <a:srgbClr val="FFFF00"/>
                  </a:solidFill>
                  <a:latin typeface="黑体" panose="02010609060101010101" pitchFamily="49" charset="-122"/>
                  <a:ea typeface="黑体" panose="02010609060101010101" pitchFamily="49" charset="-122"/>
                </a:rPr>
                <a:t>水资源开发利用控制红线</a:t>
              </a:r>
              <a:endParaRPr lang="en-US" altLang="zh-CN" sz="2400" b="1" dirty="0">
                <a:solidFill>
                  <a:srgbClr val="FFFF00"/>
                </a:solidFill>
                <a:latin typeface="黑体" panose="02010609060101010101" pitchFamily="49" charset="-122"/>
                <a:ea typeface="黑体" panose="02010609060101010101" pitchFamily="49" charset="-122"/>
              </a:endParaRPr>
            </a:p>
          </p:txBody>
        </p:sp>
        <p:sp>
          <p:nvSpPr>
            <p:cNvPr id="32" name="矩形 31"/>
            <p:cNvSpPr/>
            <p:nvPr/>
          </p:nvSpPr>
          <p:spPr bwMode="auto">
            <a:xfrm>
              <a:off x="431874" y="2183085"/>
              <a:ext cx="3888433" cy="4054228"/>
            </a:xfrm>
            <a:prstGeom prst="rect">
              <a:avLst/>
            </a:prstGeom>
            <a:noFill/>
            <a:ln w="38100" cmpd="dbl">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Dot"/>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1" lang="zh-CN" altLang="en-US" sz="6000" b="1" i="0" u="none" strike="noStrike" kern="1200" cap="none" spc="0" normalizeH="0" baseline="0" noProof="0">
                <a:ln>
                  <a:noFill/>
                </a:ln>
                <a:solidFill>
                  <a:srgbClr val="FFFFFF"/>
                </a:solidFill>
                <a:effectLst/>
                <a:uLnTx/>
                <a:uFillTx/>
                <a:latin typeface="隶书" panose="02010509060101010101" pitchFamily="49" charset="-122"/>
                <a:ea typeface="隶书" panose="02010509060101010101" pitchFamily="49" charset="-122"/>
                <a:cs typeface="+mn-cs"/>
              </a:endParaRPr>
            </a:p>
          </p:txBody>
        </p:sp>
        <p:sp>
          <p:nvSpPr>
            <p:cNvPr id="33" name="矩形 32"/>
            <p:cNvSpPr/>
            <p:nvPr/>
          </p:nvSpPr>
          <p:spPr bwMode="auto">
            <a:xfrm>
              <a:off x="4923458" y="2060848"/>
              <a:ext cx="3600401" cy="4392488"/>
            </a:xfrm>
            <a:prstGeom prst="rect">
              <a:avLst/>
            </a:prstGeom>
            <a:noFill/>
            <a:ln w="38100" cmpd="dbl">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Dot"/>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1" lang="zh-CN" altLang="en-US" sz="6000" b="1" i="0" u="none" strike="noStrike" kern="1200" cap="none" spc="0" normalizeH="0" baseline="0" noProof="0">
                <a:ln>
                  <a:noFill/>
                </a:ln>
                <a:solidFill>
                  <a:srgbClr val="FFFFFF"/>
                </a:solidFill>
                <a:effectLst/>
                <a:uLnTx/>
                <a:uFillTx/>
                <a:latin typeface="隶书" panose="02010509060101010101" pitchFamily="49" charset="-122"/>
                <a:ea typeface="隶书" panose="02010509060101010101" pitchFamily="49" charset="-122"/>
                <a:cs typeface="+mn-cs"/>
              </a:endParaRPr>
            </a:p>
          </p:txBody>
        </p:sp>
      </p:grpSp>
      <p:sp>
        <p:nvSpPr>
          <p:cNvPr id="25" name="矩形 8"/>
          <p:cNvSpPr/>
          <p:nvPr/>
        </p:nvSpPr>
        <p:spPr>
          <a:xfrm>
            <a:off x="231238" y="396167"/>
            <a:ext cx="10280650" cy="518160"/>
          </a:xfrm>
          <a:prstGeom prst="rect">
            <a:avLst/>
          </a:prstGeom>
          <a:noFill/>
          <a:ln w="9525">
            <a:noFill/>
          </a:ln>
        </p:spPr>
        <p:txBody>
          <a:bodyPr anchor="t">
            <a:spAutoFit/>
            <a:scene3d>
              <a:camera prst="orthographicFront"/>
              <a:lightRig rig="threePt" dir="t"/>
            </a:scene3d>
          </a:bodyPr>
          <a:lstStyle/>
          <a:p>
            <a:pPr marL="457200" indent="-457200" defTabSz="0">
              <a:spcAft>
                <a:spcPts val="1200"/>
              </a:spcAft>
              <a:buBlip>
                <a:blip r:embed="rId1"/>
              </a:buBlip>
              <a:tabLst>
                <a:tab pos="3860800" algn="l"/>
              </a:tabLst>
            </a:pP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政府发力</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3</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）实行最严格的水资源管理制度考核</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Tree>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圆角矩形 1"/>
          <p:cNvSpPr/>
          <p:nvPr/>
        </p:nvSpPr>
        <p:spPr bwMode="auto">
          <a:xfrm>
            <a:off x="122555" y="2349500"/>
            <a:ext cx="5895975" cy="3482975"/>
          </a:xfrm>
          <a:prstGeom prst="roundRect">
            <a:avLst/>
          </a:prstGeom>
          <a:solidFill>
            <a:srgbClr val="0033CC">
              <a:alpha val="58000"/>
            </a:srgbClr>
          </a:solidFill>
          <a:ln>
            <a:noFill/>
            <a:headEnd type="none" w="med" len="med"/>
            <a:tailEnd type="none" w="med" len="med"/>
          </a:ln>
        </p:spPr>
        <p:style>
          <a:lnRef idx="1">
            <a:schemeClr val="dk1"/>
          </a:lnRef>
          <a:fillRef idx="1003">
            <a:schemeClr val="dk1"/>
          </a:fillRef>
          <a:effectRef idx="2">
            <a:schemeClr val="dk1"/>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zh-CN" alt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pic>
        <p:nvPicPr>
          <p:cNvPr id="67586" name="图表 13"/>
          <p:cNvPicPr/>
          <p:nvPr/>
        </p:nvPicPr>
        <p:blipFill>
          <a:blip r:embed="rId1"/>
          <a:stretch>
            <a:fillRect/>
          </a:stretch>
        </p:blipFill>
        <p:spPr>
          <a:xfrm>
            <a:off x="907415" y="2472055"/>
            <a:ext cx="4514215" cy="2807970"/>
          </a:xfrm>
          <a:prstGeom prst="rect">
            <a:avLst/>
          </a:prstGeom>
          <a:noFill/>
          <a:ln w="9525">
            <a:noFill/>
          </a:ln>
        </p:spPr>
      </p:pic>
      <p:sp>
        <p:nvSpPr>
          <p:cNvPr id="6" name="Line 5"/>
          <p:cNvSpPr>
            <a:spLocks noChangeShapeType="1"/>
          </p:cNvSpPr>
          <p:nvPr/>
        </p:nvSpPr>
        <p:spPr bwMode="auto">
          <a:xfrm flipV="1">
            <a:off x="1456055" y="3112135"/>
            <a:ext cx="3839210" cy="4508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000000"/>
              </a:solidFill>
              <a:effectLst/>
              <a:uLnTx/>
              <a:uFillTx/>
              <a:latin typeface="+mn-lt"/>
              <a:ea typeface="+mn-ea"/>
              <a:cs typeface="+mn-cs"/>
            </a:endParaRPr>
          </a:p>
        </p:txBody>
      </p:sp>
      <p:sp>
        <p:nvSpPr>
          <p:cNvPr id="7" name="Rectangle 15"/>
          <p:cNvSpPr>
            <a:spLocks noChangeArrowheads="1"/>
          </p:cNvSpPr>
          <p:nvPr/>
        </p:nvSpPr>
        <p:spPr bwMode="auto">
          <a:xfrm>
            <a:off x="1193483" y="5280025"/>
            <a:ext cx="3529013" cy="368300"/>
          </a:xfrm>
          <a:prstGeom prst="rect">
            <a:avLst/>
          </a:prstGeom>
          <a:noFill/>
          <a:ln>
            <a:noFill/>
          </a:ln>
          <a:effectLst>
            <a:prstShdw prst="shdw17" dist="17961" dir="2700000">
              <a:srgbClr val="00CC99">
                <a:gamma/>
                <a:shade val="60000"/>
                <a:invGamma/>
              </a:srgbClr>
            </a:prstShdw>
          </a:effectLst>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800" b="0" i="0" u="none" strike="noStrike" kern="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mn-cs"/>
                <a:sym typeface="+mn-ea"/>
              </a:rPr>
              <a:t>全国用水总量控制目标</a:t>
            </a:r>
            <a:endParaRPr kumimoji="1" lang="en-US" altLang="zh-CN" sz="1800" b="0" i="0" u="none" strike="noStrike" kern="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mn-cs"/>
              <a:sym typeface="+mn-ea"/>
            </a:endParaRPr>
          </a:p>
        </p:txBody>
      </p:sp>
      <p:sp>
        <p:nvSpPr>
          <p:cNvPr id="67589" name="Text Box 13"/>
          <p:cNvSpPr txBox="1"/>
          <p:nvPr/>
        </p:nvSpPr>
        <p:spPr>
          <a:xfrm>
            <a:off x="680720" y="535940"/>
            <a:ext cx="9487535" cy="731520"/>
          </a:xfrm>
          <a:prstGeom prst="rect">
            <a:avLst/>
          </a:prstGeom>
          <a:noFill/>
          <a:ln w="9525">
            <a:noFill/>
          </a:ln>
        </p:spPr>
        <p:txBody>
          <a:bodyPr wrap="square" anchor="t">
            <a:spAutoFit/>
          </a:bodyPr>
          <a:lstStyle/>
          <a:p>
            <a:pPr marL="457200" indent="-457200" algn="just">
              <a:lnSpc>
                <a:spcPct val="150000"/>
              </a:lnSpc>
              <a:buFont typeface="Wingdings" panose="05000000000000000000" pitchFamily="2" charset="2"/>
              <a:buChar char="p"/>
            </a:pP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确立水资源开发利用控制红线</a:t>
            </a:r>
            <a:endPar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endParaRPr>
          </a:p>
        </p:txBody>
      </p:sp>
      <p:sp>
        <p:nvSpPr>
          <p:cNvPr id="11" name="矩形 10"/>
          <p:cNvSpPr/>
          <p:nvPr/>
        </p:nvSpPr>
        <p:spPr>
          <a:xfrm>
            <a:off x="6018530" y="2207260"/>
            <a:ext cx="6130290" cy="640080"/>
          </a:xfrm>
          <a:prstGeom prst="rect">
            <a:avLst/>
          </a:prstGeom>
          <a:noFill/>
          <a:ln>
            <a:noFill/>
          </a:ln>
        </p:spPr>
        <p:txBody>
          <a:bodyPr wrap="square" rtlCol="0" anchor="t">
            <a:spAutoFit/>
          </a:bodyPr>
          <a:lstStyle/>
          <a:p>
            <a:pPr algn="ctr"/>
            <a:r>
              <a:rPr lang="zh-CN" altLang="en-US" sz="3600" b="1">
                <a:solidFill>
                  <a:schemeClr val="tx1"/>
                </a:solidFill>
                <a:effectLst>
                  <a:outerShdw blurRad="38100" dist="19050" dir="2700000" algn="tl" rotWithShape="0">
                    <a:schemeClr val="dk1">
                      <a:alpha val="40000"/>
                    </a:schemeClr>
                  </a:outerShdw>
                </a:effectLst>
              </a:rPr>
              <a:t>辽宁省用水总量控制目标</a:t>
            </a:r>
            <a:endParaRPr lang="zh-CN" altLang="en-US" sz="3600" b="1">
              <a:solidFill>
                <a:schemeClr val="tx1"/>
              </a:solidFill>
              <a:effectLst>
                <a:outerShdw blurRad="38100" dist="19050" dir="2700000" algn="tl" rotWithShape="0">
                  <a:schemeClr val="dk1">
                    <a:alpha val="40000"/>
                  </a:schemeClr>
                </a:outerShdw>
              </a:effectLst>
            </a:endParaRPr>
          </a:p>
        </p:txBody>
      </p:sp>
      <p:sp>
        <p:nvSpPr>
          <p:cNvPr id="12" name="矩形 11"/>
          <p:cNvSpPr/>
          <p:nvPr/>
        </p:nvSpPr>
        <p:spPr>
          <a:xfrm>
            <a:off x="6529705" y="3324860"/>
            <a:ext cx="5107305" cy="645160"/>
          </a:xfrm>
          <a:prstGeom prst="rect">
            <a:avLst/>
          </a:prstGeom>
          <a:noFill/>
          <a:ln>
            <a:noFill/>
          </a:ln>
        </p:spPr>
        <p:txBody>
          <a:bodyPr wrap="square" rtlCol="0" anchor="t">
            <a:spAutoFit/>
          </a:bodyPr>
          <a:lstStyle/>
          <a:p>
            <a:pPr algn="ctr"/>
            <a:r>
              <a:rPr lang="en-US" altLang="zh-CN" sz="3600" b="1">
                <a:solidFill>
                  <a:schemeClr val="tx1"/>
                </a:solidFill>
                <a:effectLst>
                  <a:outerShdw blurRad="38100" dist="19050" dir="2700000" algn="tl" rotWithShape="0">
                    <a:schemeClr val="dk1">
                      <a:alpha val="40000"/>
                    </a:schemeClr>
                  </a:outerShdw>
                </a:effectLst>
              </a:rPr>
              <a:t>2020</a:t>
            </a:r>
            <a:r>
              <a:rPr lang="zh-CN" altLang="en-US" sz="3600" b="1">
                <a:solidFill>
                  <a:schemeClr val="tx1"/>
                </a:solidFill>
                <a:effectLst>
                  <a:outerShdw blurRad="38100" dist="19050" dir="2700000" algn="tl" rotWithShape="0">
                    <a:schemeClr val="dk1">
                      <a:alpha val="40000"/>
                    </a:schemeClr>
                  </a:outerShdw>
                </a:effectLst>
              </a:rPr>
              <a:t>年    </a:t>
            </a:r>
            <a:r>
              <a:rPr lang="en-US" altLang="zh-CN" sz="3600" b="1">
                <a:solidFill>
                  <a:srgbClr val="FF0000"/>
                </a:solidFill>
                <a:effectLst>
                  <a:outerShdw blurRad="38100" dist="19050" dir="2700000" algn="tl" rotWithShape="0">
                    <a:schemeClr val="dk1">
                      <a:alpha val="40000"/>
                    </a:schemeClr>
                  </a:outerShdw>
                </a:effectLst>
              </a:rPr>
              <a:t>160.60</a:t>
            </a:r>
            <a:r>
              <a:rPr lang="zh-CN" altLang="en-US" sz="3600" b="1">
                <a:solidFill>
                  <a:schemeClr val="tx1"/>
                </a:solidFill>
                <a:effectLst>
                  <a:outerShdw blurRad="38100" dist="19050" dir="2700000" algn="tl" rotWithShape="0">
                    <a:schemeClr val="dk1">
                      <a:alpha val="40000"/>
                    </a:schemeClr>
                  </a:outerShdw>
                </a:effectLst>
              </a:rPr>
              <a:t>亿</a:t>
            </a:r>
            <a:r>
              <a:rPr lang="en-US" altLang="zh-CN" sz="3600" b="1">
                <a:solidFill>
                  <a:schemeClr val="tx1"/>
                </a:solidFill>
                <a:effectLst>
                  <a:outerShdw blurRad="38100" dist="19050" dir="2700000" algn="tl" rotWithShape="0">
                    <a:schemeClr val="dk1">
                      <a:alpha val="40000"/>
                    </a:schemeClr>
                  </a:outerShdw>
                </a:effectLst>
              </a:rPr>
              <a:t>m</a:t>
            </a:r>
            <a:r>
              <a:rPr lang="en-US" altLang="zh-CN" sz="3600" b="1" baseline="30000">
                <a:solidFill>
                  <a:schemeClr val="tx1"/>
                </a:solidFill>
                <a:effectLst>
                  <a:outerShdw blurRad="38100" dist="19050" dir="2700000" algn="tl" rotWithShape="0">
                    <a:schemeClr val="dk1">
                      <a:alpha val="40000"/>
                    </a:schemeClr>
                  </a:outerShdw>
                </a:effectLst>
              </a:rPr>
              <a:t>3</a:t>
            </a:r>
            <a:endParaRPr lang="en-US" altLang="zh-CN" sz="3600" b="1" baseline="30000">
              <a:solidFill>
                <a:schemeClr val="tx1"/>
              </a:solidFill>
              <a:effectLst>
                <a:outerShdw blurRad="38100" dist="19050" dir="2700000" algn="tl" rotWithShape="0">
                  <a:schemeClr val="dk1">
                    <a:alpha val="40000"/>
                  </a:schemeClr>
                </a:outerShdw>
              </a:effectLst>
            </a:endParaRPr>
          </a:p>
        </p:txBody>
      </p:sp>
      <p:sp>
        <p:nvSpPr>
          <p:cNvPr id="13" name="矩形 12"/>
          <p:cNvSpPr/>
          <p:nvPr/>
        </p:nvSpPr>
        <p:spPr>
          <a:xfrm>
            <a:off x="6283325" y="4232275"/>
            <a:ext cx="5601335" cy="645160"/>
          </a:xfrm>
          <a:prstGeom prst="rect">
            <a:avLst/>
          </a:prstGeom>
          <a:noFill/>
          <a:ln>
            <a:noFill/>
          </a:ln>
        </p:spPr>
        <p:txBody>
          <a:bodyPr wrap="square" rtlCol="0" anchor="t">
            <a:spAutoFit/>
          </a:bodyPr>
          <a:lstStyle/>
          <a:p>
            <a:pPr algn="ctr"/>
            <a:r>
              <a:rPr lang="en-US" altLang="zh-CN" sz="3600" b="1">
                <a:solidFill>
                  <a:schemeClr val="tx1"/>
                </a:solidFill>
                <a:effectLst>
                  <a:outerShdw blurRad="38100" dist="19050" dir="2700000" algn="tl" rotWithShape="0">
                    <a:schemeClr val="dk1">
                      <a:alpha val="40000"/>
                    </a:schemeClr>
                  </a:outerShdw>
                </a:effectLst>
              </a:rPr>
              <a:t>2030年   </a:t>
            </a:r>
            <a:r>
              <a:rPr lang="en-US" altLang="zh-CN" sz="3600" b="1">
                <a:solidFill>
                  <a:srgbClr val="FF0000"/>
                </a:solidFill>
                <a:effectLst>
                  <a:outerShdw blurRad="38100" dist="19050" dir="2700000" algn="tl" rotWithShape="0">
                    <a:schemeClr val="dk1">
                      <a:alpha val="40000"/>
                    </a:schemeClr>
                  </a:outerShdw>
                </a:effectLst>
              </a:rPr>
              <a:t>164.58</a:t>
            </a:r>
            <a:r>
              <a:rPr lang="en-US" altLang="zh-CN" sz="3600" b="1">
                <a:solidFill>
                  <a:schemeClr val="tx1"/>
                </a:solidFill>
                <a:effectLst>
                  <a:outerShdw blurRad="38100" dist="19050" dir="2700000" algn="tl" rotWithShape="0">
                    <a:schemeClr val="dk1">
                      <a:alpha val="40000"/>
                    </a:schemeClr>
                  </a:outerShdw>
                </a:effectLst>
              </a:rPr>
              <a:t>亿m</a:t>
            </a:r>
            <a:r>
              <a:rPr lang="en-US" altLang="zh-CN" sz="3600" b="1" baseline="30000">
                <a:solidFill>
                  <a:schemeClr val="tx1"/>
                </a:solidFill>
                <a:effectLst>
                  <a:outerShdw blurRad="38100" dist="19050" dir="2700000" algn="tl" rotWithShape="0">
                    <a:schemeClr val="dk1">
                      <a:alpha val="40000"/>
                    </a:schemeClr>
                  </a:outerShdw>
                </a:effectLst>
              </a:rPr>
              <a:t>3</a:t>
            </a:r>
            <a:endParaRPr lang="en-US" altLang="zh-CN" sz="7200" b="1">
              <a:solidFill>
                <a:schemeClr val="tx1"/>
              </a:solidFill>
              <a:effectLst>
                <a:outerShdw blurRad="38100" dist="19050" dir="2700000" algn="tl" rotWithShape="0">
                  <a:schemeClr val="dk1">
                    <a:alpha val="40000"/>
                  </a:schemeClr>
                </a:outerShdw>
              </a:effectLst>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6894513" y="0"/>
            <a:ext cx="5297488" cy="6858000"/>
          </a:xfrm>
          <a:prstGeom prst="rect">
            <a:avLst/>
          </a:prstGeom>
          <a:solidFill>
            <a:schemeClr val="bg1"/>
          </a:solidFill>
        </p:spPr>
        <p:txBody>
          <a:bodyPr lIns="0" tIns="0" rIns="0" bIns="0">
            <a:spAutoFit/>
          </a:bodyPr>
          <a:lstStyle/>
          <a:p>
            <a:pPr marL="460375" marR="0" indent="-460375" defTabSz="914400" fontAlgn="auto">
              <a:lnSpc>
                <a:spcPct val="90000"/>
              </a:lnSpc>
              <a:spcBef>
                <a:spcPct val="20000"/>
              </a:spcBef>
              <a:spcAft>
                <a:spcPts val="0"/>
              </a:spcAft>
              <a:buClrTx/>
              <a:buSzPct val="80000"/>
              <a:buFontTx/>
              <a:buBlip>
                <a:blip r:embed="rId1"/>
              </a:buBlip>
              <a:defRPr/>
            </a:pPr>
            <a:endParaRPr kumimoji="0" lang="zh-CN" altLang="en-US" sz="3200" kern="1200" cap="none" spc="0" normalizeH="0" baseline="0" noProof="0" dirty="0">
              <a:gradFill>
                <a:gsLst>
                  <a:gs pos="0">
                    <a:srgbClr val="292929">
                      <a:lumMod val="90000"/>
                      <a:lumOff val="10000"/>
                    </a:srgbClr>
                  </a:gs>
                  <a:gs pos="86000">
                    <a:srgbClr val="292929">
                      <a:lumMod val="90000"/>
                      <a:lumOff val="10000"/>
                    </a:srgbClr>
                  </a:gs>
                </a:gsLst>
                <a:lin ang="5400000" scaled="0"/>
              </a:gradFill>
              <a:latin typeface="+mn-lt"/>
              <a:ea typeface="+mn-ea"/>
              <a:cs typeface="+mn-cs"/>
            </a:endParaRPr>
          </a:p>
        </p:txBody>
      </p:sp>
      <p:sp>
        <p:nvSpPr>
          <p:cNvPr id="37890" name="Rectangle 4"/>
          <p:cNvSpPr/>
          <p:nvPr/>
        </p:nvSpPr>
        <p:spPr>
          <a:xfrm>
            <a:off x="314325" y="355283"/>
            <a:ext cx="6391275" cy="637675"/>
          </a:xfrm>
          <a:prstGeom prst="rect">
            <a:avLst/>
          </a:prstGeom>
          <a:noFill/>
          <a:ln w="9525">
            <a:noFill/>
          </a:ln>
        </p:spPr>
        <p:txBody>
          <a:bodyPr anchor="t">
            <a:spAutoFit/>
          </a:bodyPr>
          <a:lstStyle/>
          <a:p>
            <a:pPr marL="457200" indent="-457200">
              <a:lnSpc>
                <a:spcPct val="150000"/>
              </a:lnSpc>
              <a:buFont typeface="Wingdings" panose="05000000000000000000" pitchFamily="2" charset="2"/>
              <a:buChar char="p"/>
            </a:pPr>
            <a:r>
              <a:rPr lang="zh-CN" altLang="en-US" sz="2800" b="1" dirty="0">
                <a:solidFill>
                  <a:schemeClr val="bg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水环境污染</a:t>
            </a:r>
            <a:endParaRPr lang="zh-CN" altLang="en-US" sz="2800" b="1" dirty="0">
              <a:solidFill>
                <a:schemeClr val="bg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pic>
        <p:nvPicPr>
          <p:cNvPr id="37891" name="Picture 18"/>
          <p:cNvPicPr>
            <a:picLocks noChangeAspect="1"/>
          </p:cNvPicPr>
          <p:nvPr/>
        </p:nvPicPr>
        <p:blipFill>
          <a:blip r:embed="rId2"/>
          <a:stretch>
            <a:fillRect/>
          </a:stretch>
        </p:blipFill>
        <p:spPr>
          <a:xfrm>
            <a:off x="7423150" y="717554"/>
            <a:ext cx="4287838" cy="2844800"/>
          </a:xfrm>
          <a:prstGeom prst="rect">
            <a:avLst/>
          </a:prstGeom>
          <a:noFill/>
          <a:ln w="9525">
            <a:noFill/>
          </a:ln>
        </p:spPr>
      </p:pic>
      <p:pic>
        <p:nvPicPr>
          <p:cNvPr id="37892" name="Picture 2" descr="DSC05682"/>
          <p:cNvPicPr>
            <a:picLocks noChangeAspect="1"/>
          </p:cNvPicPr>
          <p:nvPr/>
        </p:nvPicPr>
        <p:blipFill>
          <a:blip r:embed="rId3"/>
          <a:stretch>
            <a:fillRect/>
          </a:stretch>
        </p:blipFill>
        <p:spPr>
          <a:xfrm>
            <a:off x="7439025" y="3806826"/>
            <a:ext cx="4287838" cy="2844800"/>
          </a:xfrm>
          <a:prstGeom prst="rect">
            <a:avLst/>
          </a:prstGeom>
          <a:noFill/>
          <a:ln w="9525">
            <a:noFill/>
          </a:ln>
        </p:spPr>
      </p:pic>
      <p:sp>
        <p:nvSpPr>
          <p:cNvPr id="100" name="文本框 99"/>
          <p:cNvSpPr txBox="1"/>
          <p:nvPr/>
        </p:nvSpPr>
        <p:spPr>
          <a:xfrm>
            <a:off x="617855" y="1354455"/>
            <a:ext cx="5623919" cy="5029582"/>
          </a:xfrm>
          <a:prstGeom prst="rect">
            <a:avLst/>
          </a:prstGeom>
          <a:noFill/>
          <a:ln w="9525">
            <a:noFill/>
          </a:ln>
        </p:spPr>
        <p:txBody>
          <a:bodyPr wrap="square">
            <a:spAutoFit/>
          </a:bodyPr>
          <a:lstStyle/>
          <a:p>
            <a:pPr marL="0" indent="0" algn="l">
              <a:lnSpc>
                <a:spcPts val="3500"/>
              </a:lnSpc>
            </a:pPr>
            <a:r>
              <a:rPr lang="en-US" altLang="zh-CN" sz="1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en-US" altLang="zh-CN" sz="1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en-US" altLang="zh-CN" sz="2400" b="1" u="none" dirty="0">
                <a:solidFill>
                  <a:schemeClr val="bg1"/>
                </a:solidFill>
                <a:latin typeface="宋体" panose="02010600030101010101" pitchFamily="2" charset="-122"/>
                <a:ea typeface="宋体" panose="02010600030101010101" pitchFamily="2" charset="-122"/>
                <a:cs typeface="宋体" panose="02010600030101010101" pitchFamily="2" charset="-122"/>
              </a:rPr>
              <a:t>2018</a:t>
            </a:r>
            <a:r>
              <a:rPr lang="zh-CN" altLang="en-US" sz="2400" b="1" u="none" dirty="0">
                <a:solidFill>
                  <a:schemeClr val="bg1"/>
                </a:solidFill>
                <a:latin typeface="宋体" panose="02010600030101010101" pitchFamily="2" charset="-122"/>
                <a:ea typeface="宋体" panose="02010600030101010101" pitchFamily="2" charset="-122"/>
                <a:cs typeface="宋体" panose="02010600030101010101" pitchFamily="2" charset="-122"/>
              </a:rPr>
              <a:t>年，我省</a:t>
            </a:r>
            <a:r>
              <a:rPr lang="en-US" altLang="zh-CN" sz="2400" b="1" u="none" dirty="0">
                <a:solidFill>
                  <a:schemeClr val="bg1"/>
                </a:solidFill>
                <a:latin typeface="宋体" panose="02010600030101010101" pitchFamily="2" charset="-122"/>
                <a:ea typeface="宋体" panose="02010600030101010101" pitchFamily="2" charset="-122"/>
                <a:cs typeface="宋体" panose="02010600030101010101" pitchFamily="2" charset="-122"/>
              </a:rPr>
              <a:t>86</a:t>
            </a:r>
            <a:r>
              <a:rPr lang="zh-CN" altLang="en-US" sz="2400" b="1" u="none" dirty="0">
                <a:solidFill>
                  <a:schemeClr val="bg1"/>
                </a:solidFill>
                <a:latin typeface="宋体" panose="02010600030101010101" pitchFamily="2" charset="-122"/>
                <a:ea typeface="宋体" panose="02010600030101010101" pitchFamily="2" charset="-122"/>
                <a:cs typeface="宋体" panose="02010600030101010101" pitchFamily="2" charset="-122"/>
              </a:rPr>
              <a:t>个国家考核地表水断面，除辽河干流红庙子和沙子河沟帮子镇</a:t>
            </a:r>
            <a:r>
              <a:rPr lang="en-US" altLang="zh-CN" sz="2400" b="1" u="none" dirty="0">
                <a:solidFill>
                  <a:schemeClr val="bg1"/>
                </a:solidFill>
                <a:latin typeface="宋体" panose="02010600030101010101" pitchFamily="2" charset="-122"/>
                <a:ea typeface="宋体" panose="02010600030101010101" pitchFamily="2" charset="-122"/>
                <a:cs typeface="宋体" panose="02010600030101010101" pitchFamily="2" charset="-122"/>
              </a:rPr>
              <a:t>2</a:t>
            </a:r>
            <a:r>
              <a:rPr lang="zh-CN" altLang="en-US" sz="2400" b="1" u="none" dirty="0">
                <a:solidFill>
                  <a:schemeClr val="bg1"/>
                </a:solidFill>
                <a:latin typeface="宋体" panose="02010600030101010101" pitchFamily="2" charset="-122"/>
                <a:ea typeface="宋体" panose="02010600030101010101" pitchFamily="2" charset="-122"/>
                <a:cs typeface="宋体" panose="02010600030101010101" pitchFamily="2" charset="-122"/>
              </a:rPr>
              <a:t>个断面因无法采样未监测外，其余</a:t>
            </a:r>
            <a:r>
              <a:rPr lang="en-US" altLang="zh-CN" sz="2400" b="1" u="none" dirty="0">
                <a:solidFill>
                  <a:schemeClr val="bg1"/>
                </a:solidFill>
                <a:latin typeface="Calibri" panose="020F0502020204030204" pitchFamily="34" charset="0"/>
                <a:ea typeface="Calibri" panose="020F0502020204030204" pitchFamily="34" charset="0"/>
                <a:cs typeface="Calibri" panose="020F0502020204030204" pitchFamily="34" charset="0"/>
              </a:rPr>
              <a:t>84</a:t>
            </a:r>
            <a:r>
              <a:rPr lang="zh-CN" altLang="en-US" sz="2400" b="1" u="none" dirty="0">
                <a:solidFill>
                  <a:schemeClr val="bg1"/>
                </a:solidFill>
                <a:latin typeface="宋体" panose="02010600030101010101" pitchFamily="2" charset="-122"/>
                <a:ea typeface="宋体" panose="02010600030101010101" pitchFamily="2" charset="-122"/>
                <a:cs typeface="宋体" panose="02010600030101010101" pitchFamily="2" charset="-122"/>
              </a:rPr>
              <a:t>个断面中，达到或优于三类水质断面</a:t>
            </a:r>
            <a:r>
              <a:rPr lang="en-US" altLang="zh-CN" sz="2400" b="1" u="none" dirty="0">
                <a:solidFill>
                  <a:schemeClr val="bg1"/>
                </a:solidFill>
                <a:latin typeface="Calibri" panose="020F0502020204030204" pitchFamily="34" charset="0"/>
                <a:ea typeface="Calibri" panose="020F0502020204030204" pitchFamily="34" charset="0"/>
                <a:cs typeface="Calibri" panose="020F0502020204030204" pitchFamily="34" charset="0"/>
              </a:rPr>
              <a:t>45</a:t>
            </a:r>
            <a:r>
              <a:rPr lang="zh-CN" altLang="en-US" sz="2400" b="1" u="none" dirty="0">
                <a:solidFill>
                  <a:schemeClr val="bg1"/>
                </a:solidFill>
                <a:latin typeface="宋体" panose="02010600030101010101" pitchFamily="2" charset="-122"/>
                <a:ea typeface="宋体" panose="02010600030101010101" pitchFamily="2" charset="-122"/>
                <a:cs typeface="宋体" panose="02010600030101010101" pitchFamily="2" charset="-122"/>
              </a:rPr>
              <a:t>个，占比</a:t>
            </a:r>
            <a:r>
              <a:rPr lang="en-US" altLang="zh-CN" sz="2400" b="1" u="none" dirty="0">
                <a:solidFill>
                  <a:schemeClr val="bg1"/>
                </a:solidFill>
                <a:latin typeface="Calibri" panose="020F0502020204030204" pitchFamily="34" charset="0"/>
                <a:ea typeface="Calibri" panose="020F0502020204030204" pitchFamily="34" charset="0"/>
                <a:cs typeface="Calibri" panose="020F0502020204030204" pitchFamily="34" charset="0"/>
              </a:rPr>
              <a:t>53.6%</a:t>
            </a:r>
            <a:r>
              <a:rPr lang="zh-CN" altLang="en-US" sz="2400" b="1" u="none" dirty="0">
                <a:solidFill>
                  <a:schemeClr val="bg1"/>
                </a:solidFill>
                <a:latin typeface="Calibri" panose="020F0502020204030204" pitchFamily="34" charset="0"/>
                <a:cs typeface="Calibri" panose="020F0502020204030204" pitchFamily="34" charset="0"/>
              </a:rPr>
              <a:t>。</a:t>
            </a:r>
            <a:r>
              <a:rPr lang="zh-CN" altLang="en-US" sz="2400" b="1" u="none" dirty="0">
                <a:solidFill>
                  <a:schemeClr val="bg1"/>
                </a:solidFill>
                <a:latin typeface="宋体" panose="02010600030101010101" pitchFamily="2" charset="-122"/>
                <a:ea typeface="宋体" panose="02010600030101010101" pitchFamily="2" charset="-122"/>
                <a:cs typeface="宋体" panose="02010600030101010101" pitchFamily="2" charset="-122"/>
              </a:rPr>
              <a:t>劣</a:t>
            </a:r>
            <a:r>
              <a:rPr lang="en-US" altLang="zh-CN" sz="2400" b="1" u="none" dirty="0">
                <a:solidFill>
                  <a:schemeClr val="bg1"/>
                </a:solidFill>
                <a:latin typeface="Calibri" panose="020F0502020204030204" pitchFamily="34" charset="0"/>
                <a:ea typeface="Calibri" panose="020F0502020204030204" pitchFamily="34" charset="0"/>
                <a:cs typeface="Calibri" panose="020F0502020204030204" pitchFamily="34" charset="0"/>
              </a:rPr>
              <a:t>V</a:t>
            </a:r>
            <a:r>
              <a:rPr lang="zh-CN" altLang="en-US" sz="2400" b="1" u="none" dirty="0">
                <a:solidFill>
                  <a:schemeClr val="bg1"/>
                </a:solidFill>
                <a:latin typeface="宋体" panose="02010600030101010101" pitchFamily="2" charset="-122"/>
                <a:ea typeface="宋体" panose="02010600030101010101" pitchFamily="2" charset="-122"/>
                <a:cs typeface="宋体" panose="02010600030101010101" pitchFamily="2" charset="-122"/>
              </a:rPr>
              <a:t>类断面</a:t>
            </a:r>
            <a:r>
              <a:rPr lang="en-US" altLang="zh-CN" sz="2800" b="1" dirty="0">
                <a:solidFill>
                  <a:srgbClr val="FF0000"/>
                </a:solidFill>
                <a:ea typeface="Calibri" panose="020F0502020204030204" pitchFamily="34" charset="0"/>
                <a:cs typeface="Calibri" panose="020F0502020204030204" pitchFamily="34" charset="0"/>
              </a:rPr>
              <a:t>22</a:t>
            </a:r>
            <a:r>
              <a:rPr lang="zh-CN" altLang="en-US" sz="2800" b="1" dirty="0">
                <a:solidFill>
                  <a:srgbClr val="FF0000"/>
                </a:solidFill>
                <a:ea typeface="Calibri" panose="020F0502020204030204" pitchFamily="34" charset="0"/>
                <a:cs typeface="Calibri" panose="020F0502020204030204" pitchFamily="34" charset="0"/>
              </a:rPr>
              <a:t>个</a:t>
            </a:r>
            <a:r>
              <a:rPr lang="zh-CN" altLang="en-US" sz="2400" b="1" u="none" dirty="0">
                <a:solidFill>
                  <a:schemeClr val="bg1"/>
                </a:solidFill>
                <a:latin typeface="宋体" panose="02010600030101010101" pitchFamily="2" charset="-122"/>
                <a:ea typeface="宋体" panose="02010600030101010101" pitchFamily="2" charset="-122"/>
                <a:cs typeface="宋体" panose="02010600030101010101" pitchFamily="2" charset="-122"/>
              </a:rPr>
              <a:t>，占比</a:t>
            </a:r>
            <a:r>
              <a:rPr lang="en-US" altLang="zh-CN" sz="2800" b="1" dirty="0">
                <a:solidFill>
                  <a:srgbClr val="FF0000"/>
                </a:solidFill>
                <a:ea typeface="Calibri" panose="020F0502020204030204" pitchFamily="34" charset="0"/>
                <a:cs typeface="Calibri" panose="020F0502020204030204" pitchFamily="34" charset="0"/>
              </a:rPr>
              <a:t>26. 2%;</a:t>
            </a:r>
            <a:r>
              <a:rPr lang="zh-CN" altLang="en-US" sz="2800" b="1" dirty="0">
                <a:solidFill>
                  <a:srgbClr val="FF0000"/>
                </a:solidFill>
                <a:ea typeface="Calibri" panose="020F0502020204030204" pitchFamily="34" charset="0"/>
                <a:cs typeface="Calibri" panose="020F0502020204030204" pitchFamily="34" charset="0"/>
              </a:rPr>
              <a:t>考核目标为</a:t>
            </a:r>
            <a:r>
              <a:rPr lang="en-US" altLang="zh-CN" sz="2800" b="1" dirty="0">
                <a:solidFill>
                  <a:srgbClr val="FF0000"/>
                </a:solidFill>
                <a:ea typeface="Calibri" panose="020F0502020204030204" pitchFamily="34" charset="0"/>
                <a:cs typeface="Calibri" panose="020F0502020204030204" pitchFamily="34" charset="0"/>
              </a:rPr>
              <a:t>2.3%</a:t>
            </a:r>
            <a:r>
              <a:rPr lang="zh-CN" altLang="en-US" sz="2800" b="1" dirty="0">
                <a:solidFill>
                  <a:srgbClr val="FF0000"/>
                </a:solidFill>
                <a:ea typeface="Calibri" panose="020F0502020204030204" pitchFamily="34" charset="0"/>
                <a:cs typeface="Calibri" panose="020F0502020204030204" pitchFamily="34" charset="0"/>
              </a:rPr>
              <a:t>。</a:t>
            </a:r>
            <a:r>
              <a:rPr lang="zh-CN" altLang="en-US" sz="2400" b="1" u="none" dirty="0">
                <a:solidFill>
                  <a:schemeClr val="bg1"/>
                </a:solidFill>
                <a:latin typeface="宋体" panose="02010600030101010101" pitchFamily="2" charset="-122"/>
                <a:ea typeface="宋体" panose="02010600030101010101" pitchFamily="2" charset="-122"/>
                <a:cs typeface="宋体" panose="02010600030101010101" pitchFamily="2" charset="-122"/>
              </a:rPr>
              <a:t>饮用水水源地保护区内还存在畜禽养殖现象，水源地上游化肥、农药和农村污水造成水源地水质总氮超标。我省</a:t>
            </a:r>
            <a:r>
              <a:rPr lang="en-US" altLang="zh-CN" sz="2800" b="1" dirty="0">
                <a:solidFill>
                  <a:srgbClr val="FF0000"/>
                </a:solidFill>
                <a:ea typeface="Calibri" panose="020F0502020204030204" pitchFamily="34" charset="0"/>
                <a:cs typeface="Calibri" panose="020F0502020204030204" pitchFamily="34" charset="0"/>
              </a:rPr>
              <a:t>30</a:t>
            </a:r>
            <a:r>
              <a:rPr lang="zh-CN" altLang="en-US" sz="2800" b="1" dirty="0">
                <a:solidFill>
                  <a:srgbClr val="FF0000"/>
                </a:solidFill>
                <a:ea typeface="Calibri" panose="020F0502020204030204" pitchFamily="34" charset="0"/>
                <a:cs typeface="Calibri" panose="020F0502020204030204" pitchFamily="34" charset="0"/>
              </a:rPr>
              <a:t>个</a:t>
            </a:r>
            <a:r>
              <a:rPr lang="zh-CN" altLang="en-US" sz="2400" b="1" u="none" dirty="0">
                <a:solidFill>
                  <a:schemeClr val="bg1"/>
                </a:solidFill>
                <a:latin typeface="宋体" panose="02010600030101010101" pitchFamily="2" charset="-122"/>
                <a:ea typeface="宋体" panose="02010600030101010101" pitchFamily="2" charset="-122"/>
                <a:cs typeface="宋体" panose="02010600030101010101" pitchFamily="2" charset="-122"/>
              </a:rPr>
              <a:t>水库型饮用水水源地，如总氮参与评价，有</a:t>
            </a:r>
            <a:r>
              <a:rPr lang="en-US" altLang="zh-CN" sz="2800" b="1" dirty="0">
                <a:solidFill>
                  <a:srgbClr val="FF0000"/>
                </a:solidFill>
                <a:ea typeface="Calibri" panose="020F0502020204030204" pitchFamily="34" charset="0"/>
                <a:cs typeface="Calibri" panose="020F0502020204030204" pitchFamily="34" charset="0"/>
              </a:rPr>
              <a:t>27</a:t>
            </a:r>
            <a:r>
              <a:rPr lang="zh-CN" altLang="en-US" sz="2800" b="1" dirty="0">
                <a:solidFill>
                  <a:srgbClr val="FF0000"/>
                </a:solidFill>
                <a:ea typeface="Calibri" panose="020F0502020204030204" pitchFamily="34" charset="0"/>
                <a:cs typeface="Calibri" panose="020F0502020204030204" pitchFamily="34" charset="0"/>
              </a:rPr>
              <a:t>个</a:t>
            </a:r>
            <a:r>
              <a:rPr lang="zh-CN" altLang="en-US" sz="2400" b="1" u="none" dirty="0">
                <a:solidFill>
                  <a:schemeClr val="bg1"/>
                </a:solidFill>
                <a:latin typeface="宋体" panose="02010600030101010101" pitchFamily="2" charset="-122"/>
                <a:ea typeface="宋体" panose="02010600030101010101" pitchFamily="2" charset="-122"/>
                <a:cs typeface="宋体" panose="02010600030101010101" pitchFamily="2" charset="-122"/>
              </a:rPr>
              <a:t>水质为劣五类</a:t>
            </a:r>
            <a:r>
              <a:rPr lang="zh-CN" altLang="en-US" sz="2400" b="0" u="none" dirty="0">
                <a:solidFill>
                  <a:schemeClr val="bg1"/>
                </a:solidFill>
                <a:latin typeface="宋体" panose="02010600030101010101" pitchFamily="2" charset="-122"/>
                <a:ea typeface="宋体" panose="02010600030101010101" pitchFamily="2" charset="-122"/>
                <a:cs typeface="宋体" panose="02010600030101010101" pitchFamily="2" charset="-122"/>
              </a:rPr>
              <a:t>。</a:t>
            </a:r>
            <a:endParaRPr lang="zh-CN" altLang="en-US" sz="2400" b="0" u="none" dirty="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9" name="Text Box 13"/>
          <p:cNvSpPr txBox="1"/>
          <p:nvPr/>
        </p:nvSpPr>
        <p:spPr>
          <a:xfrm>
            <a:off x="729615" y="741045"/>
            <a:ext cx="9683115" cy="731520"/>
          </a:xfrm>
          <a:prstGeom prst="rect">
            <a:avLst/>
          </a:prstGeom>
          <a:noFill/>
          <a:ln w="9525">
            <a:noFill/>
          </a:ln>
        </p:spPr>
        <p:txBody>
          <a:bodyPr wrap="square" anchor="t">
            <a:spAutoFit/>
          </a:bodyPr>
          <a:lstStyle/>
          <a:p>
            <a:pPr marL="457200" indent="-457200" algn="just">
              <a:lnSpc>
                <a:spcPct val="150000"/>
              </a:lnSpc>
              <a:buFont typeface="Wingdings" panose="05000000000000000000" pitchFamily="2" charset="2"/>
              <a:buChar char="p"/>
            </a:pP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确立用水效率控制红线</a:t>
            </a:r>
            <a:endParaRPr lang="zh-CN" altLang="en-US" sz="2800" b="1" dirty="0">
              <a:solidFill>
                <a:schemeClr val="tx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sym typeface="+mn-ea"/>
            </a:endParaRPr>
          </a:p>
        </p:txBody>
      </p:sp>
      <p:sp>
        <p:nvSpPr>
          <p:cNvPr id="12" name="矩形 11"/>
          <p:cNvSpPr/>
          <p:nvPr/>
        </p:nvSpPr>
        <p:spPr>
          <a:xfrm>
            <a:off x="1100455" y="2016125"/>
            <a:ext cx="9991090" cy="3641090"/>
          </a:xfrm>
          <a:prstGeom prst="rect">
            <a:avLst/>
          </a:prstGeom>
          <a:noFill/>
          <a:ln>
            <a:noFill/>
          </a:ln>
        </p:spPr>
        <p:txBody>
          <a:bodyPr wrap="square" rtlCol="0" anchor="t">
            <a:spAutoFit/>
          </a:bodyPr>
          <a:lstStyle/>
          <a:p>
            <a:pPr algn="l">
              <a:lnSpc>
                <a:spcPct val="150000"/>
              </a:lnSpc>
            </a:pPr>
            <a:r>
              <a:rPr lang="zh-CN" altLang="zh-CN" sz="2800" b="1">
                <a:solidFill>
                  <a:schemeClr val="tx1"/>
                </a:solidFill>
                <a:effectLst>
                  <a:outerShdw blurRad="38100" dist="19050" dir="2700000" algn="tl" rotWithShape="0">
                    <a:schemeClr val="dk1">
                      <a:alpha val="40000"/>
                    </a:schemeClr>
                  </a:outerShdw>
                </a:effectLst>
              </a:rPr>
              <a:t>到</a:t>
            </a:r>
            <a:r>
              <a:rPr lang="en-US" altLang="zh-CN" sz="2800" b="1">
                <a:solidFill>
                  <a:schemeClr val="tx1"/>
                </a:solidFill>
                <a:effectLst>
                  <a:outerShdw blurRad="38100" dist="19050" dir="2700000" algn="tl" rotWithShape="0">
                    <a:schemeClr val="dk1">
                      <a:alpha val="40000"/>
                    </a:schemeClr>
                  </a:outerShdw>
                </a:effectLst>
              </a:rPr>
              <a:t>2020</a:t>
            </a:r>
            <a:r>
              <a:rPr lang="zh-CN" altLang="en-US" sz="2800" b="1">
                <a:solidFill>
                  <a:schemeClr val="tx1"/>
                </a:solidFill>
                <a:effectLst>
                  <a:outerShdw blurRad="38100" dist="19050" dir="2700000" algn="tl" rotWithShape="0">
                    <a:schemeClr val="dk1">
                      <a:alpha val="40000"/>
                    </a:schemeClr>
                  </a:outerShdw>
                </a:effectLst>
              </a:rPr>
              <a:t>年                  </a:t>
            </a:r>
            <a:endParaRPr lang="zh-CN" altLang="en-US" sz="2800" b="1">
              <a:solidFill>
                <a:schemeClr val="tx1"/>
              </a:solidFill>
              <a:effectLst>
                <a:outerShdw blurRad="38100" dist="19050" dir="2700000" algn="tl" rotWithShape="0">
                  <a:schemeClr val="dk1">
                    <a:alpha val="40000"/>
                  </a:schemeClr>
                </a:outerShdw>
              </a:effectLst>
            </a:endParaRPr>
          </a:p>
          <a:p>
            <a:pPr algn="l">
              <a:lnSpc>
                <a:spcPct val="150000"/>
              </a:lnSpc>
            </a:pPr>
            <a:r>
              <a:rPr lang="zh-CN" altLang="en-US" sz="2800" b="1">
                <a:solidFill>
                  <a:schemeClr val="tx1"/>
                </a:solidFill>
                <a:effectLst>
                  <a:outerShdw blurRad="38100" dist="19050" dir="2700000" algn="tl" rotWithShape="0">
                    <a:schemeClr val="dk1">
                      <a:alpha val="40000"/>
                    </a:schemeClr>
                  </a:outerShdw>
                </a:effectLst>
              </a:rPr>
              <a:t>万元国内生产总值用水量：下降</a:t>
            </a:r>
            <a:r>
              <a:rPr lang="en-US" altLang="zh-CN" sz="2800" b="1">
                <a:solidFill>
                  <a:srgbClr val="C00000"/>
                </a:solidFill>
                <a:effectLst>
                  <a:outerShdw blurRad="38100" dist="19050" dir="2700000" algn="tl" rotWithShape="0">
                    <a:schemeClr val="dk1">
                      <a:alpha val="40000"/>
                    </a:schemeClr>
                  </a:outerShdw>
                </a:effectLst>
                <a:uFillTx/>
              </a:rPr>
              <a:t>20%</a:t>
            </a:r>
            <a:r>
              <a:rPr lang="zh-CN" altLang="en-US" sz="2800" b="1">
                <a:solidFill>
                  <a:schemeClr val="tx1"/>
                </a:solidFill>
                <a:effectLst>
                  <a:outerShdw blurRad="38100" dist="19050" dir="2700000" algn="tl" rotWithShape="0">
                    <a:schemeClr val="dk1">
                      <a:alpha val="40000"/>
                    </a:schemeClr>
                  </a:outerShdw>
                </a:effectLst>
              </a:rPr>
              <a:t>（比</a:t>
            </a:r>
            <a:r>
              <a:rPr lang="en-US" altLang="zh-CN" sz="2800" b="1">
                <a:solidFill>
                  <a:schemeClr val="tx1"/>
                </a:solidFill>
                <a:effectLst>
                  <a:outerShdw blurRad="38100" dist="19050" dir="2700000" algn="tl" rotWithShape="0">
                    <a:schemeClr val="dk1">
                      <a:alpha val="40000"/>
                    </a:schemeClr>
                  </a:outerShdw>
                </a:effectLst>
              </a:rPr>
              <a:t>2015</a:t>
            </a:r>
            <a:r>
              <a:rPr lang="zh-CN" altLang="en-US" sz="2800" b="1">
                <a:solidFill>
                  <a:schemeClr val="tx1"/>
                </a:solidFill>
                <a:effectLst>
                  <a:outerShdw blurRad="38100" dist="19050" dir="2700000" algn="tl" rotWithShape="0">
                    <a:schemeClr val="dk1">
                      <a:alpha val="40000"/>
                    </a:schemeClr>
                  </a:outerShdw>
                </a:effectLst>
              </a:rPr>
              <a:t>年） </a:t>
            </a:r>
            <a:endParaRPr lang="zh-CN" altLang="en-US" sz="2800" b="1">
              <a:solidFill>
                <a:schemeClr val="tx1"/>
              </a:solidFill>
              <a:effectLst>
                <a:outerShdw blurRad="38100" dist="19050" dir="2700000" algn="tl" rotWithShape="0">
                  <a:schemeClr val="dk1">
                    <a:alpha val="40000"/>
                  </a:schemeClr>
                </a:outerShdw>
              </a:effectLst>
            </a:endParaRPr>
          </a:p>
          <a:p>
            <a:pPr algn="l">
              <a:lnSpc>
                <a:spcPct val="150000"/>
              </a:lnSpc>
            </a:pPr>
            <a:r>
              <a:rPr lang="zh-CN" altLang="en-US" sz="2800" b="1">
                <a:solidFill>
                  <a:schemeClr val="tx1"/>
                </a:solidFill>
                <a:effectLst>
                  <a:outerShdw blurRad="38100" dist="19050" dir="2700000" algn="tl" rotWithShape="0">
                    <a:schemeClr val="dk1">
                      <a:alpha val="40000"/>
                    </a:schemeClr>
                  </a:outerShdw>
                </a:effectLst>
              </a:rPr>
              <a:t>万元工业增加值用水量 ：下降</a:t>
            </a:r>
            <a:r>
              <a:rPr lang="en-US" altLang="zh-CN" sz="2800" b="1">
                <a:solidFill>
                  <a:srgbClr val="C00000"/>
                </a:solidFill>
                <a:effectLst>
                  <a:outerShdw blurRad="38100" dist="19050" dir="2700000" algn="tl" rotWithShape="0">
                    <a:schemeClr val="dk1">
                      <a:alpha val="40000"/>
                    </a:schemeClr>
                  </a:outerShdw>
                </a:effectLst>
                <a:uFillTx/>
              </a:rPr>
              <a:t>15%</a:t>
            </a:r>
            <a:r>
              <a:rPr lang="zh-CN" altLang="en-US" sz="2800" b="1">
                <a:solidFill>
                  <a:schemeClr val="tx1"/>
                </a:solidFill>
                <a:effectLst>
                  <a:outerShdw blurRad="38100" dist="19050" dir="2700000" algn="tl" rotWithShape="0">
                    <a:schemeClr val="dk1">
                      <a:alpha val="40000"/>
                    </a:schemeClr>
                  </a:outerShdw>
                </a:effectLst>
              </a:rPr>
              <a:t>（比</a:t>
            </a:r>
            <a:r>
              <a:rPr lang="en-US" altLang="zh-CN" sz="2800" b="1">
                <a:solidFill>
                  <a:schemeClr val="tx1"/>
                </a:solidFill>
                <a:effectLst>
                  <a:outerShdw blurRad="38100" dist="19050" dir="2700000" algn="tl" rotWithShape="0">
                    <a:schemeClr val="dk1">
                      <a:alpha val="40000"/>
                    </a:schemeClr>
                  </a:outerShdw>
                </a:effectLst>
              </a:rPr>
              <a:t>2015</a:t>
            </a:r>
            <a:r>
              <a:rPr lang="zh-CN" altLang="en-US" sz="2800" b="1">
                <a:solidFill>
                  <a:schemeClr val="tx1"/>
                </a:solidFill>
                <a:effectLst>
                  <a:outerShdw blurRad="38100" dist="19050" dir="2700000" algn="tl" rotWithShape="0">
                    <a:schemeClr val="dk1">
                      <a:alpha val="40000"/>
                    </a:schemeClr>
                  </a:outerShdw>
                </a:effectLst>
              </a:rPr>
              <a:t>年）</a:t>
            </a:r>
            <a:endParaRPr lang="zh-CN" altLang="en-US" sz="2800" b="1">
              <a:solidFill>
                <a:schemeClr val="tx1"/>
              </a:solidFill>
              <a:effectLst>
                <a:outerShdw blurRad="38100" dist="19050" dir="2700000" algn="tl" rotWithShape="0">
                  <a:schemeClr val="dk1">
                    <a:alpha val="40000"/>
                  </a:schemeClr>
                </a:outerShdw>
              </a:effectLst>
            </a:endParaRPr>
          </a:p>
          <a:p>
            <a:pPr algn="l">
              <a:lnSpc>
                <a:spcPct val="150000"/>
              </a:lnSpc>
            </a:pPr>
            <a:r>
              <a:rPr lang="zh-CN" altLang="en-US" sz="2800" b="1">
                <a:solidFill>
                  <a:schemeClr val="tx1"/>
                </a:solidFill>
                <a:effectLst>
                  <a:outerShdw blurRad="38100" dist="19050" dir="2700000" algn="tl" rotWithShape="0">
                    <a:schemeClr val="dk1">
                      <a:alpha val="40000"/>
                    </a:schemeClr>
                  </a:outerShdw>
                </a:effectLst>
              </a:rPr>
              <a:t>全省农田灌溉水有效利用系数：提高到</a:t>
            </a:r>
            <a:r>
              <a:rPr lang="en-US" altLang="zh-CN" sz="2800" b="1">
                <a:solidFill>
                  <a:srgbClr val="AE0202"/>
                </a:solidFill>
                <a:effectLst>
                  <a:outerShdw blurRad="38100" dist="19050" dir="2700000" algn="tl" rotWithShape="0">
                    <a:schemeClr val="dk1">
                      <a:alpha val="40000"/>
                    </a:schemeClr>
                  </a:outerShdw>
                </a:effectLst>
                <a:uFillTx/>
              </a:rPr>
              <a:t>0.592</a:t>
            </a:r>
            <a:r>
              <a:rPr lang="zh-CN" altLang="en-US" sz="2800" b="1">
                <a:solidFill>
                  <a:srgbClr val="AE0202"/>
                </a:solidFill>
                <a:effectLst>
                  <a:outerShdw blurRad="38100" dist="19050" dir="2700000" algn="tl" rotWithShape="0">
                    <a:schemeClr val="dk1">
                      <a:alpha val="40000"/>
                    </a:schemeClr>
                  </a:outerShdw>
                </a:effectLst>
                <a:uFillTx/>
              </a:rPr>
              <a:t>   </a:t>
            </a:r>
            <a:r>
              <a:rPr lang="zh-CN" altLang="en-US" sz="2800" b="1">
                <a:solidFill>
                  <a:schemeClr val="tx1"/>
                </a:solidFill>
                <a:effectLst>
                  <a:outerShdw blurRad="38100" dist="19050" dir="2700000" algn="tl" rotWithShape="0">
                    <a:schemeClr val="dk1">
                      <a:alpha val="40000"/>
                    </a:schemeClr>
                  </a:outerShdw>
                </a:effectLst>
              </a:rPr>
              <a:t>   </a:t>
            </a:r>
            <a:endParaRPr lang="zh-CN" altLang="en-US" sz="2800" b="1">
              <a:solidFill>
                <a:schemeClr val="tx1"/>
              </a:solidFill>
              <a:effectLst>
                <a:outerShdw blurRad="38100" dist="19050" dir="2700000" algn="tl" rotWithShape="0">
                  <a:schemeClr val="dk1">
                    <a:alpha val="40000"/>
                  </a:schemeClr>
                </a:outerShdw>
              </a:effectLst>
            </a:endParaRPr>
          </a:p>
          <a:p>
            <a:pPr algn="ctr"/>
            <a:endParaRPr lang="en-US" altLang="zh-CN" sz="2800" b="1" baseline="30000">
              <a:solidFill>
                <a:schemeClr val="tx1"/>
              </a:solidFill>
              <a:effectLst>
                <a:outerShdw blurRad="38100" dist="19050" dir="2700000" algn="tl" rotWithShape="0">
                  <a:schemeClr val="dk1">
                    <a:alpha val="40000"/>
                  </a:schemeClr>
                </a:outerShdw>
              </a:effectLst>
            </a:endParaRPr>
          </a:p>
          <a:p>
            <a:pPr algn="ctr"/>
            <a:endParaRPr lang="en-US" altLang="zh-CN" sz="3600" b="1" baseline="30000">
              <a:solidFill>
                <a:schemeClr val="tx1"/>
              </a:solidFill>
              <a:effectLst>
                <a:outerShdw blurRad="38100" dist="19050" dir="2700000" algn="tl" rotWithShape="0">
                  <a:schemeClr val="dk1">
                    <a:alpha val="40000"/>
                  </a:schemeClr>
                </a:outerShdw>
              </a:effectLst>
            </a:endParaRPr>
          </a:p>
          <a:p>
            <a:pPr algn="ctr"/>
            <a:endParaRPr lang="en-US" altLang="zh-CN" sz="3600" b="1" baseline="30000">
              <a:solidFill>
                <a:schemeClr val="tx1"/>
              </a:solidFill>
              <a:effectLst>
                <a:outerShdw blurRad="38100" dist="19050" dir="2700000" algn="tl" rotWithShape="0">
                  <a:schemeClr val="dk1">
                    <a:alpha val="40000"/>
                  </a:schemeClr>
                </a:outerShdw>
              </a:effectLst>
            </a:endParaRPr>
          </a:p>
        </p:txBody>
      </p:sp>
    </p:spTree>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4" name="Text Box 13"/>
          <p:cNvSpPr txBox="1"/>
          <p:nvPr/>
        </p:nvSpPr>
        <p:spPr>
          <a:xfrm>
            <a:off x="52070" y="258445"/>
            <a:ext cx="9975850" cy="731520"/>
          </a:xfrm>
          <a:prstGeom prst="rect">
            <a:avLst/>
          </a:prstGeom>
          <a:noFill/>
          <a:ln w="9525">
            <a:noFill/>
          </a:ln>
        </p:spPr>
        <p:txBody>
          <a:bodyPr wrap="square" anchor="t">
            <a:spAutoFit/>
          </a:bodyPr>
          <a:lstStyle/>
          <a:p>
            <a:pPr marL="457200" indent="-457200" algn="just">
              <a:lnSpc>
                <a:spcPct val="150000"/>
              </a:lnSpc>
              <a:buFont typeface="Wingdings" panose="05000000000000000000" pitchFamily="2" charset="2"/>
              <a:buChar char="p"/>
            </a:pP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确立水功能区限制纳污红线</a:t>
            </a:r>
            <a:endPar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endParaRPr>
          </a:p>
        </p:txBody>
      </p:sp>
      <p:pic>
        <p:nvPicPr>
          <p:cNvPr id="71686" name="图片 8"/>
          <p:cNvPicPr>
            <a:picLocks noChangeAspect="1"/>
          </p:cNvPicPr>
          <p:nvPr/>
        </p:nvPicPr>
        <p:blipFill>
          <a:blip r:embed="rId1"/>
          <a:stretch>
            <a:fillRect/>
          </a:stretch>
        </p:blipFill>
        <p:spPr>
          <a:xfrm>
            <a:off x="7967442" y="582007"/>
            <a:ext cx="4040188" cy="3175000"/>
          </a:xfrm>
          <a:prstGeom prst="rect">
            <a:avLst/>
          </a:prstGeom>
          <a:noFill/>
          <a:ln w="9525">
            <a:noFill/>
          </a:ln>
        </p:spPr>
      </p:pic>
      <p:sp>
        <p:nvSpPr>
          <p:cNvPr id="10" name="矩形 9"/>
          <p:cNvSpPr/>
          <p:nvPr/>
        </p:nvSpPr>
        <p:spPr bwMode="auto">
          <a:xfrm>
            <a:off x="8582025" y="3365552"/>
            <a:ext cx="590550" cy="39687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zh-CN" alt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mn-ea"/>
              <a:cs typeface="+mn-cs"/>
            </a:endParaRPr>
          </a:p>
        </p:txBody>
      </p:sp>
      <p:pic>
        <p:nvPicPr>
          <p:cNvPr id="71688" name="图片 11"/>
          <p:cNvPicPr>
            <a:picLocks noChangeAspect="1"/>
          </p:cNvPicPr>
          <p:nvPr/>
        </p:nvPicPr>
        <p:blipFill>
          <a:blip r:embed="rId2"/>
          <a:stretch>
            <a:fillRect/>
          </a:stretch>
        </p:blipFill>
        <p:spPr>
          <a:xfrm>
            <a:off x="8151812" y="3883478"/>
            <a:ext cx="4040188" cy="2614612"/>
          </a:xfrm>
          <a:prstGeom prst="rect">
            <a:avLst/>
          </a:prstGeom>
          <a:noFill/>
          <a:ln w="9525">
            <a:noFill/>
          </a:ln>
        </p:spPr>
      </p:pic>
      <p:sp>
        <p:nvSpPr>
          <p:cNvPr id="12" name="矩形 11"/>
          <p:cNvSpPr/>
          <p:nvPr/>
        </p:nvSpPr>
        <p:spPr>
          <a:xfrm>
            <a:off x="1100455" y="2016125"/>
            <a:ext cx="9991090" cy="3001010"/>
          </a:xfrm>
          <a:prstGeom prst="rect">
            <a:avLst/>
          </a:prstGeom>
          <a:noFill/>
          <a:ln>
            <a:noFill/>
          </a:ln>
        </p:spPr>
        <p:txBody>
          <a:bodyPr wrap="square" rtlCol="0" anchor="t">
            <a:spAutoFit/>
          </a:bodyPr>
          <a:lstStyle/>
          <a:p>
            <a:pPr algn="l">
              <a:lnSpc>
                <a:spcPct val="150000"/>
              </a:lnSpc>
            </a:pPr>
            <a:r>
              <a:rPr lang="zh-CN" altLang="zh-CN" sz="2800" b="1">
                <a:solidFill>
                  <a:schemeClr val="tx1"/>
                </a:solidFill>
                <a:effectLst>
                  <a:outerShdw blurRad="38100" dist="19050" dir="2700000" algn="tl" rotWithShape="0">
                    <a:schemeClr val="dk1">
                      <a:alpha val="40000"/>
                    </a:schemeClr>
                  </a:outerShdw>
                </a:effectLst>
              </a:rPr>
              <a:t>到</a:t>
            </a:r>
            <a:r>
              <a:rPr lang="en-US" altLang="zh-CN" sz="2800" b="1">
                <a:solidFill>
                  <a:schemeClr val="tx1"/>
                </a:solidFill>
                <a:effectLst>
                  <a:outerShdw blurRad="38100" dist="19050" dir="2700000" algn="tl" rotWithShape="0">
                    <a:schemeClr val="dk1">
                      <a:alpha val="40000"/>
                    </a:schemeClr>
                  </a:outerShdw>
                </a:effectLst>
              </a:rPr>
              <a:t>2020</a:t>
            </a:r>
            <a:r>
              <a:rPr lang="zh-CN" altLang="en-US" sz="2800" b="1">
                <a:solidFill>
                  <a:schemeClr val="tx1"/>
                </a:solidFill>
                <a:effectLst>
                  <a:outerShdw blurRad="38100" dist="19050" dir="2700000" algn="tl" rotWithShape="0">
                    <a:schemeClr val="dk1">
                      <a:alpha val="40000"/>
                    </a:schemeClr>
                  </a:outerShdw>
                </a:effectLst>
              </a:rPr>
              <a:t>年                  </a:t>
            </a:r>
            <a:endParaRPr lang="zh-CN" altLang="en-US" sz="2800" b="1">
              <a:solidFill>
                <a:schemeClr val="tx1"/>
              </a:solidFill>
              <a:effectLst>
                <a:outerShdw blurRad="38100" dist="19050" dir="2700000" algn="tl" rotWithShape="0">
                  <a:schemeClr val="dk1">
                    <a:alpha val="40000"/>
                  </a:schemeClr>
                </a:outerShdw>
              </a:effectLst>
            </a:endParaRPr>
          </a:p>
          <a:p>
            <a:pPr algn="l">
              <a:lnSpc>
                <a:spcPct val="150000"/>
              </a:lnSpc>
            </a:pPr>
            <a:r>
              <a:rPr lang="zh-CN" altLang="en-US" sz="2800" b="1">
                <a:solidFill>
                  <a:schemeClr val="tx1"/>
                </a:solidFill>
                <a:effectLst>
                  <a:outerShdw blurRad="38100" dist="19050" dir="2700000" algn="tl" rotWithShape="0">
                    <a:schemeClr val="dk1">
                      <a:alpha val="40000"/>
                    </a:schemeClr>
                  </a:outerShdw>
                </a:effectLst>
              </a:rPr>
              <a:t>         全省国家重要水功能区水质达标率：</a:t>
            </a:r>
            <a:endParaRPr lang="zh-CN" altLang="en-US" sz="2800" b="1">
              <a:solidFill>
                <a:schemeClr val="tx1"/>
              </a:solidFill>
              <a:effectLst>
                <a:outerShdw blurRad="38100" dist="19050" dir="2700000" algn="tl" rotWithShape="0">
                  <a:schemeClr val="dk1">
                    <a:alpha val="40000"/>
                  </a:schemeClr>
                </a:outerShdw>
              </a:effectLst>
            </a:endParaRPr>
          </a:p>
          <a:p>
            <a:pPr algn="l">
              <a:lnSpc>
                <a:spcPct val="150000"/>
              </a:lnSpc>
            </a:pPr>
            <a:r>
              <a:rPr lang="zh-CN" altLang="en-US" sz="2800" b="1">
                <a:solidFill>
                  <a:schemeClr val="tx1"/>
                </a:solidFill>
                <a:effectLst>
                  <a:outerShdw blurRad="38100" dist="19050" dir="2700000" algn="tl" rotWithShape="0">
                    <a:schemeClr val="dk1">
                      <a:alpha val="40000"/>
                    </a:schemeClr>
                  </a:outerShdw>
                </a:effectLst>
              </a:rPr>
              <a:t>提高到</a:t>
            </a:r>
            <a:r>
              <a:rPr lang="en-US" altLang="zh-CN" sz="2800" b="1">
                <a:solidFill>
                  <a:srgbClr val="C00000"/>
                </a:solidFill>
                <a:effectLst>
                  <a:outerShdw blurRad="38100" dist="19050" dir="2700000" algn="tl" rotWithShape="0">
                    <a:schemeClr val="dk1">
                      <a:alpha val="40000"/>
                    </a:schemeClr>
                  </a:outerShdw>
                </a:effectLst>
              </a:rPr>
              <a:t>78</a:t>
            </a:r>
            <a:r>
              <a:rPr lang="en-US" altLang="zh-CN" sz="2800" b="1">
                <a:solidFill>
                  <a:srgbClr val="C00000"/>
                </a:solidFill>
                <a:effectLst>
                  <a:outerShdw blurRad="38100" dist="19050" dir="2700000" algn="tl" rotWithShape="0">
                    <a:schemeClr val="dk1">
                      <a:alpha val="40000"/>
                    </a:schemeClr>
                  </a:outerShdw>
                </a:effectLst>
                <a:uFillTx/>
              </a:rPr>
              <a:t>%</a:t>
            </a:r>
            <a:r>
              <a:rPr lang="zh-CN" altLang="en-US" sz="2800" b="1">
                <a:solidFill>
                  <a:srgbClr val="AE0202"/>
                </a:solidFill>
                <a:effectLst>
                  <a:outerShdw blurRad="38100" dist="19050" dir="2700000" algn="tl" rotWithShape="0">
                    <a:schemeClr val="dk1">
                      <a:alpha val="40000"/>
                    </a:schemeClr>
                  </a:outerShdw>
                </a:effectLst>
                <a:uFillTx/>
              </a:rPr>
              <a:t>   </a:t>
            </a:r>
            <a:r>
              <a:rPr lang="zh-CN" altLang="en-US" sz="2800" b="1">
                <a:solidFill>
                  <a:schemeClr val="tx1"/>
                </a:solidFill>
                <a:effectLst>
                  <a:outerShdw blurRad="38100" dist="19050" dir="2700000" algn="tl" rotWithShape="0">
                    <a:schemeClr val="dk1">
                      <a:alpha val="40000"/>
                    </a:schemeClr>
                  </a:outerShdw>
                </a:effectLst>
              </a:rPr>
              <a:t>   </a:t>
            </a:r>
            <a:endParaRPr lang="zh-CN" altLang="en-US" sz="2800" b="1">
              <a:solidFill>
                <a:schemeClr val="tx1"/>
              </a:solidFill>
              <a:effectLst>
                <a:outerShdw blurRad="38100" dist="19050" dir="2700000" algn="tl" rotWithShape="0">
                  <a:schemeClr val="dk1">
                    <a:alpha val="40000"/>
                  </a:schemeClr>
                </a:outerShdw>
              </a:effectLst>
            </a:endParaRPr>
          </a:p>
          <a:p>
            <a:pPr algn="ctr"/>
            <a:endParaRPr lang="en-US" altLang="zh-CN" sz="2800" b="1" baseline="30000">
              <a:solidFill>
                <a:schemeClr val="tx1"/>
              </a:solidFill>
              <a:effectLst>
                <a:outerShdw blurRad="38100" dist="19050" dir="2700000" algn="tl" rotWithShape="0">
                  <a:schemeClr val="dk1">
                    <a:alpha val="40000"/>
                  </a:schemeClr>
                </a:outerShdw>
              </a:effectLst>
            </a:endParaRPr>
          </a:p>
          <a:p>
            <a:pPr algn="ctr"/>
            <a:endParaRPr lang="en-US" altLang="zh-CN" sz="3600" b="1" baseline="30000">
              <a:solidFill>
                <a:schemeClr val="tx1"/>
              </a:solidFill>
              <a:effectLst>
                <a:outerShdw blurRad="38100" dist="19050" dir="2700000" algn="tl" rotWithShape="0">
                  <a:schemeClr val="dk1">
                    <a:alpha val="40000"/>
                  </a:schemeClr>
                </a:outerShdw>
              </a:effectLst>
            </a:endParaRPr>
          </a:p>
          <a:p>
            <a:pPr algn="ctr"/>
            <a:endParaRPr lang="en-US" altLang="zh-CN" sz="3600" b="1" baseline="30000">
              <a:solidFill>
                <a:schemeClr val="tx1"/>
              </a:solidFill>
              <a:effectLst>
                <a:outerShdw blurRad="38100" dist="19050" dir="2700000" algn="tl" rotWithShape="0">
                  <a:schemeClr val="dk1">
                    <a:alpha val="40000"/>
                  </a:schemeClr>
                </a:outerShdw>
              </a:effectLst>
            </a:endParaRPr>
          </a:p>
        </p:txBody>
      </p:sp>
    </p:spTree>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组合 1"/>
          <p:cNvGrpSpPr/>
          <p:nvPr/>
        </p:nvGrpSpPr>
        <p:grpSpPr>
          <a:xfrm>
            <a:off x="1628775" y="2074859"/>
            <a:ext cx="8404225" cy="3529016"/>
            <a:chOff x="344488" y="2563809"/>
            <a:chExt cx="8404225" cy="3529016"/>
          </a:xfrm>
        </p:grpSpPr>
        <p:sp>
          <p:nvSpPr>
            <p:cNvPr id="77826" name="AutoShape 2"/>
            <p:cNvSpPr/>
            <p:nvPr/>
          </p:nvSpPr>
          <p:spPr>
            <a:xfrm>
              <a:off x="7113588" y="3644900"/>
              <a:ext cx="1635125" cy="366713"/>
            </a:xfrm>
            <a:prstGeom prst="roundRect">
              <a:avLst>
                <a:gd name="adj" fmla="val 50000"/>
              </a:avLst>
            </a:prstGeom>
            <a:solidFill>
              <a:srgbClr val="00B0F0"/>
            </a:solidFill>
            <a:ln w="38100" cap="flat" cmpd="sng">
              <a:solidFill>
                <a:srgbClr val="FFFFFF"/>
              </a:solidFill>
              <a:prstDash val="solid"/>
              <a:round/>
              <a:headEnd type="none" w="med" len="med"/>
              <a:tailEnd type="none" w="med" len="med"/>
            </a:ln>
            <a:effectLst>
              <a:outerShdw dist="107763" dir="2699999" algn="ctr" rotWithShape="0">
                <a:schemeClr val="bg2">
                  <a:alpha val="50000"/>
                </a:schemeClr>
              </a:outerShdw>
            </a:effectLst>
          </p:spPr>
          <p:txBody>
            <a:bodyPr wrap="none" anchor="ctr"/>
            <a:lstStyle/>
            <a:p>
              <a:r>
                <a:rPr lang="zh-CN" altLang="en-US" b="1" dirty="0">
                  <a:solidFill>
                    <a:srgbClr val="002060"/>
                  </a:solidFill>
                  <a:latin typeface="微软雅黑" panose="020B0503020204020204" pitchFamily="34" charset="-122"/>
                  <a:ea typeface="宋体" panose="02010600030101010101" pitchFamily="2" charset="-122"/>
                </a:rPr>
                <a:t>遏制用水浪费</a:t>
              </a:r>
              <a:endParaRPr lang="zh-CN" altLang="en-US" sz="2400" dirty="0">
                <a:solidFill>
                  <a:srgbClr val="002060"/>
                </a:solidFill>
                <a:latin typeface="Arial" panose="020B0604020202020204" pitchFamily="34" charset="0"/>
                <a:ea typeface="宋体" panose="02010600030101010101" pitchFamily="2" charset="-122"/>
              </a:endParaRPr>
            </a:p>
          </p:txBody>
        </p:sp>
        <p:sp>
          <p:nvSpPr>
            <p:cNvPr id="77827" name="AutoShape 3"/>
            <p:cNvSpPr/>
            <p:nvPr/>
          </p:nvSpPr>
          <p:spPr>
            <a:xfrm>
              <a:off x="417513" y="3500438"/>
              <a:ext cx="1655762" cy="433387"/>
            </a:xfrm>
            <a:prstGeom prst="roundRect">
              <a:avLst>
                <a:gd name="adj" fmla="val 50000"/>
              </a:avLst>
            </a:prstGeom>
            <a:solidFill>
              <a:srgbClr val="92D050"/>
            </a:solidFill>
            <a:ln w="38100" cap="flat" cmpd="sng">
              <a:solidFill>
                <a:srgbClr val="FFFFFF"/>
              </a:solidFill>
              <a:prstDash val="solid"/>
              <a:round/>
              <a:headEnd type="none" w="med" len="med"/>
              <a:tailEnd type="none" w="med" len="med"/>
            </a:ln>
            <a:effectLst>
              <a:outerShdw dist="107763" dir="2699999" algn="ctr" rotWithShape="0">
                <a:schemeClr val="bg2">
                  <a:alpha val="50000"/>
                </a:schemeClr>
              </a:outerShdw>
            </a:effectLst>
          </p:spPr>
          <p:txBody>
            <a:bodyPr wrap="none" anchor="ctr"/>
            <a:lstStyle/>
            <a:p>
              <a:r>
                <a:rPr lang="zh-CN" altLang="en-US" b="1" dirty="0">
                  <a:solidFill>
                    <a:srgbClr val="002060"/>
                  </a:solidFill>
                  <a:latin typeface="微软雅黑" panose="020B0503020204020204" pitchFamily="34" charset="-122"/>
                  <a:ea typeface="宋体" panose="02010600030101010101" pitchFamily="2" charset="-122"/>
                </a:rPr>
                <a:t>控制排污总量</a:t>
              </a:r>
              <a:endParaRPr lang="zh-CN" altLang="en-US" sz="2400" dirty="0">
                <a:solidFill>
                  <a:srgbClr val="002060"/>
                </a:solidFill>
                <a:latin typeface="Arial" panose="020B0604020202020204" pitchFamily="34" charset="0"/>
                <a:ea typeface="宋体" panose="02010600030101010101" pitchFamily="2" charset="-122"/>
              </a:endParaRPr>
            </a:p>
          </p:txBody>
        </p:sp>
        <p:sp>
          <p:nvSpPr>
            <p:cNvPr id="5" name="AutoShape 6"/>
            <p:cNvSpPr/>
            <p:nvPr/>
          </p:nvSpPr>
          <p:spPr bwMode="auto">
            <a:xfrm>
              <a:off x="2997201" y="2849563"/>
              <a:ext cx="2728912" cy="2725737"/>
            </a:xfrm>
            <a:custGeom>
              <a:avLst/>
              <a:gdLst>
                <a:gd name="T0" fmla="*/ 3163 w 21600"/>
                <a:gd name="T1" fmla="*/ 3163 h 21600"/>
                <a:gd name="T2" fmla="*/ 18437 w 21600"/>
                <a:gd name="T3" fmla="*/ 18437 h 21600"/>
              </a:gdLst>
              <a:ahLst/>
              <a:cxnLst>
                <a:cxn ang="0">
                  <a:pos x="0" y="10800"/>
                </a:cxn>
                <a:cxn ang="0">
                  <a:pos x="10800" y="0"/>
                </a:cxn>
                <a:cxn ang="0">
                  <a:pos x="21600" y="10800"/>
                </a:cxn>
                <a:cxn ang="0">
                  <a:pos x="10800" y="21600"/>
                </a:cxn>
                <a:cxn ang="0">
                  <a:pos x="0" y="10800"/>
                </a:cxn>
                <a:cxn ang="0">
                  <a:pos x="5400" y="10800"/>
                </a:cxn>
                <a:cxn ang="0">
                  <a:pos x="10800" y="16200"/>
                </a:cxn>
                <a:cxn ang="0">
                  <a:pos x="16200" y="10800"/>
                </a:cxn>
                <a:cxn ang="0">
                  <a:pos x="10800" y="5400"/>
                </a:cxn>
                <a:cxn ang="0">
                  <a:pos x="5400" y="10800"/>
                </a:cxn>
              </a:cxnLst>
              <a:rect l="T0" t="T1" r="T2" b="T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FFFFFF"/>
                </a:gs>
                <a:gs pos="50000">
                  <a:schemeClr val="tx1"/>
                </a:gs>
                <a:gs pos="100000">
                  <a:srgbClr val="FFFFFF"/>
                </a:gs>
              </a:gsLst>
              <a:lin ang="2700000" scaled="1"/>
            </a:gradFill>
            <a:ln w="9525" cap="flat" cmpd="sng">
              <a:noFill/>
              <a:rou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7829" name="Freeform 7"/>
            <p:cNvSpPr/>
            <p:nvPr/>
          </p:nvSpPr>
          <p:spPr>
            <a:xfrm rot="5400000">
              <a:off x="4331494" y="2788444"/>
              <a:ext cx="1360488" cy="1365250"/>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0" t="0" r="0" b="0"/>
              <a:pathLst>
                <a:path w="1448" h="1452">
                  <a:moveTo>
                    <a:pt x="0" y="1452"/>
                  </a:moveTo>
                  <a:lnTo>
                    <a:pt x="6" y="1320"/>
                  </a:lnTo>
                  <a:lnTo>
                    <a:pt x="24" y="1190"/>
                  </a:lnTo>
                  <a:lnTo>
                    <a:pt x="52" y="1066"/>
                  </a:lnTo>
                  <a:lnTo>
                    <a:pt x="90" y="946"/>
                  </a:lnTo>
                  <a:lnTo>
                    <a:pt x="140" y="830"/>
                  </a:lnTo>
                  <a:lnTo>
                    <a:pt x="198" y="718"/>
                  </a:lnTo>
                  <a:lnTo>
                    <a:pt x="264" y="614"/>
                  </a:lnTo>
                  <a:lnTo>
                    <a:pt x="340" y="516"/>
                  </a:lnTo>
                  <a:lnTo>
                    <a:pt x="424" y="424"/>
                  </a:lnTo>
                  <a:lnTo>
                    <a:pt x="516" y="342"/>
                  </a:lnTo>
                  <a:lnTo>
                    <a:pt x="612" y="266"/>
                  </a:lnTo>
                  <a:lnTo>
                    <a:pt x="718" y="198"/>
                  </a:lnTo>
                  <a:lnTo>
                    <a:pt x="828" y="140"/>
                  </a:lnTo>
                  <a:lnTo>
                    <a:pt x="942" y="90"/>
                  </a:lnTo>
                  <a:lnTo>
                    <a:pt x="1064" y="52"/>
                  </a:lnTo>
                  <a:lnTo>
                    <a:pt x="1188" y="22"/>
                  </a:lnTo>
                  <a:lnTo>
                    <a:pt x="1316" y="6"/>
                  </a:lnTo>
                  <a:lnTo>
                    <a:pt x="1448" y="0"/>
                  </a:lnTo>
                  <a:lnTo>
                    <a:pt x="1448" y="726"/>
                  </a:lnTo>
                  <a:lnTo>
                    <a:pt x="1358" y="732"/>
                  </a:lnTo>
                  <a:lnTo>
                    <a:pt x="1270" y="748"/>
                  </a:lnTo>
                  <a:lnTo>
                    <a:pt x="1186" y="774"/>
                  </a:lnTo>
                  <a:lnTo>
                    <a:pt x="1108" y="810"/>
                  </a:lnTo>
                  <a:lnTo>
                    <a:pt x="1034" y="856"/>
                  </a:lnTo>
                  <a:lnTo>
                    <a:pt x="968" y="910"/>
                  </a:lnTo>
                  <a:lnTo>
                    <a:pt x="906" y="970"/>
                  </a:lnTo>
                  <a:lnTo>
                    <a:pt x="854" y="1038"/>
                  </a:lnTo>
                  <a:lnTo>
                    <a:pt x="808" y="1110"/>
                  </a:lnTo>
                  <a:lnTo>
                    <a:pt x="772" y="1190"/>
                  </a:lnTo>
                  <a:lnTo>
                    <a:pt x="746" y="1274"/>
                  </a:lnTo>
                  <a:lnTo>
                    <a:pt x="730" y="1360"/>
                  </a:lnTo>
                  <a:lnTo>
                    <a:pt x="724" y="1452"/>
                  </a:lnTo>
                  <a:lnTo>
                    <a:pt x="0" y="1452"/>
                  </a:lnTo>
                  <a:close/>
                </a:path>
              </a:pathLst>
            </a:custGeom>
            <a:solidFill>
              <a:srgbClr val="00B0F0"/>
            </a:solidFill>
            <a:ln w="9525">
              <a:noFill/>
            </a:ln>
          </p:spPr>
          <p:txBody>
            <a:bodyPr/>
            <a:lstStyle/>
            <a:p>
              <a:endParaRPr lang="zh-CN" altLang="en-US"/>
            </a:p>
          </p:txBody>
        </p:sp>
        <p:sp>
          <p:nvSpPr>
            <p:cNvPr id="77830" name="Freeform 8"/>
            <p:cNvSpPr/>
            <p:nvPr/>
          </p:nvSpPr>
          <p:spPr>
            <a:xfrm rot="7200000">
              <a:off x="4580727" y="3221827"/>
              <a:ext cx="1360487" cy="1365250"/>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Lst>
              <a:rect l="0" t="0" r="0" b="0"/>
              <a:pathLst>
                <a:path w="1448" h="1452">
                  <a:moveTo>
                    <a:pt x="0" y="1452"/>
                  </a:moveTo>
                  <a:lnTo>
                    <a:pt x="6" y="1320"/>
                  </a:lnTo>
                  <a:lnTo>
                    <a:pt x="24" y="1190"/>
                  </a:lnTo>
                  <a:lnTo>
                    <a:pt x="52" y="1066"/>
                  </a:lnTo>
                  <a:lnTo>
                    <a:pt x="90" y="946"/>
                  </a:lnTo>
                  <a:lnTo>
                    <a:pt x="140" y="830"/>
                  </a:lnTo>
                  <a:lnTo>
                    <a:pt x="198" y="718"/>
                  </a:lnTo>
                  <a:lnTo>
                    <a:pt x="264" y="614"/>
                  </a:lnTo>
                  <a:lnTo>
                    <a:pt x="340" y="516"/>
                  </a:lnTo>
                  <a:lnTo>
                    <a:pt x="424" y="424"/>
                  </a:lnTo>
                  <a:lnTo>
                    <a:pt x="516" y="342"/>
                  </a:lnTo>
                  <a:lnTo>
                    <a:pt x="612" y="266"/>
                  </a:lnTo>
                  <a:lnTo>
                    <a:pt x="718" y="198"/>
                  </a:lnTo>
                  <a:lnTo>
                    <a:pt x="828" y="140"/>
                  </a:lnTo>
                  <a:lnTo>
                    <a:pt x="942" y="90"/>
                  </a:lnTo>
                  <a:lnTo>
                    <a:pt x="1064" y="52"/>
                  </a:lnTo>
                  <a:lnTo>
                    <a:pt x="1188" y="22"/>
                  </a:lnTo>
                  <a:lnTo>
                    <a:pt x="1316" y="6"/>
                  </a:lnTo>
                  <a:lnTo>
                    <a:pt x="1448" y="0"/>
                  </a:lnTo>
                  <a:lnTo>
                    <a:pt x="1448" y="726"/>
                  </a:lnTo>
                  <a:lnTo>
                    <a:pt x="1358" y="732"/>
                  </a:lnTo>
                  <a:lnTo>
                    <a:pt x="1270" y="748"/>
                  </a:lnTo>
                  <a:lnTo>
                    <a:pt x="1186" y="774"/>
                  </a:lnTo>
                  <a:lnTo>
                    <a:pt x="1108" y="810"/>
                  </a:lnTo>
                  <a:lnTo>
                    <a:pt x="1034" y="856"/>
                  </a:lnTo>
                  <a:lnTo>
                    <a:pt x="968" y="910"/>
                  </a:lnTo>
                  <a:lnTo>
                    <a:pt x="906" y="970"/>
                  </a:lnTo>
                  <a:lnTo>
                    <a:pt x="854" y="1038"/>
                  </a:lnTo>
                  <a:lnTo>
                    <a:pt x="808" y="1110"/>
                  </a:lnTo>
                  <a:lnTo>
                    <a:pt x="772" y="1190"/>
                  </a:lnTo>
                  <a:lnTo>
                    <a:pt x="746" y="1274"/>
                  </a:lnTo>
                  <a:lnTo>
                    <a:pt x="730" y="1360"/>
                  </a:lnTo>
                  <a:lnTo>
                    <a:pt x="724" y="1452"/>
                  </a:lnTo>
                  <a:lnTo>
                    <a:pt x="0" y="1452"/>
                  </a:lnTo>
                  <a:close/>
                </a:path>
              </a:pathLst>
            </a:custGeom>
            <a:gradFill rotWithShape="1">
              <a:gsLst>
                <a:gs pos="0">
                  <a:srgbClr val="FF9900"/>
                </a:gs>
                <a:gs pos="100000">
                  <a:srgbClr val="00B0F0"/>
                </a:gs>
              </a:gsLst>
              <a:lin ang="5400000" scaled="1"/>
              <a:tileRect/>
            </a:gradFill>
            <a:ln w="9525">
              <a:noFill/>
            </a:ln>
          </p:spPr>
          <p:txBody>
            <a:bodyPr/>
            <a:lstStyle/>
            <a:p>
              <a:endParaRPr lang="zh-CN" altLang="en-US"/>
            </a:p>
          </p:txBody>
        </p:sp>
        <p:sp>
          <p:nvSpPr>
            <p:cNvPr id="77831" name="AutoShape 9"/>
            <p:cNvSpPr/>
            <p:nvPr/>
          </p:nvSpPr>
          <p:spPr>
            <a:xfrm rot="1800000">
              <a:off x="4783138" y="4090988"/>
              <a:ext cx="1150937" cy="739775"/>
            </a:xfrm>
            <a:prstGeom prst="triangle">
              <a:avLst>
                <a:gd name="adj" fmla="val 50000"/>
              </a:avLst>
            </a:prstGeom>
            <a:solidFill>
              <a:srgbClr val="FFC000"/>
            </a:solidFill>
            <a:ln w="9525">
              <a:noFill/>
            </a:ln>
          </p:spPr>
          <p:txBody>
            <a:bodyPr wrap="none" anchor="ctr"/>
            <a:lstStyle/>
            <a:p>
              <a:endParaRPr lang="zh-CN" altLang="en-US" sz="2400" dirty="0">
                <a:solidFill>
                  <a:schemeClr val="bg1"/>
                </a:solidFill>
                <a:latin typeface="Arial" panose="020B0604020202020204" pitchFamily="34" charset="0"/>
                <a:ea typeface="宋体" panose="02010600030101010101" pitchFamily="2" charset="-122"/>
              </a:endParaRPr>
            </a:p>
          </p:txBody>
        </p:sp>
        <p:grpSp>
          <p:nvGrpSpPr>
            <p:cNvPr id="77832" name="Group 8"/>
            <p:cNvGrpSpPr/>
            <p:nvPr/>
          </p:nvGrpSpPr>
          <p:grpSpPr>
            <a:xfrm>
              <a:off x="3394075" y="4405313"/>
              <a:ext cx="1862138" cy="1362075"/>
              <a:chOff x="0" y="0"/>
              <a:chExt cx="1810" cy="1278"/>
            </a:xfrm>
          </p:grpSpPr>
          <p:sp>
            <p:nvSpPr>
              <p:cNvPr id="77833" name="Freeform 11"/>
              <p:cNvSpPr/>
              <p:nvPr/>
            </p:nvSpPr>
            <p:spPr>
              <a:xfrm rot="-9000000">
                <a:off x="486" y="0"/>
                <a:ext cx="1324" cy="1278"/>
              </a:xfrm>
              <a:custGeom>
                <a:avLst/>
                <a:gdLst/>
                <a:ahLst/>
                <a:cxnLst>
                  <a:cxn ang="0">
                    <a:pos x="0" y="4"/>
                  </a:cxn>
                  <a:cxn ang="0">
                    <a:pos x="5" y="4"/>
                  </a:cxn>
                  <a:cxn ang="0">
                    <a:pos x="5" y="4"/>
                  </a:cxn>
                  <a:cxn ang="0">
                    <a:pos x="5" y="4"/>
                  </a:cxn>
                  <a:cxn ang="0">
                    <a:pos x="5" y="4"/>
                  </a:cxn>
                  <a:cxn ang="0">
                    <a:pos x="5" y="4"/>
                  </a:cxn>
                  <a:cxn ang="0">
                    <a:pos x="5" y="4"/>
                  </a:cxn>
                  <a:cxn ang="0">
                    <a:pos x="5" y="4"/>
                  </a:cxn>
                  <a:cxn ang="0">
                    <a:pos x="5" y="4"/>
                  </a:cxn>
                  <a:cxn ang="0">
                    <a:pos x="5" y="4"/>
                  </a:cxn>
                  <a:cxn ang="0">
                    <a:pos x="5" y="4"/>
                  </a:cxn>
                  <a:cxn ang="0">
                    <a:pos x="5" y="4"/>
                  </a:cxn>
                  <a:cxn ang="0">
                    <a:pos x="5" y="4"/>
                  </a:cxn>
                  <a:cxn ang="0">
                    <a:pos x="5" y="4"/>
                  </a:cxn>
                  <a:cxn ang="0">
                    <a:pos x="6" y="4"/>
                  </a:cxn>
                  <a:cxn ang="0">
                    <a:pos x="7" y="4"/>
                  </a:cxn>
                  <a:cxn ang="0">
                    <a:pos x="9" y="4"/>
                  </a:cxn>
                  <a:cxn ang="0">
                    <a:pos x="10" y="4"/>
                  </a:cxn>
                  <a:cxn ang="0">
                    <a:pos x="11" y="0"/>
                  </a:cxn>
                  <a:cxn ang="0">
                    <a:pos x="11" y="4"/>
                  </a:cxn>
                  <a:cxn ang="0">
                    <a:pos x="10" y="4"/>
                  </a:cxn>
                  <a:cxn ang="0">
                    <a:pos x="9" y="4"/>
                  </a:cxn>
                  <a:cxn ang="0">
                    <a:pos x="9" y="4"/>
                  </a:cxn>
                  <a:cxn ang="0">
                    <a:pos x="8" y="4"/>
                  </a:cxn>
                  <a:cxn ang="0">
                    <a:pos x="7" y="4"/>
                  </a:cxn>
                  <a:cxn ang="0">
                    <a:pos x="6" y="4"/>
                  </a:cxn>
                  <a:cxn ang="0">
                    <a:pos x="6" y="4"/>
                  </a:cxn>
                  <a:cxn ang="0">
                    <a:pos x="5" y="4"/>
                  </a:cxn>
                  <a:cxn ang="0">
                    <a:pos x="5" y="4"/>
                  </a:cxn>
                  <a:cxn ang="0">
                    <a:pos x="5" y="4"/>
                  </a:cxn>
                  <a:cxn ang="0">
                    <a:pos x="5" y="4"/>
                  </a:cxn>
                  <a:cxn ang="0">
                    <a:pos x="5" y="4"/>
                  </a:cxn>
                  <a:cxn ang="0">
                    <a:pos x="5" y="4"/>
                  </a:cxn>
                  <a:cxn ang="0">
                    <a:pos x="0" y="4"/>
                  </a:cxn>
                </a:cxnLst>
                <a:rect l="0" t="0" r="0" b="0"/>
                <a:pathLst>
                  <a:path w="1448" h="1452">
                    <a:moveTo>
                      <a:pt x="0" y="1452"/>
                    </a:moveTo>
                    <a:lnTo>
                      <a:pt x="6" y="1320"/>
                    </a:lnTo>
                    <a:lnTo>
                      <a:pt x="24" y="1190"/>
                    </a:lnTo>
                    <a:lnTo>
                      <a:pt x="52" y="1066"/>
                    </a:lnTo>
                    <a:lnTo>
                      <a:pt x="90" y="946"/>
                    </a:lnTo>
                    <a:lnTo>
                      <a:pt x="140" y="830"/>
                    </a:lnTo>
                    <a:lnTo>
                      <a:pt x="198" y="718"/>
                    </a:lnTo>
                    <a:lnTo>
                      <a:pt x="264" y="614"/>
                    </a:lnTo>
                    <a:lnTo>
                      <a:pt x="340" y="516"/>
                    </a:lnTo>
                    <a:lnTo>
                      <a:pt x="424" y="424"/>
                    </a:lnTo>
                    <a:lnTo>
                      <a:pt x="516" y="342"/>
                    </a:lnTo>
                    <a:lnTo>
                      <a:pt x="612" y="266"/>
                    </a:lnTo>
                    <a:lnTo>
                      <a:pt x="718" y="198"/>
                    </a:lnTo>
                    <a:lnTo>
                      <a:pt x="828" y="140"/>
                    </a:lnTo>
                    <a:lnTo>
                      <a:pt x="942" y="90"/>
                    </a:lnTo>
                    <a:lnTo>
                      <a:pt x="1064" y="52"/>
                    </a:lnTo>
                    <a:lnTo>
                      <a:pt x="1188" y="22"/>
                    </a:lnTo>
                    <a:lnTo>
                      <a:pt x="1316" y="6"/>
                    </a:lnTo>
                    <a:lnTo>
                      <a:pt x="1448" y="0"/>
                    </a:lnTo>
                    <a:lnTo>
                      <a:pt x="1448" y="726"/>
                    </a:lnTo>
                    <a:lnTo>
                      <a:pt x="1358" y="732"/>
                    </a:lnTo>
                    <a:lnTo>
                      <a:pt x="1270" y="748"/>
                    </a:lnTo>
                    <a:lnTo>
                      <a:pt x="1186" y="774"/>
                    </a:lnTo>
                    <a:lnTo>
                      <a:pt x="1108" y="810"/>
                    </a:lnTo>
                    <a:lnTo>
                      <a:pt x="1034" y="856"/>
                    </a:lnTo>
                    <a:lnTo>
                      <a:pt x="968" y="910"/>
                    </a:lnTo>
                    <a:lnTo>
                      <a:pt x="906" y="970"/>
                    </a:lnTo>
                    <a:lnTo>
                      <a:pt x="854" y="1038"/>
                    </a:lnTo>
                    <a:lnTo>
                      <a:pt x="808" y="1110"/>
                    </a:lnTo>
                    <a:lnTo>
                      <a:pt x="772" y="1190"/>
                    </a:lnTo>
                    <a:lnTo>
                      <a:pt x="746" y="1274"/>
                    </a:lnTo>
                    <a:lnTo>
                      <a:pt x="730" y="1360"/>
                    </a:lnTo>
                    <a:lnTo>
                      <a:pt x="724" y="1452"/>
                    </a:lnTo>
                    <a:lnTo>
                      <a:pt x="0" y="1452"/>
                    </a:lnTo>
                    <a:close/>
                  </a:path>
                </a:pathLst>
              </a:custGeom>
              <a:solidFill>
                <a:srgbClr val="FFC000"/>
              </a:solidFill>
              <a:ln w="9525">
                <a:noFill/>
              </a:ln>
            </p:spPr>
            <p:txBody>
              <a:bodyPr/>
              <a:lstStyle/>
              <a:p>
                <a:endParaRPr lang="zh-CN" altLang="en-US"/>
              </a:p>
            </p:txBody>
          </p:sp>
          <p:sp>
            <p:nvSpPr>
              <p:cNvPr id="77834" name="Freeform 12"/>
              <p:cNvSpPr/>
              <p:nvPr/>
            </p:nvSpPr>
            <p:spPr>
              <a:xfrm rot="-7200000">
                <a:off x="25" y="-25"/>
                <a:ext cx="1275" cy="1325"/>
              </a:xfrm>
              <a:custGeom>
                <a:avLst/>
                <a:gdLst/>
                <a:ahLst/>
                <a:cxnLst>
                  <a:cxn ang="0">
                    <a:pos x="0" y="10"/>
                  </a:cxn>
                  <a:cxn ang="0">
                    <a:pos x="4" y="9"/>
                  </a:cxn>
                  <a:cxn ang="0">
                    <a:pos x="4" y="8"/>
                  </a:cxn>
                  <a:cxn ang="0">
                    <a:pos x="4" y="7"/>
                  </a:cxn>
                  <a:cxn ang="0">
                    <a:pos x="4" y="6"/>
                  </a:cxn>
                  <a:cxn ang="0">
                    <a:pos x="4" y="5"/>
                  </a:cxn>
                  <a:cxn ang="0">
                    <a:pos x="4" y="5"/>
                  </a:cxn>
                  <a:cxn ang="0">
                    <a:pos x="4" y="5"/>
                  </a:cxn>
                  <a:cxn ang="0">
                    <a:pos x="4" y="5"/>
                  </a:cxn>
                  <a:cxn ang="0">
                    <a:pos x="4" y="5"/>
                  </a:cxn>
                  <a:cxn ang="0">
                    <a:pos x="4" y="5"/>
                  </a:cxn>
                  <a:cxn ang="0">
                    <a:pos x="4" y="5"/>
                  </a:cxn>
                  <a:cxn ang="0">
                    <a:pos x="4" y="5"/>
                  </a:cxn>
                  <a:cxn ang="0">
                    <a:pos x="4" y="5"/>
                  </a:cxn>
                  <a:cxn ang="0">
                    <a:pos x="4" y="5"/>
                  </a:cxn>
                  <a:cxn ang="0">
                    <a:pos x="4" y="5"/>
                  </a:cxn>
                  <a:cxn ang="0">
                    <a:pos x="4" y="5"/>
                  </a:cxn>
                  <a:cxn ang="0">
                    <a:pos x="4" y="5"/>
                  </a:cxn>
                  <a:cxn ang="0">
                    <a:pos x="4" y="0"/>
                  </a:cxn>
                  <a:cxn ang="0">
                    <a:pos x="4" y="5"/>
                  </a:cxn>
                  <a:cxn ang="0">
                    <a:pos x="4" y="5"/>
                  </a:cxn>
                  <a:cxn ang="0">
                    <a:pos x="4" y="5"/>
                  </a:cxn>
                  <a:cxn ang="0">
                    <a:pos x="4" y="5"/>
                  </a:cxn>
                  <a:cxn ang="0">
                    <a:pos x="4" y="5"/>
                  </a:cxn>
                  <a:cxn ang="0">
                    <a:pos x="4" y="5"/>
                  </a:cxn>
                  <a:cxn ang="0">
                    <a:pos x="4" y="5"/>
                  </a:cxn>
                  <a:cxn ang="0">
                    <a:pos x="4" y="6"/>
                  </a:cxn>
                  <a:cxn ang="0">
                    <a:pos x="4" y="7"/>
                  </a:cxn>
                  <a:cxn ang="0">
                    <a:pos x="4" y="7"/>
                  </a:cxn>
                  <a:cxn ang="0">
                    <a:pos x="4" y="8"/>
                  </a:cxn>
                  <a:cxn ang="0">
                    <a:pos x="4" y="9"/>
                  </a:cxn>
                  <a:cxn ang="0">
                    <a:pos x="4" y="10"/>
                  </a:cxn>
                  <a:cxn ang="0">
                    <a:pos x="4" y="10"/>
                  </a:cxn>
                  <a:cxn ang="0">
                    <a:pos x="0" y="10"/>
                  </a:cxn>
                  <a:cxn ang="0">
                    <a:pos x="0" y="10"/>
                  </a:cxn>
                </a:cxnLst>
                <a:rect l="0" t="0" r="0" b="0"/>
                <a:pathLst>
                  <a:path w="1448" h="1452">
                    <a:moveTo>
                      <a:pt x="0" y="1452"/>
                    </a:moveTo>
                    <a:lnTo>
                      <a:pt x="6" y="1320"/>
                    </a:lnTo>
                    <a:lnTo>
                      <a:pt x="24" y="1190"/>
                    </a:lnTo>
                    <a:lnTo>
                      <a:pt x="52" y="1066"/>
                    </a:lnTo>
                    <a:lnTo>
                      <a:pt x="90" y="946"/>
                    </a:lnTo>
                    <a:lnTo>
                      <a:pt x="140" y="830"/>
                    </a:lnTo>
                    <a:lnTo>
                      <a:pt x="198" y="718"/>
                    </a:lnTo>
                    <a:lnTo>
                      <a:pt x="264" y="614"/>
                    </a:lnTo>
                    <a:lnTo>
                      <a:pt x="340" y="516"/>
                    </a:lnTo>
                    <a:lnTo>
                      <a:pt x="424" y="424"/>
                    </a:lnTo>
                    <a:lnTo>
                      <a:pt x="516" y="342"/>
                    </a:lnTo>
                    <a:lnTo>
                      <a:pt x="612" y="266"/>
                    </a:lnTo>
                    <a:lnTo>
                      <a:pt x="718" y="198"/>
                    </a:lnTo>
                    <a:lnTo>
                      <a:pt x="828" y="140"/>
                    </a:lnTo>
                    <a:lnTo>
                      <a:pt x="942" y="90"/>
                    </a:lnTo>
                    <a:lnTo>
                      <a:pt x="1064" y="52"/>
                    </a:lnTo>
                    <a:lnTo>
                      <a:pt x="1188" y="22"/>
                    </a:lnTo>
                    <a:lnTo>
                      <a:pt x="1316" y="6"/>
                    </a:lnTo>
                    <a:lnTo>
                      <a:pt x="1448" y="0"/>
                    </a:lnTo>
                    <a:lnTo>
                      <a:pt x="1448" y="726"/>
                    </a:lnTo>
                    <a:lnTo>
                      <a:pt x="1358" y="732"/>
                    </a:lnTo>
                    <a:lnTo>
                      <a:pt x="1270" y="748"/>
                    </a:lnTo>
                    <a:lnTo>
                      <a:pt x="1186" y="774"/>
                    </a:lnTo>
                    <a:lnTo>
                      <a:pt x="1108" y="810"/>
                    </a:lnTo>
                    <a:lnTo>
                      <a:pt x="1034" y="856"/>
                    </a:lnTo>
                    <a:lnTo>
                      <a:pt x="968" y="910"/>
                    </a:lnTo>
                    <a:lnTo>
                      <a:pt x="906" y="970"/>
                    </a:lnTo>
                    <a:lnTo>
                      <a:pt x="854" y="1038"/>
                    </a:lnTo>
                    <a:lnTo>
                      <a:pt x="808" y="1110"/>
                    </a:lnTo>
                    <a:lnTo>
                      <a:pt x="772" y="1190"/>
                    </a:lnTo>
                    <a:lnTo>
                      <a:pt x="746" y="1274"/>
                    </a:lnTo>
                    <a:lnTo>
                      <a:pt x="730" y="1360"/>
                    </a:lnTo>
                    <a:lnTo>
                      <a:pt x="724" y="1452"/>
                    </a:lnTo>
                    <a:lnTo>
                      <a:pt x="0" y="1452"/>
                    </a:lnTo>
                    <a:close/>
                  </a:path>
                </a:pathLst>
              </a:custGeom>
              <a:gradFill rotWithShape="1">
                <a:gsLst>
                  <a:gs pos="0">
                    <a:srgbClr val="00B050"/>
                  </a:gs>
                  <a:gs pos="100000">
                    <a:srgbClr val="FFC000"/>
                  </a:gs>
                </a:gsLst>
                <a:lin ang="5400000" scaled="1"/>
                <a:tileRect/>
              </a:gradFill>
              <a:ln w="9525">
                <a:noFill/>
              </a:ln>
            </p:spPr>
            <p:txBody>
              <a:bodyPr/>
              <a:lstStyle/>
              <a:p>
                <a:endParaRPr lang="zh-CN" altLang="en-US"/>
              </a:p>
            </p:txBody>
          </p:sp>
        </p:grpSp>
        <p:sp>
          <p:nvSpPr>
            <p:cNvPr id="77835" name="AutoShape 13"/>
            <p:cNvSpPr/>
            <p:nvPr/>
          </p:nvSpPr>
          <p:spPr>
            <a:xfrm rot="9000000">
              <a:off x="2928938" y="4403725"/>
              <a:ext cx="1152525" cy="661988"/>
            </a:xfrm>
            <a:prstGeom prst="triangle">
              <a:avLst>
                <a:gd name="adj" fmla="val 50000"/>
              </a:avLst>
            </a:prstGeom>
            <a:solidFill>
              <a:srgbClr val="92D050"/>
            </a:solidFill>
            <a:ln w="9525">
              <a:noFill/>
            </a:ln>
          </p:spPr>
          <p:txBody>
            <a:bodyPr wrap="none" anchor="ctr"/>
            <a:lstStyle/>
            <a:p>
              <a:endParaRPr lang="zh-CN" altLang="en-US" sz="2400" dirty="0">
                <a:solidFill>
                  <a:schemeClr val="bg1"/>
                </a:solidFill>
                <a:latin typeface="Arial" panose="020B0604020202020204" pitchFamily="34" charset="0"/>
                <a:ea typeface="宋体" panose="02010600030101010101" pitchFamily="2" charset="-122"/>
              </a:endParaRPr>
            </a:p>
          </p:txBody>
        </p:sp>
        <p:grpSp>
          <p:nvGrpSpPr>
            <p:cNvPr id="77836" name="Group 12"/>
            <p:cNvGrpSpPr/>
            <p:nvPr/>
          </p:nvGrpSpPr>
          <p:grpSpPr>
            <a:xfrm>
              <a:off x="2716213" y="2789238"/>
              <a:ext cx="1611312" cy="1797050"/>
              <a:chOff x="0" y="0"/>
              <a:chExt cx="1566" cy="1685"/>
            </a:xfrm>
          </p:grpSpPr>
          <p:sp>
            <p:nvSpPr>
              <p:cNvPr id="77837" name="Freeform 15"/>
              <p:cNvSpPr/>
              <p:nvPr/>
            </p:nvSpPr>
            <p:spPr>
              <a:xfrm rot="-1800000">
                <a:off x="0" y="406"/>
                <a:ext cx="1324" cy="1279"/>
              </a:xfrm>
              <a:custGeom>
                <a:avLst/>
                <a:gdLst/>
                <a:ahLst/>
                <a:cxnLst>
                  <a:cxn ang="0">
                    <a:pos x="0" y="4"/>
                  </a:cxn>
                  <a:cxn ang="0">
                    <a:pos x="5" y="4"/>
                  </a:cxn>
                  <a:cxn ang="0">
                    <a:pos x="5" y="4"/>
                  </a:cxn>
                  <a:cxn ang="0">
                    <a:pos x="5" y="4"/>
                  </a:cxn>
                  <a:cxn ang="0">
                    <a:pos x="5" y="4"/>
                  </a:cxn>
                  <a:cxn ang="0">
                    <a:pos x="5" y="4"/>
                  </a:cxn>
                  <a:cxn ang="0">
                    <a:pos x="5" y="4"/>
                  </a:cxn>
                  <a:cxn ang="0">
                    <a:pos x="5" y="4"/>
                  </a:cxn>
                  <a:cxn ang="0">
                    <a:pos x="5" y="4"/>
                  </a:cxn>
                  <a:cxn ang="0">
                    <a:pos x="5" y="4"/>
                  </a:cxn>
                  <a:cxn ang="0">
                    <a:pos x="5" y="4"/>
                  </a:cxn>
                  <a:cxn ang="0">
                    <a:pos x="5" y="4"/>
                  </a:cxn>
                  <a:cxn ang="0">
                    <a:pos x="5" y="4"/>
                  </a:cxn>
                  <a:cxn ang="0">
                    <a:pos x="5" y="4"/>
                  </a:cxn>
                  <a:cxn ang="0">
                    <a:pos x="6" y="4"/>
                  </a:cxn>
                  <a:cxn ang="0">
                    <a:pos x="7" y="4"/>
                  </a:cxn>
                  <a:cxn ang="0">
                    <a:pos x="9" y="4"/>
                  </a:cxn>
                  <a:cxn ang="0">
                    <a:pos x="10" y="4"/>
                  </a:cxn>
                  <a:cxn ang="0">
                    <a:pos x="11" y="0"/>
                  </a:cxn>
                  <a:cxn ang="0">
                    <a:pos x="11" y="4"/>
                  </a:cxn>
                  <a:cxn ang="0">
                    <a:pos x="10" y="4"/>
                  </a:cxn>
                  <a:cxn ang="0">
                    <a:pos x="9" y="4"/>
                  </a:cxn>
                  <a:cxn ang="0">
                    <a:pos x="9" y="4"/>
                  </a:cxn>
                  <a:cxn ang="0">
                    <a:pos x="8" y="4"/>
                  </a:cxn>
                  <a:cxn ang="0">
                    <a:pos x="7" y="4"/>
                  </a:cxn>
                  <a:cxn ang="0">
                    <a:pos x="6" y="4"/>
                  </a:cxn>
                  <a:cxn ang="0">
                    <a:pos x="6" y="4"/>
                  </a:cxn>
                  <a:cxn ang="0">
                    <a:pos x="5" y="4"/>
                  </a:cxn>
                  <a:cxn ang="0">
                    <a:pos x="5" y="4"/>
                  </a:cxn>
                  <a:cxn ang="0">
                    <a:pos x="5" y="4"/>
                  </a:cxn>
                  <a:cxn ang="0">
                    <a:pos x="5" y="4"/>
                  </a:cxn>
                  <a:cxn ang="0">
                    <a:pos x="5" y="4"/>
                  </a:cxn>
                  <a:cxn ang="0">
                    <a:pos x="5" y="4"/>
                  </a:cxn>
                  <a:cxn ang="0">
                    <a:pos x="0" y="4"/>
                  </a:cxn>
                </a:cxnLst>
                <a:rect l="0" t="0" r="0" b="0"/>
                <a:pathLst>
                  <a:path w="1448" h="1452">
                    <a:moveTo>
                      <a:pt x="0" y="1452"/>
                    </a:moveTo>
                    <a:lnTo>
                      <a:pt x="6" y="1320"/>
                    </a:lnTo>
                    <a:lnTo>
                      <a:pt x="24" y="1190"/>
                    </a:lnTo>
                    <a:lnTo>
                      <a:pt x="52" y="1066"/>
                    </a:lnTo>
                    <a:lnTo>
                      <a:pt x="90" y="946"/>
                    </a:lnTo>
                    <a:lnTo>
                      <a:pt x="140" y="830"/>
                    </a:lnTo>
                    <a:lnTo>
                      <a:pt x="198" y="718"/>
                    </a:lnTo>
                    <a:lnTo>
                      <a:pt x="264" y="614"/>
                    </a:lnTo>
                    <a:lnTo>
                      <a:pt x="340" y="516"/>
                    </a:lnTo>
                    <a:lnTo>
                      <a:pt x="424" y="424"/>
                    </a:lnTo>
                    <a:lnTo>
                      <a:pt x="516" y="342"/>
                    </a:lnTo>
                    <a:lnTo>
                      <a:pt x="612" y="266"/>
                    </a:lnTo>
                    <a:lnTo>
                      <a:pt x="718" y="198"/>
                    </a:lnTo>
                    <a:lnTo>
                      <a:pt x="828" y="140"/>
                    </a:lnTo>
                    <a:lnTo>
                      <a:pt x="942" y="90"/>
                    </a:lnTo>
                    <a:lnTo>
                      <a:pt x="1064" y="52"/>
                    </a:lnTo>
                    <a:lnTo>
                      <a:pt x="1188" y="22"/>
                    </a:lnTo>
                    <a:lnTo>
                      <a:pt x="1316" y="6"/>
                    </a:lnTo>
                    <a:lnTo>
                      <a:pt x="1448" y="0"/>
                    </a:lnTo>
                    <a:lnTo>
                      <a:pt x="1448" y="726"/>
                    </a:lnTo>
                    <a:lnTo>
                      <a:pt x="1358" y="732"/>
                    </a:lnTo>
                    <a:lnTo>
                      <a:pt x="1270" y="748"/>
                    </a:lnTo>
                    <a:lnTo>
                      <a:pt x="1186" y="774"/>
                    </a:lnTo>
                    <a:lnTo>
                      <a:pt x="1108" y="810"/>
                    </a:lnTo>
                    <a:lnTo>
                      <a:pt x="1034" y="856"/>
                    </a:lnTo>
                    <a:lnTo>
                      <a:pt x="968" y="910"/>
                    </a:lnTo>
                    <a:lnTo>
                      <a:pt x="906" y="970"/>
                    </a:lnTo>
                    <a:lnTo>
                      <a:pt x="854" y="1038"/>
                    </a:lnTo>
                    <a:lnTo>
                      <a:pt x="808" y="1110"/>
                    </a:lnTo>
                    <a:lnTo>
                      <a:pt x="772" y="1190"/>
                    </a:lnTo>
                    <a:lnTo>
                      <a:pt x="746" y="1274"/>
                    </a:lnTo>
                    <a:lnTo>
                      <a:pt x="730" y="1360"/>
                    </a:lnTo>
                    <a:lnTo>
                      <a:pt x="724" y="1452"/>
                    </a:lnTo>
                    <a:lnTo>
                      <a:pt x="0" y="1452"/>
                    </a:lnTo>
                    <a:close/>
                  </a:path>
                </a:pathLst>
              </a:custGeom>
              <a:solidFill>
                <a:srgbClr val="92D050"/>
              </a:solidFill>
              <a:ln w="9525">
                <a:noFill/>
              </a:ln>
            </p:spPr>
            <p:txBody>
              <a:bodyPr/>
              <a:lstStyle/>
              <a:p>
                <a:endParaRPr lang="zh-CN" altLang="en-US"/>
              </a:p>
            </p:txBody>
          </p:sp>
          <p:sp>
            <p:nvSpPr>
              <p:cNvPr id="77838" name="Freeform 16"/>
              <p:cNvSpPr/>
              <p:nvPr/>
            </p:nvSpPr>
            <p:spPr>
              <a:xfrm>
                <a:off x="242" y="0"/>
                <a:ext cx="1324" cy="1279"/>
              </a:xfrm>
              <a:custGeom>
                <a:avLst/>
                <a:gdLst/>
                <a:ahLst/>
                <a:cxnLst>
                  <a:cxn ang="0">
                    <a:pos x="0" y="4"/>
                  </a:cxn>
                  <a:cxn ang="0">
                    <a:pos x="5" y="4"/>
                  </a:cxn>
                  <a:cxn ang="0">
                    <a:pos x="5" y="4"/>
                  </a:cxn>
                  <a:cxn ang="0">
                    <a:pos x="5" y="4"/>
                  </a:cxn>
                  <a:cxn ang="0">
                    <a:pos x="5" y="4"/>
                  </a:cxn>
                  <a:cxn ang="0">
                    <a:pos x="5" y="4"/>
                  </a:cxn>
                  <a:cxn ang="0">
                    <a:pos x="5" y="4"/>
                  </a:cxn>
                  <a:cxn ang="0">
                    <a:pos x="5" y="4"/>
                  </a:cxn>
                  <a:cxn ang="0">
                    <a:pos x="5" y="4"/>
                  </a:cxn>
                  <a:cxn ang="0">
                    <a:pos x="5" y="4"/>
                  </a:cxn>
                  <a:cxn ang="0">
                    <a:pos x="5" y="4"/>
                  </a:cxn>
                  <a:cxn ang="0">
                    <a:pos x="5" y="4"/>
                  </a:cxn>
                  <a:cxn ang="0">
                    <a:pos x="5" y="4"/>
                  </a:cxn>
                  <a:cxn ang="0">
                    <a:pos x="5" y="4"/>
                  </a:cxn>
                  <a:cxn ang="0">
                    <a:pos x="6" y="4"/>
                  </a:cxn>
                  <a:cxn ang="0">
                    <a:pos x="7" y="4"/>
                  </a:cxn>
                  <a:cxn ang="0">
                    <a:pos x="9" y="4"/>
                  </a:cxn>
                  <a:cxn ang="0">
                    <a:pos x="10" y="4"/>
                  </a:cxn>
                  <a:cxn ang="0">
                    <a:pos x="11" y="0"/>
                  </a:cxn>
                  <a:cxn ang="0">
                    <a:pos x="11" y="4"/>
                  </a:cxn>
                  <a:cxn ang="0">
                    <a:pos x="10" y="4"/>
                  </a:cxn>
                  <a:cxn ang="0">
                    <a:pos x="9" y="4"/>
                  </a:cxn>
                  <a:cxn ang="0">
                    <a:pos x="9" y="4"/>
                  </a:cxn>
                  <a:cxn ang="0">
                    <a:pos x="8" y="4"/>
                  </a:cxn>
                  <a:cxn ang="0">
                    <a:pos x="7" y="4"/>
                  </a:cxn>
                  <a:cxn ang="0">
                    <a:pos x="6" y="4"/>
                  </a:cxn>
                  <a:cxn ang="0">
                    <a:pos x="6" y="4"/>
                  </a:cxn>
                  <a:cxn ang="0">
                    <a:pos x="5" y="4"/>
                  </a:cxn>
                  <a:cxn ang="0">
                    <a:pos x="5" y="4"/>
                  </a:cxn>
                  <a:cxn ang="0">
                    <a:pos x="5" y="4"/>
                  </a:cxn>
                  <a:cxn ang="0">
                    <a:pos x="5" y="4"/>
                  </a:cxn>
                  <a:cxn ang="0">
                    <a:pos x="5" y="4"/>
                  </a:cxn>
                  <a:cxn ang="0">
                    <a:pos x="5" y="4"/>
                  </a:cxn>
                  <a:cxn ang="0">
                    <a:pos x="0" y="4"/>
                  </a:cxn>
                </a:cxnLst>
                <a:rect l="0" t="0" r="0" b="0"/>
                <a:pathLst>
                  <a:path w="1448" h="1452">
                    <a:moveTo>
                      <a:pt x="0" y="1452"/>
                    </a:moveTo>
                    <a:lnTo>
                      <a:pt x="6" y="1320"/>
                    </a:lnTo>
                    <a:lnTo>
                      <a:pt x="24" y="1190"/>
                    </a:lnTo>
                    <a:lnTo>
                      <a:pt x="52" y="1066"/>
                    </a:lnTo>
                    <a:lnTo>
                      <a:pt x="90" y="946"/>
                    </a:lnTo>
                    <a:lnTo>
                      <a:pt x="140" y="830"/>
                    </a:lnTo>
                    <a:lnTo>
                      <a:pt x="198" y="718"/>
                    </a:lnTo>
                    <a:lnTo>
                      <a:pt x="264" y="614"/>
                    </a:lnTo>
                    <a:lnTo>
                      <a:pt x="340" y="516"/>
                    </a:lnTo>
                    <a:lnTo>
                      <a:pt x="424" y="424"/>
                    </a:lnTo>
                    <a:lnTo>
                      <a:pt x="516" y="342"/>
                    </a:lnTo>
                    <a:lnTo>
                      <a:pt x="612" y="266"/>
                    </a:lnTo>
                    <a:lnTo>
                      <a:pt x="718" y="198"/>
                    </a:lnTo>
                    <a:lnTo>
                      <a:pt x="828" y="140"/>
                    </a:lnTo>
                    <a:lnTo>
                      <a:pt x="942" y="90"/>
                    </a:lnTo>
                    <a:lnTo>
                      <a:pt x="1064" y="52"/>
                    </a:lnTo>
                    <a:lnTo>
                      <a:pt x="1188" y="22"/>
                    </a:lnTo>
                    <a:lnTo>
                      <a:pt x="1316" y="6"/>
                    </a:lnTo>
                    <a:lnTo>
                      <a:pt x="1448" y="0"/>
                    </a:lnTo>
                    <a:lnTo>
                      <a:pt x="1448" y="726"/>
                    </a:lnTo>
                    <a:lnTo>
                      <a:pt x="1358" y="732"/>
                    </a:lnTo>
                    <a:lnTo>
                      <a:pt x="1270" y="748"/>
                    </a:lnTo>
                    <a:lnTo>
                      <a:pt x="1186" y="774"/>
                    </a:lnTo>
                    <a:lnTo>
                      <a:pt x="1108" y="810"/>
                    </a:lnTo>
                    <a:lnTo>
                      <a:pt x="1034" y="856"/>
                    </a:lnTo>
                    <a:lnTo>
                      <a:pt x="968" y="910"/>
                    </a:lnTo>
                    <a:lnTo>
                      <a:pt x="906" y="970"/>
                    </a:lnTo>
                    <a:lnTo>
                      <a:pt x="854" y="1038"/>
                    </a:lnTo>
                    <a:lnTo>
                      <a:pt x="808" y="1110"/>
                    </a:lnTo>
                    <a:lnTo>
                      <a:pt x="772" y="1190"/>
                    </a:lnTo>
                    <a:lnTo>
                      <a:pt x="746" y="1274"/>
                    </a:lnTo>
                    <a:lnTo>
                      <a:pt x="730" y="1360"/>
                    </a:lnTo>
                    <a:lnTo>
                      <a:pt x="724" y="1452"/>
                    </a:lnTo>
                    <a:lnTo>
                      <a:pt x="0" y="1452"/>
                    </a:lnTo>
                    <a:close/>
                  </a:path>
                </a:pathLst>
              </a:custGeom>
              <a:gradFill rotWithShape="1">
                <a:gsLst>
                  <a:gs pos="0">
                    <a:srgbClr val="0070C0"/>
                  </a:gs>
                  <a:gs pos="100000">
                    <a:srgbClr val="92D050"/>
                  </a:gs>
                </a:gsLst>
                <a:lin ang="5400000" scaled="1"/>
                <a:tileRect/>
              </a:gradFill>
              <a:ln w="9525">
                <a:noFill/>
              </a:ln>
            </p:spPr>
            <p:txBody>
              <a:bodyPr/>
              <a:lstStyle/>
              <a:p>
                <a:endParaRPr lang="zh-CN" altLang="en-US"/>
              </a:p>
            </p:txBody>
          </p:sp>
        </p:grpSp>
        <p:sp>
          <p:nvSpPr>
            <p:cNvPr id="77839" name="AutoShape 17"/>
            <p:cNvSpPr/>
            <p:nvPr/>
          </p:nvSpPr>
          <p:spPr>
            <a:xfrm rot="-5400000">
              <a:off x="3586952" y="2767802"/>
              <a:ext cx="1150937" cy="742950"/>
            </a:xfrm>
            <a:prstGeom prst="triangle">
              <a:avLst>
                <a:gd name="adj" fmla="val 50000"/>
              </a:avLst>
            </a:prstGeom>
            <a:solidFill>
              <a:srgbClr val="00B0F0"/>
            </a:solidFill>
            <a:ln w="9525">
              <a:noFill/>
            </a:ln>
          </p:spPr>
          <p:txBody>
            <a:bodyPr wrap="none" anchor="ctr"/>
            <a:lstStyle/>
            <a:p>
              <a:endParaRPr lang="zh-CN" altLang="en-US" sz="2400" dirty="0">
                <a:solidFill>
                  <a:schemeClr val="bg1"/>
                </a:solidFill>
                <a:latin typeface="Arial" panose="020B0604020202020204" pitchFamily="34" charset="0"/>
                <a:ea typeface="宋体" panose="02010600030101010101" pitchFamily="2" charset="-122"/>
              </a:endParaRPr>
            </a:p>
          </p:txBody>
        </p:sp>
        <p:sp>
          <p:nvSpPr>
            <p:cNvPr id="77840" name="AutoShape 18"/>
            <p:cNvSpPr/>
            <p:nvPr/>
          </p:nvSpPr>
          <p:spPr>
            <a:xfrm>
              <a:off x="6537325" y="5445125"/>
              <a:ext cx="1800225" cy="406400"/>
            </a:xfrm>
            <a:prstGeom prst="roundRect">
              <a:avLst>
                <a:gd name="adj" fmla="val 50000"/>
              </a:avLst>
            </a:prstGeom>
            <a:solidFill>
              <a:srgbClr val="FFC000"/>
            </a:solidFill>
            <a:ln w="38100" cap="flat" cmpd="sng">
              <a:solidFill>
                <a:srgbClr val="FFFFFF"/>
              </a:solidFill>
              <a:prstDash val="solid"/>
              <a:round/>
              <a:headEnd type="none" w="med" len="med"/>
              <a:tailEnd type="none" w="med" len="med"/>
            </a:ln>
            <a:effectLst>
              <a:outerShdw dist="107763" dir="2699999" algn="ctr" rotWithShape="0">
                <a:schemeClr val="bg2">
                  <a:alpha val="50000"/>
                </a:schemeClr>
              </a:outerShdw>
            </a:effectLst>
          </p:spPr>
          <p:txBody>
            <a:bodyPr wrap="none" anchor="ctr"/>
            <a:lstStyle/>
            <a:p>
              <a:r>
                <a:rPr lang="zh-CN" altLang="en-US" b="1" dirty="0">
                  <a:solidFill>
                    <a:srgbClr val="002060"/>
                  </a:solidFill>
                  <a:latin typeface="微软雅黑" panose="020B0503020204020204" pitchFamily="34" charset="-122"/>
                  <a:ea typeface="宋体" panose="02010600030101010101" pitchFamily="2" charset="-122"/>
                </a:rPr>
                <a:t>控制开发总量</a:t>
              </a:r>
              <a:endParaRPr lang="zh-CN" altLang="en-US" sz="2400" dirty="0">
                <a:solidFill>
                  <a:srgbClr val="002060"/>
                </a:solidFill>
                <a:latin typeface="Arial" panose="020B0604020202020204" pitchFamily="34" charset="0"/>
                <a:ea typeface="宋体" panose="02010600030101010101" pitchFamily="2" charset="-122"/>
              </a:endParaRPr>
            </a:p>
          </p:txBody>
        </p:sp>
        <p:sp>
          <p:nvSpPr>
            <p:cNvPr id="77841" name="TextBox 72"/>
            <p:cNvSpPr txBox="1"/>
            <p:nvPr/>
          </p:nvSpPr>
          <p:spPr>
            <a:xfrm>
              <a:off x="3124200" y="3602038"/>
              <a:ext cx="538163" cy="822325"/>
            </a:xfrm>
            <a:prstGeom prst="rect">
              <a:avLst/>
            </a:prstGeom>
            <a:noFill/>
            <a:ln w="9525">
              <a:noFill/>
            </a:ln>
          </p:spPr>
          <p:txBody>
            <a:bodyPr anchor="t">
              <a:spAutoFit/>
            </a:bodyPr>
            <a:lstStyle/>
            <a:p>
              <a:r>
                <a:rPr lang="zh-CN" altLang="en-US" sz="2400" b="1" dirty="0">
                  <a:solidFill>
                    <a:srgbClr val="FF0000"/>
                  </a:solidFill>
                  <a:latin typeface="微软雅黑" panose="020B0503020204020204" pitchFamily="34" charset="-122"/>
                  <a:ea typeface="宋体" panose="02010600030101010101" pitchFamily="2" charset="-122"/>
                </a:rPr>
                <a:t>排水</a:t>
              </a:r>
              <a:endParaRPr lang="zh-CN" altLang="en-US" sz="2400" dirty="0">
                <a:solidFill>
                  <a:schemeClr val="bg1"/>
                </a:solidFill>
                <a:latin typeface="Arial" panose="020B0604020202020204" pitchFamily="34" charset="0"/>
                <a:ea typeface="宋体" panose="02010600030101010101" pitchFamily="2" charset="-122"/>
              </a:endParaRPr>
            </a:p>
          </p:txBody>
        </p:sp>
        <p:sp>
          <p:nvSpPr>
            <p:cNvPr id="77842" name="TextBox 73"/>
            <p:cNvSpPr txBox="1"/>
            <p:nvPr/>
          </p:nvSpPr>
          <p:spPr>
            <a:xfrm>
              <a:off x="3800475" y="4941888"/>
              <a:ext cx="1212850" cy="457200"/>
            </a:xfrm>
            <a:prstGeom prst="rect">
              <a:avLst/>
            </a:prstGeom>
            <a:noFill/>
            <a:ln w="9525">
              <a:noFill/>
            </a:ln>
          </p:spPr>
          <p:txBody>
            <a:bodyPr anchor="t">
              <a:spAutoFit/>
            </a:bodyPr>
            <a:lstStyle/>
            <a:p>
              <a:r>
                <a:rPr lang="zh-CN" altLang="en-US" sz="2400" b="1" dirty="0">
                  <a:solidFill>
                    <a:srgbClr val="FF0000"/>
                  </a:solidFill>
                  <a:latin typeface="微软雅黑" panose="020B0503020204020204" pitchFamily="34" charset="-122"/>
                  <a:ea typeface="宋体" panose="02010600030101010101" pitchFamily="2" charset="-122"/>
                </a:rPr>
                <a:t>取水</a:t>
              </a:r>
              <a:endParaRPr lang="zh-CN" altLang="en-US" sz="2400" dirty="0">
                <a:solidFill>
                  <a:schemeClr val="bg1"/>
                </a:solidFill>
                <a:latin typeface="Arial" panose="020B0604020202020204" pitchFamily="34" charset="0"/>
                <a:ea typeface="宋体" panose="02010600030101010101" pitchFamily="2" charset="-122"/>
              </a:endParaRPr>
            </a:p>
          </p:txBody>
        </p:sp>
        <p:sp>
          <p:nvSpPr>
            <p:cNvPr id="77843" name="TextBox 74"/>
            <p:cNvSpPr txBox="1"/>
            <p:nvPr/>
          </p:nvSpPr>
          <p:spPr>
            <a:xfrm>
              <a:off x="4592638" y="3141663"/>
              <a:ext cx="809625" cy="457200"/>
            </a:xfrm>
            <a:prstGeom prst="rect">
              <a:avLst/>
            </a:prstGeom>
            <a:noFill/>
            <a:ln w="9525">
              <a:noFill/>
            </a:ln>
          </p:spPr>
          <p:txBody>
            <a:bodyPr anchor="t">
              <a:spAutoFit/>
            </a:bodyPr>
            <a:lstStyle/>
            <a:p>
              <a:r>
                <a:rPr lang="zh-CN" altLang="en-US" sz="2400" b="1" dirty="0">
                  <a:solidFill>
                    <a:srgbClr val="FF0000"/>
                  </a:solidFill>
                  <a:latin typeface="微软雅黑" panose="020B0503020204020204" pitchFamily="34" charset="-122"/>
                  <a:ea typeface="宋体" panose="02010600030101010101" pitchFamily="2" charset="-122"/>
                </a:rPr>
                <a:t>用水</a:t>
              </a:r>
              <a:endParaRPr lang="zh-CN" altLang="en-US" sz="2400" dirty="0">
                <a:solidFill>
                  <a:schemeClr val="bg1"/>
                </a:solidFill>
                <a:latin typeface="Arial" panose="020B0604020202020204" pitchFamily="34" charset="0"/>
                <a:ea typeface="宋体" panose="02010600030101010101" pitchFamily="2" charset="-122"/>
              </a:endParaRPr>
            </a:p>
          </p:txBody>
        </p:sp>
        <p:sp>
          <p:nvSpPr>
            <p:cNvPr id="77844" name="Text Box 20"/>
            <p:cNvSpPr txBox="1"/>
            <p:nvPr/>
          </p:nvSpPr>
          <p:spPr>
            <a:xfrm>
              <a:off x="5724525" y="4797425"/>
              <a:ext cx="2466975" cy="396240"/>
            </a:xfrm>
            <a:prstGeom prst="rect">
              <a:avLst/>
            </a:prstGeom>
            <a:noFill/>
            <a:ln w="9525">
              <a:noFill/>
            </a:ln>
          </p:spPr>
          <p:txBody>
            <a:bodyPr anchor="t">
              <a:spAutoFit/>
            </a:bodyPr>
            <a:lstStyle/>
            <a:p>
              <a:r>
                <a:rPr lang="zh-CN" alt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黑体" panose="02010609060101010101" pitchFamily="49" charset="-122"/>
                </a:rPr>
                <a:t>开发利用控制红线</a:t>
              </a:r>
              <a:endParaRPr lang="zh-CN" alt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黑体" panose="02010609060101010101" pitchFamily="49" charset="-122"/>
              </a:endParaRPr>
            </a:p>
          </p:txBody>
        </p:sp>
        <p:cxnSp>
          <p:nvCxnSpPr>
            <p:cNvPr id="18" name="AutoShape 2733"/>
            <p:cNvCxnSpPr>
              <a:cxnSpLocks noChangeShapeType="1"/>
            </p:cNvCxnSpPr>
            <p:nvPr/>
          </p:nvCxnSpPr>
          <p:spPr bwMode="auto">
            <a:xfrm>
              <a:off x="4787901" y="5229225"/>
              <a:ext cx="2763837" cy="863600"/>
            </a:xfrm>
            <a:prstGeom prst="bentConnector3">
              <a:avLst>
                <a:gd name="adj1" fmla="val 50000"/>
              </a:avLst>
            </a:prstGeom>
            <a:ln>
              <a:tailEnd type="oval" w="med" len="med"/>
            </a:ln>
          </p:spPr>
          <p:style>
            <a:lnRef idx="1">
              <a:schemeClr val="accent2"/>
            </a:lnRef>
            <a:fillRef idx="0">
              <a:schemeClr val="accent2"/>
            </a:fillRef>
            <a:effectRef idx="0">
              <a:schemeClr val="accent2"/>
            </a:effectRef>
            <a:fontRef idx="minor">
              <a:schemeClr val="tx1"/>
            </a:fontRef>
          </p:style>
        </p:cxnSp>
        <p:cxnSp>
          <p:nvCxnSpPr>
            <p:cNvPr id="19" name="AutoShape 2733"/>
            <p:cNvCxnSpPr>
              <a:cxnSpLocks noChangeShapeType="1"/>
            </p:cNvCxnSpPr>
            <p:nvPr/>
          </p:nvCxnSpPr>
          <p:spPr bwMode="auto">
            <a:xfrm>
              <a:off x="5307013" y="3357563"/>
              <a:ext cx="2957513" cy="868362"/>
            </a:xfrm>
            <a:prstGeom prst="bentConnector3">
              <a:avLst>
                <a:gd name="adj1" fmla="val 42069"/>
              </a:avLst>
            </a:prstGeom>
            <a:ln>
              <a:tailEnd type="oval" w="med" len="med"/>
            </a:ln>
          </p:spPr>
          <p:style>
            <a:lnRef idx="1">
              <a:schemeClr val="accent2"/>
            </a:lnRef>
            <a:fillRef idx="0">
              <a:schemeClr val="accent2"/>
            </a:fillRef>
            <a:effectRef idx="0">
              <a:schemeClr val="accent2"/>
            </a:effectRef>
            <a:fontRef idx="minor">
              <a:schemeClr val="tx1"/>
            </a:fontRef>
          </p:style>
        </p:cxnSp>
        <p:sp>
          <p:nvSpPr>
            <p:cNvPr id="77847" name="Text Box 23"/>
            <p:cNvSpPr txBox="1"/>
            <p:nvPr/>
          </p:nvSpPr>
          <p:spPr>
            <a:xfrm>
              <a:off x="6138863" y="2924175"/>
              <a:ext cx="2465387" cy="401638"/>
            </a:xfrm>
            <a:prstGeom prst="rect">
              <a:avLst/>
            </a:prstGeom>
          </p:spPr>
          <p:style>
            <a:lnRef idx="2">
              <a:schemeClr val="dk1"/>
            </a:lnRef>
            <a:fillRef idx="1">
              <a:schemeClr val="lt1"/>
            </a:fillRef>
            <a:effectRef idx="0">
              <a:schemeClr val="dk1"/>
            </a:effectRef>
            <a:fontRef idx="minor">
              <a:schemeClr val="dk1"/>
            </a:fontRef>
          </p:style>
          <p:txBody>
            <a:bodyPr anchor="t">
              <a:spAutoFit/>
            </a:bodyPr>
            <a:lstStyle/>
            <a:p>
              <a:r>
                <a:rPr lang="zh-CN" altLang="en-US" sz="2000" b="1" dirty="0">
                  <a:solidFill>
                    <a:schemeClr val="tx1"/>
                  </a:solidFill>
                  <a:latin typeface="Arial" panose="020B0604020202020204" pitchFamily="34" charset="0"/>
                  <a:ea typeface="黑体" panose="02010609060101010101" pitchFamily="49" charset="-122"/>
                </a:rPr>
                <a:t>用水效率控制红线</a:t>
              </a:r>
              <a:endParaRPr lang="zh-CN" altLang="en-US" sz="2000" b="1" dirty="0">
                <a:solidFill>
                  <a:schemeClr val="tx1"/>
                </a:solidFill>
                <a:latin typeface="Arial" panose="020B0604020202020204" pitchFamily="34" charset="0"/>
                <a:ea typeface="黑体" panose="02010609060101010101" pitchFamily="49" charset="-122"/>
              </a:endParaRPr>
            </a:p>
          </p:txBody>
        </p:sp>
        <p:sp>
          <p:nvSpPr>
            <p:cNvPr id="77848" name="Text Box 24"/>
            <p:cNvSpPr txBox="1"/>
            <p:nvPr/>
          </p:nvSpPr>
          <p:spPr>
            <a:xfrm>
              <a:off x="344488" y="2919413"/>
              <a:ext cx="2859087" cy="400050"/>
            </a:xfrm>
            <a:prstGeom prst="rect">
              <a:avLst/>
            </a:prstGeom>
            <a:noFill/>
            <a:ln w="9525">
              <a:noFill/>
            </a:ln>
          </p:spPr>
          <p:txBody>
            <a:bodyPr anchor="t">
              <a:spAutoFit/>
            </a:bodyPr>
            <a:lstStyle/>
            <a:p>
              <a:r>
                <a:rPr lang="zh-CN" alt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黑体" panose="02010609060101010101" pitchFamily="49" charset="-122"/>
                </a:rPr>
                <a:t>水功能区限制纳污红线</a:t>
              </a:r>
              <a:endParaRPr lang="zh-CN" alt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黑体" panose="02010609060101010101" pitchFamily="49" charset="-122"/>
              </a:endParaRPr>
            </a:p>
          </p:txBody>
        </p:sp>
        <p:cxnSp>
          <p:nvCxnSpPr>
            <p:cNvPr id="22" name="AutoShape 25"/>
            <p:cNvCxnSpPr>
              <a:cxnSpLocks noChangeShapeType="1"/>
              <a:stCxn id="77841" idx="1"/>
            </p:cNvCxnSpPr>
            <p:nvPr/>
          </p:nvCxnSpPr>
          <p:spPr bwMode="auto">
            <a:xfrm rot="10800000">
              <a:off x="1444626" y="3359150"/>
              <a:ext cx="1700212" cy="655638"/>
            </a:xfrm>
            <a:prstGeom prst="bentConnector3">
              <a:avLst>
                <a:gd name="adj1" fmla="val 49963"/>
              </a:avLst>
            </a:prstGeom>
            <a:ln>
              <a:tailEnd type="oval" w="med" len="med"/>
            </a:ln>
          </p:spPr>
          <p:style>
            <a:lnRef idx="1">
              <a:schemeClr val="accent2"/>
            </a:lnRef>
            <a:fillRef idx="0">
              <a:schemeClr val="accent2"/>
            </a:fillRef>
            <a:effectRef idx="0">
              <a:schemeClr val="accent2"/>
            </a:effectRef>
            <a:fontRef idx="minor">
              <a:schemeClr val="tx1"/>
            </a:fontRef>
          </p:style>
        </p:cxnSp>
      </p:grpSp>
      <p:sp>
        <p:nvSpPr>
          <p:cNvPr id="77850" name="Text Box 26"/>
          <p:cNvSpPr txBox="1"/>
          <p:nvPr/>
        </p:nvSpPr>
        <p:spPr>
          <a:xfrm>
            <a:off x="1044575" y="620713"/>
            <a:ext cx="10528300" cy="1127125"/>
          </a:xfrm>
          <a:prstGeom prst="rect">
            <a:avLst/>
          </a:prstGeom>
          <a:noFill/>
          <a:ln w="9525">
            <a:noFill/>
          </a:ln>
        </p:spPr>
        <p:txBody>
          <a:bodyPr anchor="t">
            <a:spAutoFit/>
          </a:bodyPr>
          <a:lstStyle/>
          <a:p>
            <a:pPr>
              <a:lnSpc>
                <a:spcPct val="140000"/>
              </a:lnSpc>
            </a:pP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仿宋_GB2312" charset="-122"/>
              </a:rPr>
              <a:t>    </a:t>
            </a:r>
            <a:r>
              <a:rPr lang="zh-CN" alt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仿宋_GB2312" charset="-122"/>
              </a:rPr>
              <a:t>“三条红线”涵盖了取水、用水、排水全过程，互为支撑、紧密关联，是不可分割的有机整体。</a:t>
            </a:r>
            <a:endParaRPr lang="zh-CN" alt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仿宋_GB2312" charset="-122"/>
            </a:endParaRPr>
          </a:p>
        </p:txBody>
      </p:sp>
    </p:spTree>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AutoShape 16"/>
          <p:cNvSpPr/>
          <p:nvPr/>
        </p:nvSpPr>
        <p:spPr>
          <a:xfrm>
            <a:off x="7378700" y="998538"/>
            <a:ext cx="1655763" cy="649287"/>
          </a:xfrm>
          <a:prstGeom prst="roundRect">
            <a:avLst>
              <a:gd name="adj" fmla="val 5528"/>
            </a:avLst>
          </a:prstGeom>
          <a:solidFill>
            <a:srgbClr val="CCFFFF">
              <a:alpha val="50195"/>
            </a:srgbClr>
          </a:solidFill>
          <a:ln w="19050" cap="rnd" cmpd="sng">
            <a:solidFill>
              <a:srgbClr val="808080"/>
            </a:solidFill>
            <a:prstDash val="sysDot"/>
            <a:round/>
            <a:headEnd type="none" w="med" len="med"/>
            <a:tailEnd type="none" w="med" len="med"/>
          </a:ln>
        </p:spPr>
        <p:txBody>
          <a:bodyPr wrap="none" anchor="ctr"/>
          <a:lstStyle/>
          <a:p>
            <a:pPr latinLnBrk="1"/>
            <a:endParaRPr lang="zh-CN" altLang="en-US" sz="2400" dirty="0">
              <a:solidFill>
                <a:schemeClr val="bg1"/>
              </a:solidFill>
              <a:latin typeface="Gulim" panose="020B0600000101010101" pitchFamily="34" charset="-127"/>
              <a:ea typeface="Gulim" panose="020B0600000101010101" pitchFamily="34" charset="-127"/>
              <a:sym typeface="Gulim" panose="020B0600000101010101" pitchFamily="34" charset="-127"/>
            </a:endParaRPr>
          </a:p>
        </p:txBody>
      </p:sp>
      <p:sp>
        <p:nvSpPr>
          <p:cNvPr id="79874" name="AutoShape 16"/>
          <p:cNvSpPr/>
          <p:nvPr/>
        </p:nvSpPr>
        <p:spPr>
          <a:xfrm>
            <a:off x="5073650" y="1000125"/>
            <a:ext cx="1655763" cy="649288"/>
          </a:xfrm>
          <a:prstGeom prst="roundRect">
            <a:avLst>
              <a:gd name="adj" fmla="val 5528"/>
            </a:avLst>
          </a:prstGeom>
          <a:solidFill>
            <a:srgbClr val="CCFFFF">
              <a:alpha val="50195"/>
            </a:srgbClr>
          </a:solidFill>
          <a:ln w="19050" cap="rnd" cmpd="sng">
            <a:solidFill>
              <a:srgbClr val="808080"/>
            </a:solidFill>
            <a:prstDash val="sysDot"/>
            <a:round/>
            <a:headEnd type="none" w="med" len="med"/>
            <a:tailEnd type="none" w="med" len="med"/>
          </a:ln>
        </p:spPr>
        <p:txBody>
          <a:bodyPr wrap="none" anchor="ctr"/>
          <a:lstStyle/>
          <a:p>
            <a:pPr latinLnBrk="1"/>
            <a:endParaRPr lang="zh-CN" altLang="en-US" sz="2400" dirty="0">
              <a:solidFill>
                <a:schemeClr val="bg1"/>
              </a:solidFill>
              <a:latin typeface="Gulim" panose="020B0600000101010101" pitchFamily="34" charset="-127"/>
              <a:ea typeface="Gulim" panose="020B0600000101010101" pitchFamily="34" charset="-127"/>
              <a:sym typeface="Gulim" panose="020B0600000101010101" pitchFamily="34" charset="-127"/>
            </a:endParaRPr>
          </a:p>
        </p:txBody>
      </p:sp>
      <p:sp>
        <p:nvSpPr>
          <p:cNvPr id="79875" name="Rectangle 4"/>
          <p:cNvSpPr/>
          <p:nvPr/>
        </p:nvSpPr>
        <p:spPr>
          <a:xfrm>
            <a:off x="2770188" y="2297113"/>
            <a:ext cx="6048375" cy="649287"/>
          </a:xfrm>
          <a:prstGeom prst="rect">
            <a:avLst/>
          </a:prstGeom>
          <a:gradFill rotWithShape="1">
            <a:gsLst>
              <a:gs pos="0">
                <a:srgbClr val="D5E5FF"/>
              </a:gs>
              <a:gs pos="100000">
                <a:srgbClr val="0064FF"/>
              </a:gs>
            </a:gsLst>
            <a:lin ang="0" scaled="1"/>
            <a:tileRect/>
          </a:gradFill>
          <a:ln w="9525">
            <a:noFill/>
          </a:ln>
        </p:spPr>
        <p:txBody>
          <a:bodyPr wrap="none" anchor="ctr"/>
          <a:lstStyle/>
          <a:p>
            <a:pPr latinLnBrk="1"/>
            <a:endParaRPr lang="zh-CN" altLang="en-US" sz="2400" dirty="0">
              <a:solidFill>
                <a:schemeClr val="bg1"/>
              </a:solidFill>
              <a:latin typeface="Gulim" panose="020B0600000101010101" pitchFamily="34" charset="-127"/>
              <a:ea typeface="Gulim" panose="020B0600000101010101" pitchFamily="34" charset="-127"/>
              <a:sym typeface="Gulim" panose="020B0600000101010101" pitchFamily="34" charset="-127"/>
            </a:endParaRPr>
          </a:p>
        </p:txBody>
      </p:sp>
      <p:grpSp>
        <p:nvGrpSpPr>
          <p:cNvPr id="79876" name="组合 19"/>
          <p:cNvGrpSpPr/>
          <p:nvPr/>
        </p:nvGrpSpPr>
        <p:grpSpPr>
          <a:xfrm>
            <a:off x="2770188" y="2151063"/>
            <a:ext cx="6677025" cy="936625"/>
            <a:chOff x="1339753" y="1988840"/>
            <a:chExt cx="7053764" cy="936625"/>
          </a:xfrm>
        </p:grpSpPr>
        <p:sp>
          <p:nvSpPr>
            <p:cNvPr id="79877" name="AutoShape 3"/>
            <p:cNvSpPr/>
            <p:nvPr/>
          </p:nvSpPr>
          <p:spPr>
            <a:xfrm rot="5400000">
              <a:off x="7593027" y="2124975"/>
              <a:ext cx="936625" cy="664347"/>
            </a:xfrm>
            <a:prstGeom prst="triangle">
              <a:avLst>
                <a:gd name="adj" fmla="val 50000"/>
              </a:avLst>
            </a:prstGeom>
            <a:gradFill rotWithShape="1">
              <a:gsLst>
                <a:gs pos="0">
                  <a:srgbClr val="0064FF"/>
                </a:gs>
                <a:gs pos="100000">
                  <a:srgbClr val="0064FF"/>
                </a:gs>
              </a:gsLst>
              <a:lin ang="5400000" scaled="1"/>
              <a:tileRect/>
            </a:gradFill>
            <a:ln w="9525">
              <a:noFill/>
            </a:ln>
          </p:spPr>
          <p:txBody>
            <a:bodyPr wrap="none" anchor="ctr"/>
            <a:lstStyle/>
            <a:p>
              <a:pPr latinLnBrk="1"/>
              <a:endParaRPr lang="zh-CN" altLang="en-US" sz="2400" dirty="0">
                <a:solidFill>
                  <a:schemeClr val="bg1"/>
                </a:solidFill>
                <a:latin typeface="Gulim" panose="020B0600000101010101" pitchFamily="34" charset="-127"/>
                <a:ea typeface="Gulim" panose="020B0600000101010101" pitchFamily="34" charset="-127"/>
                <a:sym typeface="Gulim" panose="020B0600000101010101" pitchFamily="34" charset="-127"/>
              </a:endParaRPr>
            </a:p>
          </p:txBody>
        </p:sp>
        <p:sp>
          <p:nvSpPr>
            <p:cNvPr id="79878" name="Rectangle 5"/>
            <p:cNvSpPr/>
            <p:nvPr/>
          </p:nvSpPr>
          <p:spPr>
            <a:xfrm>
              <a:off x="1339753" y="2027239"/>
              <a:ext cx="6420440" cy="105618"/>
            </a:xfrm>
            <a:prstGeom prst="rect">
              <a:avLst/>
            </a:prstGeom>
            <a:gradFill rotWithShape="1">
              <a:gsLst>
                <a:gs pos="0">
                  <a:srgbClr val="B1BEE1"/>
                </a:gs>
                <a:gs pos="100000">
                  <a:srgbClr val="003996"/>
                </a:gs>
              </a:gsLst>
              <a:lin ang="0" scaled="1"/>
              <a:tileRect/>
            </a:gradFill>
            <a:ln w="9525">
              <a:noFill/>
            </a:ln>
          </p:spPr>
          <p:txBody>
            <a:bodyPr wrap="none" anchor="ctr"/>
            <a:lstStyle/>
            <a:p>
              <a:pPr latinLnBrk="1"/>
              <a:endParaRPr lang="zh-CN" altLang="en-US" sz="2400" dirty="0">
                <a:solidFill>
                  <a:schemeClr val="bg1"/>
                </a:solidFill>
                <a:latin typeface="Gulim" panose="020B0600000101010101" pitchFamily="34" charset="-127"/>
                <a:ea typeface="Gulim" panose="020B0600000101010101" pitchFamily="34" charset="-127"/>
                <a:sym typeface="Gulim" panose="020B0600000101010101" pitchFamily="34" charset="-127"/>
              </a:endParaRPr>
            </a:p>
          </p:txBody>
        </p:sp>
      </p:grpSp>
      <p:sp>
        <p:nvSpPr>
          <p:cNvPr id="79879" name="Line 12"/>
          <p:cNvSpPr/>
          <p:nvPr/>
        </p:nvSpPr>
        <p:spPr>
          <a:xfrm flipV="1">
            <a:off x="3559175" y="1503363"/>
            <a:ext cx="1588" cy="900112"/>
          </a:xfrm>
          <a:prstGeom prst="line">
            <a:avLst/>
          </a:prstGeom>
          <a:ln w="19050" cap="rnd" cmpd="sng">
            <a:solidFill>
              <a:srgbClr val="FFFF00"/>
            </a:solidFill>
            <a:prstDash val="sysDot"/>
            <a:round/>
            <a:headEnd type="oval" w="med" len="med"/>
            <a:tailEnd type="none" w="med" len="med"/>
          </a:ln>
        </p:spPr>
      </p:sp>
      <p:sp>
        <p:nvSpPr>
          <p:cNvPr id="79880" name="Line 13"/>
          <p:cNvSpPr/>
          <p:nvPr/>
        </p:nvSpPr>
        <p:spPr>
          <a:xfrm flipV="1">
            <a:off x="5865813" y="1430338"/>
            <a:ext cx="3175" cy="935037"/>
          </a:xfrm>
          <a:prstGeom prst="line">
            <a:avLst/>
          </a:prstGeom>
          <a:ln w="19050" cap="rnd" cmpd="sng">
            <a:solidFill>
              <a:srgbClr val="FFFF00"/>
            </a:solidFill>
            <a:prstDash val="sysDot"/>
            <a:round/>
            <a:headEnd type="oval" w="med" len="med"/>
            <a:tailEnd type="none" w="med" len="med"/>
          </a:ln>
        </p:spPr>
      </p:sp>
      <p:sp>
        <p:nvSpPr>
          <p:cNvPr id="79881" name="Line 14"/>
          <p:cNvSpPr/>
          <p:nvPr/>
        </p:nvSpPr>
        <p:spPr>
          <a:xfrm flipV="1">
            <a:off x="8312150" y="1431925"/>
            <a:ext cx="1588" cy="1008063"/>
          </a:xfrm>
          <a:prstGeom prst="line">
            <a:avLst/>
          </a:prstGeom>
          <a:ln w="19050" cap="rnd" cmpd="sng">
            <a:solidFill>
              <a:srgbClr val="FFFF00"/>
            </a:solidFill>
            <a:prstDash val="sysDot"/>
            <a:round/>
            <a:headEnd type="oval" w="med" len="med"/>
            <a:tailEnd type="none" w="med" len="med"/>
          </a:ln>
        </p:spPr>
      </p:sp>
      <p:sp>
        <p:nvSpPr>
          <p:cNvPr id="79882" name="AutoShape 16"/>
          <p:cNvSpPr/>
          <p:nvPr/>
        </p:nvSpPr>
        <p:spPr>
          <a:xfrm>
            <a:off x="2695575" y="998538"/>
            <a:ext cx="1657350" cy="649287"/>
          </a:xfrm>
          <a:prstGeom prst="roundRect">
            <a:avLst>
              <a:gd name="adj" fmla="val 5528"/>
            </a:avLst>
          </a:prstGeom>
          <a:solidFill>
            <a:srgbClr val="CCFFFF">
              <a:alpha val="50195"/>
            </a:srgbClr>
          </a:solidFill>
          <a:ln w="19050" cap="rnd" cmpd="sng">
            <a:solidFill>
              <a:srgbClr val="808080"/>
            </a:solidFill>
            <a:prstDash val="sysDot"/>
            <a:round/>
            <a:headEnd type="none" w="med" len="med"/>
            <a:tailEnd type="none" w="med" len="med"/>
          </a:ln>
        </p:spPr>
        <p:txBody>
          <a:bodyPr wrap="none" anchor="ctr"/>
          <a:lstStyle/>
          <a:p>
            <a:pPr latinLnBrk="1"/>
            <a:endParaRPr lang="zh-CN" altLang="en-US" sz="2400" dirty="0">
              <a:solidFill>
                <a:schemeClr val="bg1"/>
              </a:solidFill>
              <a:latin typeface="Gulim" panose="020B0600000101010101" pitchFamily="34" charset="-127"/>
              <a:ea typeface="Gulim" panose="020B0600000101010101" pitchFamily="34" charset="-127"/>
              <a:sym typeface="Gulim" panose="020B0600000101010101" pitchFamily="34" charset="-127"/>
            </a:endParaRPr>
          </a:p>
        </p:txBody>
      </p:sp>
      <p:sp>
        <p:nvSpPr>
          <p:cNvPr id="79883" name="Text Box 17"/>
          <p:cNvSpPr/>
          <p:nvPr/>
        </p:nvSpPr>
        <p:spPr>
          <a:xfrm>
            <a:off x="2925763" y="1089025"/>
            <a:ext cx="1943100" cy="400050"/>
          </a:xfrm>
          <a:prstGeom prst="rect">
            <a:avLst/>
          </a:prstGeom>
          <a:noFill/>
          <a:ln w="9525">
            <a:noFill/>
          </a:ln>
        </p:spPr>
        <p:txBody>
          <a:bodyPr anchor="t">
            <a:spAutoFit/>
          </a:bodyPr>
          <a:lstStyle/>
          <a:p>
            <a:pPr latinLnBrk="1"/>
            <a:r>
              <a:rPr lang="zh-CN" altLang="en-US" sz="2000" b="1" dirty="0">
                <a:solidFill>
                  <a:schemeClr val="tx1"/>
                </a:solidFill>
                <a:effectLst>
                  <a:outerShdw blurRad="38100" dist="19050" dir="2700000" algn="tl" rotWithShape="0">
                    <a:schemeClr val="dk1">
                      <a:alpha val="40000"/>
                    </a:schemeClr>
                  </a:outerShdw>
                </a:effectLst>
                <a:latin typeface="Arial Black" panose="020B0A04020102020204" pitchFamily="34" charset="0"/>
                <a:ea typeface="宋体" panose="02010600030101010101" pitchFamily="2" charset="-122"/>
                <a:sym typeface="Arial Black" panose="020B0A04020102020204" pitchFamily="34" charset="0"/>
              </a:rPr>
              <a:t>总量控制</a:t>
            </a:r>
            <a:endParaRPr lang="zh-CN" altLang="en-US" sz="2000" b="1" dirty="0">
              <a:solidFill>
                <a:schemeClr val="tx1"/>
              </a:solidFill>
              <a:effectLst>
                <a:outerShdw blurRad="38100" dist="19050" dir="2700000" algn="tl" rotWithShape="0">
                  <a:schemeClr val="dk1">
                    <a:alpha val="40000"/>
                  </a:schemeClr>
                </a:outerShdw>
              </a:effectLst>
              <a:latin typeface="Arial Black" panose="020B0A04020102020204" pitchFamily="34" charset="0"/>
              <a:ea typeface="宋体" panose="02010600030101010101" pitchFamily="2" charset="-122"/>
              <a:sym typeface="Arial Black" panose="020B0A04020102020204" pitchFamily="34" charset="0"/>
            </a:endParaRPr>
          </a:p>
        </p:txBody>
      </p:sp>
      <p:sp>
        <p:nvSpPr>
          <p:cNvPr id="79884" name="Text Box 18"/>
          <p:cNvSpPr/>
          <p:nvPr/>
        </p:nvSpPr>
        <p:spPr>
          <a:xfrm>
            <a:off x="5259070" y="1089025"/>
            <a:ext cx="1354455" cy="396240"/>
          </a:xfrm>
          <a:prstGeom prst="rect">
            <a:avLst/>
          </a:prstGeom>
          <a:solidFill>
            <a:schemeClr val="accent1">
              <a:lumMod val="75000"/>
            </a:schemeClr>
          </a:solidFill>
        </p:spPr>
        <p:style>
          <a:lnRef idx="2">
            <a:schemeClr val="dk1"/>
          </a:lnRef>
          <a:fillRef idx="1">
            <a:schemeClr val="lt1"/>
          </a:fillRef>
          <a:effectRef idx="0">
            <a:schemeClr val="dk1"/>
          </a:effectRef>
          <a:fontRef idx="minor">
            <a:schemeClr val="dk1"/>
          </a:fontRef>
        </p:style>
        <p:txBody>
          <a:bodyPr wrap="square" anchor="t">
            <a:spAutoFit/>
          </a:bodyPr>
          <a:lstStyle/>
          <a:p>
            <a:pPr latinLnBrk="1"/>
            <a:r>
              <a:rPr lang="zh-CN" altLang="en-US" sz="2000" b="1" dirty="0">
                <a:solidFill>
                  <a:schemeClr val="tx1"/>
                </a:solidFill>
                <a:effectLst>
                  <a:outerShdw blurRad="38100" dist="19050" dir="2700000" algn="tl" rotWithShape="0">
                    <a:schemeClr val="dk1">
                      <a:alpha val="40000"/>
                    </a:schemeClr>
                  </a:outerShdw>
                </a:effectLst>
                <a:latin typeface="Arial Black" panose="020B0A04020102020204" pitchFamily="34" charset="0"/>
                <a:ea typeface="Gulim" panose="020B0600000101010101" pitchFamily="34" charset="-127"/>
                <a:sym typeface="Arial Black" panose="020B0A04020102020204" pitchFamily="34" charset="0"/>
              </a:rPr>
              <a:t>效率控制</a:t>
            </a:r>
            <a:endParaRPr lang="zh-CN" altLang="en-US" sz="2000" b="1" dirty="0">
              <a:solidFill>
                <a:schemeClr val="tx1"/>
              </a:solidFill>
              <a:effectLst>
                <a:outerShdw blurRad="38100" dist="19050" dir="2700000" algn="tl" rotWithShape="0">
                  <a:schemeClr val="dk1">
                    <a:alpha val="40000"/>
                  </a:schemeClr>
                </a:outerShdw>
              </a:effectLst>
              <a:latin typeface="Arial Black" panose="020B0A04020102020204" pitchFamily="34" charset="0"/>
              <a:ea typeface="Gulim" panose="020B0600000101010101" pitchFamily="34" charset="-127"/>
              <a:sym typeface="Arial Black" panose="020B0A04020102020204" pitchFamily="34" charset="0"/>
            </a:endParaRPr>
          </a:p>
        </p:txBody>
      </p:sp>
      <p:sp>
        <p:nvSpPr>
          <p:cNvPr id="79885" name="Text Box 19"/>
          <p:cNvSpPr/>
          <p:nvPr/>
        </p:nvSpPr>
        <p:spPr>
          <a:xfrm>
            <a:off x="7605713" y="1089025"/>
            <a:ext cx="1944687" cy="400050"/>
          </a:xfrm>
          <a:prstGeom prst="rect">
            <a:avLst/>
          </a:prstGeom>
          <a:noFill/>
          <a:ln w="9525">
            <a:noFill/>
          </a:ln>
        </p:spPr>
        <p:txBody>
          <a:bodyPr anchor="t">
            <a:spAutoFit/>
          </a:bodyPr>
          <a:lstStyle/>
          <a:p>
            <a:pPr latinLnBrk="1"/>
            <a:r>
              <a:rPr lang="zh-CN" altLang="en-US" sz="2000" b="1" dirty="0">
                <a:solidFill>
                  <a:schemeClr val="tx1"/>
                </a:solidFill>
                <a:effectLst>
                  <a:outerShdw blurRad="38100" dist="19050" dir="2700000" algn="tl" rotWithShape="0">
                    <a:schemeClr val="dk1">
                      <a:alpha val="40000"/>
                    </a:schemeClr>
                  </a:outerShdw>
                </a:effectLst>
                <a:latin typeface="Arial Black" panose="020B0A04020102020204" pitchFamily="34" charset="0"/>
                <a:ea typeface="宋体" panose="02010600030101010101" pitchFamily="2" charset="-122"/>
                <a:sym typeface="Arial Black" panose="020B0A04020102020204" pitchFamily="34" charset="0"/>
              </a:rPr>
              <a:t>限制纳污</a:t>
            </a:r>
            <a:endParaRPr lang="zh-CN" altLang="en-US" sz="2000" b="1" dirty="0">
              <a:solidFill>
                <a:schemeClr val="tx1"/>
              </a:solidFill>
              <a:effectLst>
                <a:outerShdw blurRad="38100" dist="19050" dir="2700000" algn="tl" rotWithShape="0">
                  <a:schemeClr val="dk1">
                    <a:alpha val="40000"/>
                  </a:schemeClr>
                </a:outerShdw>
              </a:effectLst>
              <a:latin typeface="Arial Black" panose="020B0A04020102020204" pitchFamily="34" charset="0"/>
              <a:ea typeface="宋体" panose="02010600030101010101" pitchFamily="2" charset="-122"/>
              <a:sym typeface="Arial Black" panose="020B0A04020102020204" pitchFamily="34" charset="0"/>
            </a:endParaRPr>
          </a:p>
        </p:txBody>
      </p:sp>
      <p:sp>
        <p:nvSpPr>
          <p:cNvPr id="79886" name="WordArt 9"/>
          <p:cNvSpPr>
            <a:spLocks noTextEdit="1"/>
          </p:cNvSpPr>
          <p:nvPr/>
        </p:nvSpPr>
        <p:spPr>
          <a:xfrm>
            <a:off x="5353050" y="2513013"/>
            <a:ext cx="1016000" cy="285750"/>
          </a:xfrm>
          <a:prstGeom prst="rect">
            <a:avLst/>
          </a:prstGeom>
        </p:spPr>
        <p:txBody>
          <a:bodyPr wrap="none" fromWordArt="1">
            <a:prstTxWarp prst="textPlain">
              <a:avLst>
                <a:gd name="adj" fmla="val 50000"/>
              </a:avLst>
            </a:prstTxWarp>
            <a:normAutofit fontScale="70000" lnSpcReduction="20000"/>
          </a:bodyPr>
          <a:lstStyle/>
          <a:p>
            <a:pPr algn="l"/>
            <a:r>
              <a:rPr lang="zh-CN" altLang="en-US" sz="2000" b="1">
                <a:solidFill>
                  <a:srgbClr val="FF0000"/>
                </a:solidFill>
                <a:latin typeface="黑体" panose="02010609060101010101" pitchFamily="49" charset="-122"/>
                <a:ea typeface="黑体" panose="02010609060101010101" pitchFamily="49" charset="-122"/>
              </a:rPr>
              <a:t>过程管理</a:t>
            </a:r>
            <a:endParaRPr lang="zh-CN" altLang="en-US" sz="2000" b="1">
              <a:solidFill>
                <a:srgbClr val="FF0000"/>
              </a:solidFill>
              <a:latin typeface="黑体" panose="02010609060101010101" pitchFamily="49" charset="-122"/>
              <a:ea typeface="黑体" panose="02010609060101010101" pitchFamily="49" charset="-122"/>
            </a:endParaRPr>
          </a:p>
        </p:txBody>
      </p:sp>
      <p:sp>
        <p:nvSpPr>
          <p:cNvPr id="79887" name="WordArt 7"/>
          <p:cNvSpPr>
            <a:spLocks noTextEdit="1"/>
          </p:cNvSpPr>
          <p:nvPr/>
        </p:nvSpPr>
        <p:spPr>
          <a:xfrm>
            <a:off x="3057525" y="2513013"/>
            <a:ext cx="1016000" cy="285750"/>
          </a:xfrm>
          <a:prstGeom prst="rect">
            <a:avLst/>
          </a:prstGeom>
        </p:spPr>
        <p:txBody>
          <a:bodyPr wrap="none" fromWordArt="1">
            <a:prstTxWarp prst="textPlain">
              <a:avLst>
                <a:gd name="adj" fmla="val 50000"/>
              </a:avLst>
            </a:prstTxWarp>
            <a:normAutofit fontScale="70000" lnSpcReduction="20000"/>
          </a:bodyPr>
          <a:lstStyle/>
          <a:p>
            <a:pPr algn="l"/>
            <a:r>
              <a:rPr lang="zh-CN" altLang="en-US" sz="2000" b="1">
                <a:solidFill>
                  <a:srgbClr val="FF0000"/>
                </a:solidFill>
                <a:latin typeface="黑体" panose="02010609060101010101" pitchFamily="49" charset="-122"/>
                <a:ea typeface="黑体" panose="02010609060101010101" pitchFamily="49" charset="-122"/>
              </a:rPr>
              <a:t>源头管理</a:t>
            </a:r>
            <a:endParaRPr lang="zh-CN" altLang="en-US" sz="2000" b="1">
              <a:solidFill>
                <a:srgbClr val="FF0000"/>
              </a:solidFill>
              <a:latin typeface="黑体" panose="02010609060101010101" pitchFamily="49" charset="-122"/>
              <a:ea typeface="黑体" panose="02010609060101010101" pitchFamily="49" charset="-122"/>
            </a:endParaRPr>
          </a:p>
        </p:txBody>
      </p:sp>
      <p:sp>
        <p:nvSpPr>
          <p:cNvPr id="79888" name="WordArt 7"/>
          <p:cNvSpPr>
            <a:spLocks noTextEdit="1"/>
          </p:cNvSpPr>
          <p:nvPr/>
        </p:nvSpPr>
        <p:spPr>
          <a:xfrm>
            <a:off x="7515225" y="2522538"/>
            <a:ext cx="1016000" cy="285750"/>
          </a:xfrm>
          <a:prstGeom prst="rect">
            <a:avLst/>
          </a:prstGeom>
        </p:spPr>
        <p:txBody>
          <a:bodyPr wrap="none" fromWordArt="1">
            <a:prstTxWarp prst="textPlain">
              <a:avLst>
                <a:gd name="adj" fmla="val 50000"/>
              </a:avLst>
            </a:prstTxWarp>
            <a:normAutofit fontScale="70000" lnSpcReduction="20000"/>
          </a:bodyPr>
          <a:lstStyle/>
          <a:p>
            <a:pPr algn="l"/>
            <a:r>
              <a:rPr lang="zh-CN" altLang="en-US" sz="2000" b="1">
                <a:solidFill>
                  <a:srgbClr val="FF0000"/>
                </a:solidFill>
                <a:latin typeface="黑体" panose="02010609060101010101" pitchFamily="49" charset="-122"/>
                <a:ea typeface="黑体" panose="02010609060101010101" pitchFamily="49" charset="-122"/>
              </a:rPr>
              <a:t>末端管理</a:t>
            </a:r>
            <a:endParaRPr lang="zh-CN" altLang="en-US" sz="2000" b="1">
              <a:solidFill>
                <a:srgbClr val="FF0000"/>
              </a:solidFill>
              <a:latin typeface="黑体" panose="02010609060101010101" pitchFamily="49" charset="-122"/>
              <a:ea typeface="黑体" panose="02010609060101010101" pitchFamily="49" charset="-122"/>
            </a:endParaRPr>
          </a:p>
        </p:txBody>
      </p:sp>
      <p:sp>
        <p:nvSpPr>
          <p:cNvPr id="79889" name="Text Box 20"/>
          <p:cNvSpPr txBox="1"/>
          <p:nvPr/>
        </p:nvSpPr>
        <p:spPr>
          <a:xfrm>
            <a:off x="1208088" y="3519488"/>
            <a:ext cx="10193337" cy="2308225"/>
          </a:xfrm>
          <a:prstGeom prst="rect">
            <a:avLst/>
          </a:prstGeom>
          <a:noFill/>
          <a:ln w="9525">
            <a:noFill/>
          </a:ln>
        </p:spPr>
        <p:txBody>
          <a:bodyPr anchor="t">
            <a:spAutoFit/>
          </a:bodyPr>
          <a:lstStyle/>
          <a:p>
            <a:pPr>
              <a:lnSpc>
                <a:spcPct val="150000"/>
              </a:lnSpc>
            </a:pPr>
            <a:r>
              <a:rPr lang="zh-CN" altLang="en-US" sz="2400" b="1" dirty="0">
                <a:solidFill>
                  <a:srgbClr val="FFFFFF"/>
                </a:solidFill>
                <a:latin typeface="仿宋_GB2312" charset="-122"/>
                <a:ea typeface="黑体" panose="02010609060101010101" pitchFamily="49" charset="-122"/>
                <a:sym typeface="仿宋_GB2312" charset="-122"/>
              </a:rPr>
              <a:t> </a:t>
            </a:r>
            <a:r>
              <a:rPr lang="zh-CN" altLang="en-US" sz="2400" b="1" dirty="0">
                <a:solidFill>
                  <a:schemeClr val="tx1"/>
                </a:solidFill>
                <a:effectLst>
                  <a:outerShdw blurRad="38100" dist="19050" dir="2700000" algn="tl" rotWithShape="0">
                    <a:schemeClr val="dk1">
                      <a:alpha val="40000"/>
                    </a:schemeClr>
                  </a:outerShdw>
                </a:effectLst>
                <a:latin typeface="仿宋_GB2312" charset="-122"/>
                <a:ea typeface="黑体" panose="02010609060101010101" pitchFamily="49" charset="-122"/>
                <a:sym typeface="仿宋_GB2312" charset="-122"/>
              </a:rPr>
              <a:t>   </a:t>
            </a:r>
            <a:r>
              <a:rPr lang="zh-CN" alt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_GB2312" charset="-122"/>
                <a:ea typeface="黑体" panose="02010609060101010101" pitchFamily="49" charset="-122"/>
                <a:sym typeface="仿宋_GB2312" charset="-122"/>
              </a:rPr>
              <a:t>从管理层次上讲，用水总量控制重在水资源开发利用的源头管理，用水效率控制重在水资源开发利用的过程管理，限制纳污重在水资源开发利用的末端管理。任何一条红线的缺失，都无法有效控制水资源社会循环全过程，难以实现水资源可持续利用。</a:t>
            </a:r>
            <a:endParaRPr lang="zh-CN" alt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仿宋_GB2312" charset="-122"/>
              <a:ea typeface="黑体" panose="02010609060101010101" pitchFamily="49" charset="-122"/>
              <a:sym typeface="仿宋_GB2312" charset="-122"/>
            </a:endParaRPr>
          </a:p>
        </p:txBody>
      </p:sp>
    </p:spTree>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stretch>
            <a:fillRect/>
          </a:stretch>
        </p:blipFill>
        <p:spPr>
          <a:xfrm>
            <a:off x="1147445" y="610870"/>
            <a:ext cx="4361180" cy="5817235"/>
          </a:xfrm>
          <a:prstGeom prst="rect">
            <a:avLst/>
          </a:prstGeom>
        </p:spPr>
      </p:pic>
      <p:pic>
        <p:nvPicPr>
          <p:cNvPr id="3" name="图片 2"/>
          <p:cNvPicPr>
            <a:picLocks noChangeAspect="1"/>
          </p:cNvPicPr>
          <p:nvPr/>
        </p:nvPicPr>
        <p:blipFill>
          <a:blip r:embed="rId2" cstate="print"/>
          <a:stretch>
            <a:fillRect/>
          </a:stretch>
        </p:blipFill>
        <p:spPr>
          <a:xfrm rot="16200000">
            <a:off x="5716905" y="1337945"/>
            <a:ext cx="5817235" cy="4363085"/>
          </a:xfrm>
          <a:prstGeom prst="rect">
            <a:avLst/>
          </a:prstGeom>
        </p:spPr>
      </p:pic>
      <p:sp>
        <p:nvSpPr>
          <p:cNvPr id="4" name="椭圆 3"/>
          <p:cNvSpPr/>
          <p:nvPr/>
        </p:nvSpPr>
        <p:spPr>
          <a:xfrm>
            <a:off x="7015480" y="4693920"/>
            <a:ext cx="2633980" cy="3105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矩形 8"/>
          <p:cNvSpPr/>
          <p:nvPr/>
        </p:nvSpPr>
        <p:spPr>
          <a:xfrm>
            <a:off x="400050" y="452438"/>
            <a:ext cx="10280650" cy="518160"/>
          </a:xfrm>
          <a:prstGeom prst="rect">
            <a:avLst/>
          </a:prstGeom>
          <a:noFill/>
          <a:ln w="9525">
            <a:noFill/>
          </a:ln>
        </p:spPr>
        <p:txBody>
          <a:bodyPr anchor="t">
            <a:spAutoFit/>
            <a:scene3d>
              <a:camera prst="orthographicFront"/>
              <a:lightRig rig="threePt" dir="t"/>
            </a:scene3d>
          </a:bodyPr>
          <a:lstStyle/>
          <a:p>
            <a:pPr marL="457200" indent="-457200" defTabSz="0">
              <a:spcAft>
                <a:spcPts val="1200"/>
              </a:spcAft>
              <a:buBlip>
                <a:blip r:embed="rId1"/>
              </a:buBlip>
              <a:tabLst>
                <a:tab pos="3860800" algn="l"/>
              </a:tabLst>
            </a:pP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政府发力</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3</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）实行最严格的水资源管理制度考核</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pic>
        <p:nvPicPr>
          <p:cNvPr id="5" name="图片 4"/>
          <p:cNvPicPr>
            <a:picLocks noChangeAspect="1"/>
          </p:cNvPicPr>
          <p:nvPr/>
        </p:nvPicPr>
        <p:blipFill>
          <a:blip r:embed="rId2" cstate="print"/>
          <a:stretch>
            <a:fillRect/>
          </a:stretch>
        </p:blipFill>
        <p:spPr>
          <a:xfrm>
            <a:off x="761854" y="1322363"/>
            <a:ext cx="3599268" cy="5088743"/>
          </a:xfrm>
          <a:prstGeom prst="rect">
            <a:avLst/>
          </a:prstGeom>
        </p:spPr>
      </p:pic>
      <p:sp>
        <p:nvSpPr>
          <p:cNvPr id="6" name="文本框 99"/>
          <p:cNvSpPr txBox="1"/>
          <p:nvPr/>
        </p:nvSpPr>
        <p:spPr>
          <a:xfrm>
            <a:off x="5379378" y="1570892"/>
            <a:ext cx="5467350" cy="4358640"/>
          </a:xfrm>
          <a:prstGeom prst="rect">
            <a:avLst/>
          </a:prstGeom>
          <a:gradFill>
            <a:gsLst>
              <a:gs pos="0">
                <a:srgbClr val="012D86"/>
              </a:gs>
              <a:gs pos="100000">
                <a:srgbClr val="0E2557"/>
              </a:gs>
            </a:gsLst>
            <a:lin ang="0" scaled="0"/>
          </a:gradFill>
          <a:ln w="9525">
            <a:noFill/>
          </a:ln>
        </p:spPr>
        <p:txBody>
          <a:bodyPr wrap="square" anchor="t">
            <a:spAutoFit/>
          </a:bodyPr>
          <a:lstStyle/>
          <a:p>
            <a:pPr indent="449580"/>
            <a:r>
              <a:rPr lang="en-US" altLang="zh-CN" sz="2400" dirty="0">
                <a:latin typeface="隶书" panose="02010509060101010101" pitchFamily="49" charset="-122"/>
                <a:ea typeface="隶书" panose="02010509060101010101" pitchFamily="49" charset="-122"/>
              </a:rPr>
              <a:t>  </a:t>
            </a:r>
            <a:r>
              <a:rPr lang="en-US" altLang="zh-CN" sz="2400" dirty="0" smtClean="0">
                <a:solidFill>
                  <a:schemeClr val="bg1"/>
                </a:solidFill>
                <a:latin typeface="隶书" panose="02010509060101010101" pitchFamily="49" charset="-122"/>
                <a:ea typeface="隶书" panose="02010509060101010101" pitchFamily="49" charset="-122"/>
              </a:rPr>
              <a:t>2019</a:t>
            </a:r>
            <a:r>
              <a:rPr lang="zh-CN" altLang="en-US" sz="2400" dirty="0" smtClean="0">
                <a:solidFill>
                  <a:schemeClr val="bg1"/>
                </a:solidFill>
                <a:latin typeface="隶书" panose="02010509060101010101" pitchFamily="49" charset="-122"/>
                <a:ea typeface="隶书" panose="02010509060101010101" pitchFamily="49" charset="-122"/>
              </a:rPr>
              <a:t>年</a:t>
            </a:r>
            <a:r>
              <a:rPr lang="en-US" altLang="zh-CN" sz="2400" dirty="0" smtClean="0">
                <a:solidFill>
                  <a:schemeClr val="bg1"/>
                </a:solidFill>
                <a:latin typeface="隶书" panose="02010509060101010101" pitchFamily="49" charset="-122"/>
                <a:ea typeface="隶书" panose="02010509060101010101" pitchFamily="49" charset="-122"/>
              </a:rPr>
              <a:t>9</a:t>
            </a:r>
            <a:r>
              <a:rPr lang="zh-CN" altLang="en-US" sz="2400" dirty="0" smtClean="0">
                <a:solidFill>
                  <a:schemeClr val="bg1"/>
                </a:solidFill>
                <a:latin typeface="隶书" panose="02010509060101010101" pitchFamily="49" charset="-122"/>
                <a:ea typeface="隶书" panose="02010509060101010101" pitchFamily="49" charset="-122"/>
              </a:rPr>
              <a:t>月，</a:t>
            </a:r>
            <a:r>
              <a:rPr lang="zh-CN" altLang="en-US" sz="2800" dirty="0" smtClean="0">
                <a:solidFill>
                  <a:schemeClr val="bg1"/>
                </a:solidFill>
                <a:uFillTx/>
                <a:latin typeface="隶书" panose="02010509060101010101" pitchFamily="49" charset="-122"/>
                <a:ea typeface="隶书" panose="02010509060101010101" pitchFamily="49" charset="-122"/>
              </a:rPr>
              <a:t>我厅向各市人民政府印发了</a:t>
            </a:r>
            <a:r>
              <a:rPr lang="en-US" altLang="zh-CN" sz="2800" dirty="0" smtClean="0">
                <a:solidFill>
                  <a:schemeClr val="bg1"/>
                </a:solidFill>
                <a:uFillTx/>
                <a:latin typeface="隶书" panose="02010509060101010101" pitchFamily="49" charset="-122"/>
                <a:ea typeface="隶书" panose="02010509060101010101" pitchFamily="49" charset="-122"/>
              </a:rPr>
              <a:t>《</a:t>
            </a:r>
            <a:r>
              <a:rPr lang="zh-CN" altLang="en-US" sz="2800" dirty="0" smtClean="0">
                <a:solidFill>
                  <a:schemeClr val="bg1"/>
                </a:solidFill>
                <a:uFillTx/>
                <a:latin typeface="隶书" panose="02010509060101010101" pitchFamily="49" charset="-122"/>
                <a:ea typeface="隶书" panose="02010509060101010101" pitchFamily="49" charset="-122"/>
              </a:rPr>
              <a:t>辽宁省水利厅关于开展</a:t>
            </a:r>
            <a:r>
              <a:rPr lang="en-US" altLang="zh-CN" sz="2800" dirty="0" smtClean="0">
                <a:solidFill>
                  <a:schemeClr val="bg1"/>
                </a:solidFill>
                <a:uFillTx/>
                <a:latin typeface="隶书" panose="02010509060101010101" pitchFamily="49" charset="-122"/>
                <a:ea typeface="隶书" panose="02010509060101010101" pitchFamily="49" charset="-122"/>
              </a:rPr>
              <a:t>2019</a:t>
            </a:r>
            <a:r>
              <a:rPr lang="zh-CN" altLang="en-US" sz="2800" dirty="0" smtClean="0">
                <a:solidFill>
                  <a:schemeClr val="bg1"/>
                </a:solidFill>
                <a:uFillTx/>
                <a:latin typeface="隶书" panose="02010509060101010101" pitchFamily="49" charset="-122"/>
                <a:ea typeface="隶书" panose="02010509060101010101" pitchFamily="49" charset="-122"/>
              </a:rPr>
              <a:t>年度辽宁省实行最严格水资源管理制度考核工作的通知</a:t>
            </a:r>
            <a:r>
              <a:rPr lang="en-US" altLang="zh-CN" sz="2800" dirty="0" smtClean="0">
                <a:solidFill>
                  <a:schemeClr val="bg1"/>
                </a:solidFill>
                <a:uFillTx/>
                <a:latin typeface="隶书" panose="02010509060101010101" pitchFamily="49" charset="-122"/>
                <a:ea typeface="隶书" panose="02010509060101010101" pitchFamily="49" charset="-122"/>
              </a:rPr>
              <a:t>》</a:t>
            </a:r>
            <a:r>
              <a:rPr lang="zh-CN" altLang="en-US" sz="2800" dirty="0" smtClean="0">
                <a:solidFill>
                  <a:schemeClr val="bg1"/>
                </a:solidFill>
                <a:uFillTx/>
                <a:latin typeface="隶书" panose="02010509060101010101" pitchFamily="49" charset="-122"/>
                <a:ea typeface="隶书" panose="02010509060101010101" pitchFamily="49" charset="-122"/>
              </a:rPr>
              <a:t>，</a:t>
            </a:r>
            <a:r>
              <a:rPr lang="zh-CN" altLang="en-US" sz="2800" dirty="0" smtClean="0">
                <a:solidFill>
                  <a:srgbClr val="FFC000"/>
                </a:solidFill>
                <a:uFillTx/>
                <a:latin typeface="隶书" panose="02010509060101010101" pitchFamily="49" charset="-122"/>
                <a:ea typeface="隶书" panose="02010509060101010101" pitchFamily="49" charset="-122"/>
              </a:rPr>
              <a:t>要求</a:t>
            </a:r>
            <a:r>
              <a:rPr lang="en-US" altLang="zh-CN" sz="2800" dirty="0" smtClean="0">
                <a:solidFill>
                  <a:srgbClr val="FFC000"/>
                </a:solidFill>
                <a:uFillTx/>
                <a:latin typeface="隶书" panose="02010509060101010101" pitchFamily="49" charset="-122"/>
                <a:ea typeface="隶书" panose="02010509060101010101" pitchFamily="49" charset="-122"/>
              </a:rPr>
              <a:t>2019</a:t>
            </a:r>
            <a:r>
              <a:rPr lang="zh-CN" altLang="en-US" sz="2800" dirty="0" smtClean="0">
                <a:solidFill>
                  <a:srgbClr val="FFC000"/>
                </a:solidFill>
                <a:uFillTx/>
                <a:latin typeface="隶书" panose="02010509060101010101" pitchFamily="49" charset="-122"/>
                <a:ea typeface="隶书" panose="02010509060101010101" pitchFamily="49" charset="-122"/>
              </a:rPr>
              <a:t>年</a:t>
            </a:r>
            <a:r>
              <a:rPr lang="en-US" altLang="zh-CN" sz="2800" dirty="0" smtClean="0">
                <a:solidFill>
                  <a:srgbClr val="FFC000"/>
                </a:solidFill>
                <a:uFillTx/>
                <a:latin typeface="隶书" panose="02010509060101010101" pitchFamily="49" charset="-122"/>
                <a:ea typeface="隶书" panose="02010509060101010101" pitchFamily="49" charset="-122"/>
              </a:rPr>
              <a:t>12</a:t>
            </a:r>
            <a:r>
              <a:rPr lang="zh-CN" altLang="en-US" sz="2800" dirty="0" smtClean="0">
                <a:solidFill>
                  <a:srgbClr val="FFC000"/>
                </a:solidFill>
                <a:uFillTx/>
                <a:latin typeface="隶书" panose="02010509060101010101" pitchFamily="49" charset="-122"/>
                <a:ea typeface="隶书" panose="02010509060101010101" pitchFamily="49" charset="-122"/>
              </a:rPr>
              <a:t>月</a:t>
            </a:r>
            <a:r>
              <a:rPr lang="en-US" altLang="zh-CN" sz="2800" dirty="0" smtClean="0">
                <a:solidFill>
                  <a:srgbClr val="FFC000"/>
                </a:solidFill>
                <a:uFillTx/>
                <a:latin typeface="隶书" panose="02010509060101010101" pitchFamily="49" charset="-122"/>
                <a:ea typeface="隶书" panose="02010509060101010101" pitchFamily="49" charset="-122"/>
              </a:rPr>
              <a:t>15</a:t>
            </a:r>
            <a:r>
              <a:rPr lang="zh-CN" altLang="en-US" sz="2800" dirty="0" smtClean="0">
                <a:solidFill>
                  <a:srgbClr val="FFC000"/>
                </a:solidFill>
                <a:uFillTx/>
                <a:latin typeface="隶书" panose="02010509060101010101" pitchFamily="49" charset="-122"/>
                <a:ea typeface="隶书" panose="02010509060101010101" pitchFamily="49" charset="-122"/>
              </a:rPr>
              <a:t>日前，各市人民政府将</a:t>
            </a:r>
            <a:r>
              <a:rPr lang="en-US" altLang="zh-CN" sz="2800" dirty="0" smtClean="0">
                <a:solidFill>
                  <a:srgbClr val="FFC000"/>
                </a:solidFill>
                <a:uFillTx/>
                <a:latin typeface="隶书" panose="02010509060101010101" pitchFamily="49" charset="-122"/>
                <a:ea typeface="隶书" panose="02010509060101010101" pitchFamily="49" charset="-122"/>
              </a:rPr>
              <a:t>2019</a:t>
            </a:r>
            <a:r>
              <a:rPr lang="zh-CN" altLang="en-US" sz="2800" dirty="0" smtClean="0">
                <a:solidFill>
                  <a:srgbClr val="FFC000"/>
                </a:solidFill>
                <a:uFillTx/>
                <a:latin typeface="隶书" panose="02010509060101010101" pitchFamily="49" charset="-122"/>
                <a:ea typeface="隶书" panose="02010509060101010101" pitchFamily="49" charset="-122"/>
              </a:rPr>
              <a:t>年度目标完成情况初步结果、制度建设和措施落实情况自查报告经市级人民政府主要负责人审签后报送省人民政府，并抄省水利厅等考核组成员单位</a:t>
            </a:r>
            <a:r>
              <a:rPr lang="zh-CN" altLang="en-US" sz="2800" dirty="0" smtClean="0">
                <a:solidFill>
                  <a:schemeClr val="bg1"/>
                </a:solidFill>
                <a:uFillTx/>
                <a:latin typeface="隶书" panose="02010509060101010101" pitchFamily="49" charset="-122"/>
                <a:ea typeface="隶书" panose="02010509060101010101" pitchFamily="49" charset="-122"/>
              </a:rPr>
              <a:t>。</a:t>
            </a:r>
            <a:endParaRPr lang="zh-CN" altLang="en-US" sz="2800" dirty="0">
              <a:solidFill>
                <a:schemeClr val="bg1"/>
              </a:solidFill>
              <a:uFillTx/>
              <a:latin typeface="隶书" panose="02010509060101010101" pitchFamily="49" charset="-122"/>
              <a:ea typeface="隶书" panose="02010509060101010101" pitchFamily="49" charset="-122"/>
            </a:endParaRPr>
          </a:p>
        </p:txBody>
      </p:sp>
      <p:sp>
        <p:nvSpPr>
          <p:cNvPr id="2" name="椭圆 1"/>
          <p:cNvSpPr/>
          <p:nvPr/>
        </p:nvSpPr>
        <p:spPr>
          <a:xfrm>
            <a:off x="6072505" y="3267710"/>
            <a:ext cx="3243580" cy="574040"/>
          </a:xfrm>
          <a:prstGeom prst="ellipse">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矩形 8"/>
          <p:cNvSpPr/>
          <p:nvPr/>
        </p:nvSpPr>
        <p:spPr>
          <a:xfrm>
            <a:off x="400050" y="452438"/>
            <a:ext cx="10280650" cy="518160"/>
          </a:xfrm>
          <a:prstGeom prst="rect">
            <a:avLst/>
          </a:prstGeom>
          <a:noFill/>
          <a:ln w="9525">
            <a:noFill/>
          </a:ln>
        </p:spPr>
        <p:txBody>
          <a:bodyPr anchor="t">
            <a:spAutoFit/>
            <a:scene3d>
              <a:camera prst="orthographicFront"/>
              <a:lightRig rig="threePt" dir="t"/>
            </a:scene3d>
          </a:bodyPr>
          <a:lstStyle/>
          <a:p>
            <a:pPr marL="457200" indent="-457200" defTabSz="0">
              <a:spcAft>
                <a:spcPts val="1200"/>
              </a:spcAft>
              <a:buBlip>
                <a:blip r:embed="rId1"/>
              </a:buBlip>
              <a:tabLst>
                <a:tab pos="3860800" algn="l"/>
              </a:tabLst>
            </a:pP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政府发力</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3</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）实行最严格的水资源管理制度考核</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pic>
        <p:nvPicPr>
          <p:cNvPr id="5" name="图片 4"/>
          <p:cNvPicPr>
            <a:picLocks noChangeAspect="1"/>
          </p:cNvPicPr>
          <p:nvPr/>
        </p:nvPicPr>
        <p:blipFill>
          <a:blip r:embed="rId2" cstate="print"/>
          <a:stretch>
            <a:fillRect/>
          </a:stretch>
        </p:blipFill>
        <p:spPr>
          <a:xfrm>
            <a:off x="761854" y="1322363"/>
            <a:ext cx="3599268" cy="5088743"/>
          </a:xfrm>
          <a:prstGeom prst="rect">
            <a:avLst/>
          </a:prstGeom>
        </p:spPr>
      </p:pic>
      <p:sp>
        <p:nvSpPr>
          <p:cNvPr id="6" name="文本框 99"/>
          <p:cNvSpPr txBox="1"/>
          <p:nvPr/>
        </p:nvSpPr>
        <p:spPr>
          <a:xfrm>
            <a:off x="4943278" y="1458350"/>
            <a:ext cx="6620365" cy="4832092"/>
          </a:xfrm>
          <a:prstGeom prst="rect">
            <a:avLst/>
          </a:prstGeom>
          <a:gradFill>
            <a:gsLst>
              <a:gs pos="0">
                <a:srgbClr val="012D86"/>
              </a:gs>
              <a:gs pos="100000">
                <a:srgbClr val="0E2557"/>
              </a:gs>
            </a:gsLst>
            <a:lin ang="0" scaled="0"/>
          </a:gradFill>
          <a:ln w="9525">
            <a:noFill/>
          </a:ln>
        </p:spPr>
        <p:txBody>
          <a:bodyPr wrap="square" anchor="t">
            <a:spAutoFit/>
          </a:bodyPr>
          <a:lstStyle/>
          <a:p>
            <a:pPr indent="449580"/>
            <a:r>
              <a:rPr lang="zh-CN" altLang="en-US" sz="2800" dirty="0" smtClean="0">
                <a:solidFill>
                  <a:schemeClr val="bg1"/>
                </a:solidFill>
                <a:uFillTx/>
                <a:latin typeface="隶书" panose="02010509060101010101" pitchFamily="49" charset="-122"/>
                <a:ea typeface="隶书" panose="02010509060101010101" pitchFamily="49" charset="-122"/>
              </a:rPr>
              <a:t>一、考核内容。目标完成情况（</a:t>
            </a:r>
            <a:r>
              <a:rPr lang="en-US" altLang="zh-CN" sz="2800" dirty="0" smtClean="0">
                <a:solidFill>
                  <a:schemeClr val="bg1"/>
                </a:solidFill>
                <a:uFillTx/>
                <a:latin typeface="隶书" panose="02010509060101010101" pitchFamily="49" charset="-122"/>
                <a:ea typeface="隶书" panose="02010509060101010101" pitchFamily="49" charset="-122"/>
              </a:rPr>
              <a:t>5</a:t>
            </a:r>
            <a:r>
              <a:rPr lang="zh-CN" altLang="en-US" sz="2800" dirty="0" smtClean="0">
                <a:solidFill>
                  <a:schemeClr val="bg1"/>
                </a:solidFill>
                <a:uFillTx/>
                <a:latin typeface="隶书" panose="02010509060101010101" pitchFamily="49" charset="-122"/>
                <a:ea typeface="隶书" panose="02010509060101010101" pitchFamily="49" charset="-122"/>
              </a:rPr>
              <a:t>项指标）、制度建设和落实情况。包括节约用水管理、取用水监管、水资源保护（含地下水管理）农村饮水安全、河湖管理</a:t>
            </a:r>
            <a:r>
              <a:rPr lang="en-US" altLang="zh-CN" sz="2800" dirty="0" smtClean="0">
                <a:solidFill>
                  <a:schemeClr val="bg1"/>
                </a:solidFill>
                <a:uFillTx/>
                <a:latin typeface="隶书" panose="02010509060101010101" pitchFamily="49" charset="-122"/>
                <a:ea typeface="隶书" panose="02010509060101010101" pitchFamily="49" charset="-122"/>
              </a:rPr>
              <a:t>5</a:t>
            </a:r>
            <a:r>
              <a:rPr lang="zh-CN" altLang="en-US" sz="2800" dirty="0" smtClean="0">
                <a:solidFill>
                  <a:schemeClr val="bg1"/>
                </a:solidFill>
                <a:uFillTx/>
                <a:latin typeface="隶书" panose="02010509060101010101" pitchFamily="49" charset="-122"/>
                <a:ea typeface="隶书" panose="02010509060101010101" pitchFamily="49" charset="-122"/>
              </a:rPr>
              <a:t>项内容。</a:t>
            </a:r>
            <a:endParaRPr lang="en-US" altLang="zh-CN" sz="2800" dirty="0" smtClean="0">
              <a:solidFill>
                <a:schemeClr val="bg1"/>
              </a:solidFill>
              <a:uFillTx/>
              <a:latin typeface="隶书" panose="02010509060101010101" pitchFamily="49" charset="-122"/>
              <a:ea typeface="隶书" panose="02010509060101010101" pitchFamily="49" charset="-122"/>
            </a:endParaRPr>
          </a:p>
          <a:p>
            <a:pPr indent="449580"/>
            <a:r>
              <a:rPr lang="zh-CN" altLang="en-US" sz="2800" dirty="0" smtClean="0">
                <a:solidFill>
                  <a:schemeClr val="bg1"/>
                </a:solidFill>
                <a:latin typeface="隶书" panose="02010509060101010101" pitchFamily="49" charset="-122"/>
                <a:ea typeface="隶书" panose="02010509060101010101" pitchFamily="49" charset="-122"/>
              </a:rPr>
              <a:t>二、考核方式。日常考核和终期考核相结合，以日常考核为主。</a:t>
            </a:r>
            <a:endParaRPr lang="en-US" altLang="zh-CN" sz="2800" dirty="0" smtClean="0">
              <a:solidFill>
                <a:schemeClr val="bg1"/>
              </a:solidFill>
              <a:latin typeface="隶书" panose="02010509060101010101" pitchFamily="49" charset="-122"/>
              <a:ea typeface="隶书" panose="02010509060101010101" pitchFamily="49" charset="-122"/>
            </a:endParaRPr>
          </a:p>
          <a:p>
            <a:pPr indent="449580"/>
            <a:r>
              <a:rPr lang="zh-CN" altLang="en-US" sz="2800" dirty="0" smtClean="0">
                <a:solidFill>
                  <a:schemeClr val="bg1"/>
                </a:solidFill>
                <a:uFillTx/>
                <a:latin typeface="隶书" panose="02010509060101010101" pitchFamily="49" charset="-122"/>
                <a:ea typeface="隶书" panose="02010509060101010101" pitchFamily="49" charset="-122"/>
              </a:rPr>
              <a:t>三、结果使用。年度考核结果经省政府审定后，向社会公告，并交干部主管部门，作为对各市人民政府主要负责人和领导班子综合考评的重要依据。</a:t>
            </a:r>
            <a:endParaRPr lang="zh-CN" altLang="en-US" sz="2800" dirty="0">
              <a:solidFill>
                <a:schemeClr val="bg1"/>
              </a:solidFill>
              <a:uFillTx/>
              <a:latin typeface="隶书" panose="02010509060101010101" pitchFamily="49" charset="-122"/>
              <a:ea typeface="隶书" panose="02010509060101010101" pitchFamily="49" charset="-122"/>
            </a:endParaRPr>
          </a:p>
        </p:txBody>
      </p:sp>
    </p:spTree>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矩形 8"/>
          <p:cNvSpPr/>
          <p:nvPr/>
        </p:nvSpPr>
        <p:spPr>
          <a:xfrm>
            <a:off x="400050" y="452438"/>
            <a:ext cx="10280650" cy="518160"/>
          </a:xfrm>
          <a:prstGeom prst="rect">
            <a:avLst/>
          </a:prstGeom>
          <a:noFill/>
          <a:ln w="9525">
            <a:noFill/>
          </a:ln>
        </p:spPr>
        <p:txBody>
          <a:bodyPr anchor="t">
            <a:spAutoFit/>
            <a:scene3d>
              <a:camera prst="orthographicFront"/>
              <a:lightRig rig="threePt" dir="t"/>
            </a:scene3d>
          </a:bodyPr>
          <a:lstStyle/>
          <a:p>
            <a:pPr marL="457200" indent="-457200" defTabSz="0">
              <a:spcAft>
                <a:spcPts val="1200"/>
              </a:spcAft>
              <a:buBlip>
                <a:blip r:embed="rId1"/>
              </a:buBlip>
              <a:tabLst>
                <a:tab pos="3860800" algn="l"/>
              </a:tabLst>
            </a:pP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政府发力</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3</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）实行最严格的水资源管理制度考核</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
        <p:nvSpPr>
          <p:cNvPr id="189441" name="Rectangle 1"/>
          <p:cNvSpPr>
            <a:spLocks noChangeArrowheads="1"/>
          </p:cNvSpPr>
          <p:nvPr/>
        </p:nvSpPr>
        <p:spPr bwMode="auto">
          <a:xfrm>
            <a:off x="1414145" y="2080895"/>
            <a:ext cx="9266555" cy="350520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9105" algn="l" defTabSz="914400" rtl="0" eaLnBrk="1" fontAlgn="base" latinLnBrk="0" hangingPunct="1">
              <a:lnSpc>
                <a:spcPct val="100000"/>
              </a:lnSpc>
              <a:spcBef>
                <a:spcPct val="0"/>
              </a:spcBef>
              <a:spcAft>
                <a:spcPct val="0"/>
              </a:spcAft>
              <a:buClrTx/>
              <a:buSzTx/>
              <a:buFontTx/>
              <a:buNone/>
            </a:pPr>
            <a:r>
              <a:rPr kumimoji="0" lang="en-US" altLang="zh-CN" sz="2400" b="0" i="0" u="none" strike="noStrike" cap="none" normalizeH="0" baseline="0" dirty="0" smtClean="0">
                <a:solidFill>
                  <a:schemeClr val="bg1"/>
                </a:solidFill>
                <a:latin typeface="隶书" panose="02010509060101010101" pitchFamily="49" charset="-122"/>
                <a:ea typeface="隶书" panose="02010509060101010101" pitchFamily="49" charset="-122"/>
              </a:rPr>
              <a:t>  </a:t>
            </a:r>
            <a:r>
              <a:rPr kumimoji="0" lang="zh-CN" altLang="zh-CN" sz="3200" b="0" i="0" u="none" strike="noStrike" cap="none" normalizeH="0" baseline="0" dirty="0" smtClean="0">
                <a:solidFill>
                  <a:schemeClr val="bg1"/>
                </a:solidFill>
                <a:latin typeface="隶书" panose="02010509060101010101" pitchFamily="49" charset="-122"/>
                <a:ea typeface="隶书" panose="02010509060101010101" pitchFamily="49" charset="-122"/>
              </a:rPr>
              <a:t>今年</a:t>
            </a:r>
            <a:r>
              <a:rPr kumimoji="0" lang="en-US" altLang="zh-CN" sz="3200" b="0" i="0" u="none" strike="noStrike" cap="none" normalizeH="0" baseline="0" dirty="0" smtClean="0">
                <a:solidFill>
                  <a:schemeClr val="bg1"/>
                </a:solidFill>
                <a:latin typeface="隶书" panose="02010509060101010101" pitchFamily="49" charset="-122"/>
                <a:ea typeface="隶书" panose="02010509060101010101" pitchFamily="49" charset="-122"/>
              </a:rPr>
              <a:t>的考核思路</a:t>
            </a:r>
            <a:r>
              <a:rPr kumimoji="0" lang="en-US" altLang="zh-CN" sz="3200" i="0" u="none" strike="noStrike" cap="none" normalizeH="0" baseline="0" dirty="0" smtClean="0">
                <a:solidFill>
                  <a:schemeClr val="bg1"/>
                </a:solidFill>
                <a:latin typeface="隶书" panose="02010509060101010101" pitchFamily="49" charset="-122"/>
                <a:ea typeface="隶书" panose="02010509060101010101" pitchFamily="49" charset="-122"/>
              </a:rPr>
              <a:t>是真考真严。</a:t>
            </a:r>
            <a:r>
              <a:rPr kumimoji="0" lang="zh-CN" altLang="en-US" sz="3200" i="0" u="none" strike="noStrike" cap="none" normalizeH="0" baseline="0" dirty="0" smtClean="0">
                <a:solidFill>
                  <a:schemeClr val="bg1"/>
                </a:solidFill>
                <a:latin typeface="隶书" panose="02010509060101010101" pitchFamily="49" charset="-122"/>
                <a:ea typeface="隶书" panose="02010509060101010101" pitchFamily="49" charset="-122"/>
              </a:rPr>
              <a:t>近期</a:t>
            </a:r>
            <a:r>
              <a:rPr kumimoji="0" lang="en-US" altLang="zh-CN" sz="3200" b="0" i="0" u="none" strike="noStrike" cap="none" normalizeH="0" baseline="0" dirty="0" smtClean="0">
                <a:solidFill>
                  <a:schemeClr val="bg1"/>
                </a:solidFill>
                <a:latin typeface="隶书" panose="02010509060101010101" pitchFamily="49" charset="-122"/>
                <a:ea typeface="隶书" panose="02010509060101010101" pitchFamily="49" charset="-122"/>
              </a:rPr>
              <a:t>，省水利厅将会同有关部门成立考核检查组，到各市、县开展监督检查和现场考核工作。</a:t>
            </a:r>
            <a:r>
              <a:rPr kumimoji="0" lang="zh-CN" altLang="en-US" sz="3200" b="0" i="0" u="none" strike="noStrike" cap="none" normalizeH="0" baseline="0" dirty="0" smtClean="0">
                <a:solidFill>
                  <a:schemeClr val="bg1"/>
                </a:solidFill>
                <a:latin typeface="隶书" panose="02010509060101010101" pitchFamily="49" charset="-122"/>
                <a:ea typeface="隶书" panose="02010509060101010101" pitchFamily="49" charset="-122"/>
              </a:rPr>
              <a:t>我们</a:t>
            </a:r>
            <a:r>
              <a:rPr kumimoji="0" lang="en-US" altLang="zh-CN" sz="3200" b="0" i="0" u="none" strike="noStrike" cap="none" normalizeH="0" baseline="0" dirty="0" smtClean="0">
                <a:solidFill>
                  <a:schemeClr val="bg1"/>
                </a:solidFill>
                <a:latin typeface="隶书" panose="02010509060101010101" pitchFamily="49" charset="-122"/>
                <a:ea typeface="隶书" panose="02010509060101010101" pitchFamily="49" charset="-122"/>
              </a:rPr>
              <a:t>要把最严格水资源管理制度考核作为推进水资源管理和节约用水等工作的有力武器，不怕揭短亮丑、不怕得罪人，充分发挥考核工作“纲举目张”的作用。</a:t>
            </a:r>
            <a:r>
              <a:rPr kumimoji="0" lang="zh-CN" altLang="en-US" sz="3200" b="0" i="0" u="none" strike="noStrike" cap="none" normalizeH="0" baseline="0" dirty="0" smtClean="0">
                <a:solidFill>
                  <a:schemeClr val="bg1"/>
                </a:solidFill>
                <a:latin typeface="隶书" panose="02010509060101010101" pitchFamily="49" charset="-122"/>
                <a:ea typeface="隶书" panose="02010509060101010101" pitchFamily="49" charset="-122"/>
              </a:rPr>
              <a:t>请报请市、县政府</a:t>
            </a:r>
            <a:r>
              <a:rPr kumimoji="0" lang="en-US" altLang="zh-CN" sz="3200" b="0" i="0" u="none" strike="noStrike" cap="none" normalizeH="0" baseline="0" dirty="0" smtClean="0">
                <a:solidFill>
                  <a:schemeClr val="bg1"/>
                </a:solidFill>
                <a:latin typeface="隶书" panose="02010509060101010101" pitchFamily="49" charset="-122"/>
                <a:ea typeface="隶书" panose="02010509060101010101" pitchFamily="49" charset="-122"/>
              </a:rPr>
              <a:t>切实将此项工作抓紧抓实抓好。</a:t>
            </a:r>
            <a:endParaRPr kumimoji="0" lang="en-US" altLang="zh-CN" sz="3200" b="0" i="0" u="none" strike="noStrike" cap="none" normalizeH="0" baseline="0" dirty="0" smtClean="0">
              <a:solidFill>
                <a:schemeClr val="bg1"/>
              </a:solidFill>
              <a:latin typeface="隶书" panose="02010509060101010101" pitchFamily="49" charset="-122"/>
              <a:ea typeface="隶书" panose="02010509060101010101" pitchFamily="49" charset="-122"/>
            </a:endParaRPr>
          </a:p>
        </p:txBody>
      </p:sp>
    </p:spTree>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2744775" y="3109135"/>
            <a:ext cx="7024065" cy="1754326"/>
          </a:xfrm>
          <a:prstGeom prst="rect">
            <a:avLst/>
          </a:prstGeom>
          <a:noFill/>
          <a:ln w="9525">
            <a:noFill/>
          </a:ln>
        </p:spPr>
        <p:txBody>
          <a:bodyPr wrap="square" anchor="t">
            <a:spAutoFit/>
          </a:bodyPr>
          <a:lstStyle/>
          <a:p>
            <a:pPr lvl="0" indent="0"/>
            <a:endParaRPr lang="en-US" altLang="zh-CN"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endParaRPr>
          </a:p>
          <a:p>
            <a:pPr lvl="0" indent="0"/>
            <a:r>
              <a:rPr lang="zh-CN" altLang="en-US" sz="5400" dirty="0" smtClean="0">
                <a:solidFill>
                  <a:schemeClr val="bg1"/>
                </a:solidFill>
                <a:latin typeface="华文琥珀" panose="02010800040101010101" pitchFamily="2" charset="-122"/>
                <a:ea typeface="华文琥珀" panose="02010800040101010101" pitchFamily="2" charset="-122"/>
                <a:sym typeface="宋体" panose="02010600030101010101" pitchFamily="2" charset="-122"/>
              </a:rPr>
              <a:t>强化监管</a:t>
            </a:r>
            <a:r>
              <a:rPr lang="en-US" altLang="zh-CN"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a:t>
            </a:r>
            <a:r>
              <a:rPr lang="zh-CN" altLang="en-US" sz="4400" dirty="0" smtClean="0">
                <a:solidFill>
                  <a:schemeClr val="bg1"/>
                </a:solidFill>
                <a:latin typeface="华文楷体" panose="02010600040101010101" pitchFamily="2" charset="-122"/>
                <a:ea typeface="华文楷体" panose="02010600040101010101" pitchFamily="2" charset="-122"/>
                <a:sym typeface="宋体" panose="02010600030101010101" pitchFamily="2" charset="-122"/>
              </a:rPr>
              <a:t>管什么？</a:t>
            </a:r>
            <a:endParaRPr lang="en-US" altLang="zh-CN" sz="4400" dirty="0" smtClean="0">
              <a:solidFill>
                <a:schemeClr val="bg1"/>
              </a:solidFill>
              <a:latin typeface="华文楷体" panose="02010600040101010101" pitchFamily="2" charset="-122"/>
              <a:ea typeface="华文楷体" panose="02010600040101010101" pitchFamily="2" charset="-122"/>
              <a:sym typeface="宋体" panose="02010600030101010101" pitchFamily="2" charset="-122"/>
            </a:endParaRPr>
          </a:p>
        </p:txBody>
      </p:sp>
      <p:sp>
        <p:nvSpPr>
          <p:cNvPr id="4" name="矩形 3"/>
          <p:cNvSpPr/>
          <p:nvPr/>
        </p:nvSpPr>
        <p:spPr>
          <a:xfrm>
            <a:off x="4464685" y="1780838"/>
            <a:ext cx="3262432" cy="1015663"/>
          </a:xfrm>
          <a:prstGeom prst="rect">
            <a:avLst/>
          </a:prstGeom>
        </p:spPr>
        <p:txBody>
          <a:bodyPr wrap="none">
            <a:spAutoFit/>
          </a:bodyPr>
          <a:lstStyle/>
          <a:p>
            <a:pPr lvl="0"/>
            <a:r>
              <a:rPr lang="zh-CN" altLang="en-US" sz="6000" dirty="0" smtClean="0">
                <a:solidFill>
                  <a:srgbClr val="FFFFFF"/>
                </a:solidFill>
                <a:latin typeface="华文彩云" panose="02010800040101010101" pitchFamily="2" charset="-122"/>
                <a:ea typeface="华文彩云" panose="02010800040101010101" pitchFamily="2" charset="-122"/>
                <a:sym typeface="宋体" panose="02010600030101010101" pitchFamily="2" charset="-122"/>
              </a:rPr>
              <a:t>第三部分</a:t>
            </a:r>
            <a:endParaRPr lang="en-US" altLang="zh-CN" sz="6000" dirty="0" smtClean="0">
              <a:solidFill>
                <a:srgbClr val="FFFFFF"/>
              </a:solidFill>
              <a:latin typeface="华文彩云" panose="02010800040101010101" pitchFamily="2" charset="-122"/>
              <a:ea typeface="华文彩云" panose="02010800040101010101" pitchFamily="2" charset="-122"/>
              <a:sym typeface="宋体" panose="02010600030101010101" pitchFamily="2" charset="-122"/>
            </a:endParaRPr>
          </a:p>
        </p:txBody>
      </p:sp>
    </p:spTree>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862330" y="1206500"/>
            <a:ext cx="10048240" cy="4885055"/>
          </a:xfrm>
          <a:prstGeom prst="rect">
            <a:avLst/>
          </a:prstGeom>
          <a:noFill/>
          <a:ln w="9525">
            <a:noFill/>
          </a:ln>
        </p:spPr>
        <p:txBody>
          <a:bodyPr vert="horz" wrap="square" lIns="91440" tIns="45720" rIns="91440" bIns="45720" numCol="1" rtlCol="0" anchor="t" anchorCtr="0" compatLnSpc="1">
            <a:noAutofit/>
          </a:bodyPr>
          <a:lstStyle/>
          <a:p>
            <a:pPr marL="342900" marR="0" lvl="0" indent="-342900" algn="just" defTabSz="914400" eaLnBrk="1" fontAlgn="base" latinLnBrk="0" hangingPunct="1">
              <a:lnSpc>
                <a:spcPct val="130000"/>
              </a:lnSpc>
              <a:spcBef>
                <a:spcPct val="20000"/>
              </a:spcBef>
              <a:spcAft>
                <a:spcPct val="0"/>
              </a:spcAft>
              <a:buClr>
                <a:srgbClr val="080808"/>
              </a:buClr>
              <a:buSzTx/>
              <a:buFontTx/>
              <a:buNone/>
              <a:defRPr/>
            </a:pPr>
            <a:r>
              <a:rPr kumimoji="0" lang="en-US" altLang="zh-CN" sz="2800" b="0" i="0" u="none" strike="noStrike" kern="1200" cap="none" spc="0" normalizeH="0" baseline="0" noProof="0" dirty="0" smtClean="0">
                <a:ln>
                  <a:noFill/>
                </a:ln>
                <a:solidFill>
                  <a:schemeClr val="bg1"/>
                </a:solidFill>
                <a:effectLst/>
                <a:uLnTx/>
                <a:uFillTx/>
                <a:latin typeface="+mn-lt"/>
                <a:ea typeface="+mn-ea"/>
                <a:cs typeface="+mn-cs"/>
                <a:sym typeface="+mn-ea"/>
              </a:rPr>
              <a:t>       1.</a:t>
            </a:r>
            <a:r>
              <a:rPr kumimoji="0" lang="zh-CN" altLang="en-US" sz="2800" b="0" i="0" u="none" strike="noStrike" kern="1200" cap="none" spc="0" normalizeH="0" baseline="0" noProof="0" dirty="0" smtClean="0">
                <a:ln>
                  <a:noFill/>
                </a:ln>
                <a:solidFill>
                  <a:schemeClr val="bg1"/>
                </a:solidFill>
                <a:effectLst/>
                <a:uLnTx/>
                <a:uFillTx/>
                <a:latin typeface="+mn-lt"/>
                <a:ea typeface="+mn-ea"/>
                <a:cs typeface="+mn-cs"/>
                <a:sym typeface="+mn-ea"/>
              </a:rPr>
              <a:t>计划用水执行情况</a:t>
            </a:r>
            <a:endParaRPr kumimoji="0" lang="en-US" altLang="zh-CN" sz="2800" b="0" i="0" u="none" strike="noStrike" kern="1200" cap="none" spc="0" normalizeH="0" baseline="0" noProof="0" dirty="0" smtClean="0">
              <a:ln>
                <a:noFill/>
              </a:ln>
              <a:solidFill>
                <a:schemeClr val="bg1"/>
              </a:solidFill>
              <a:effectLst/>
              <a:uLnTx/>
              <a:uFillTx/>
              <a:latin typeface="+mn-lt"/>
              <a:ea typeface="+mn-ea"/>
              <a:cs typeface="+mn-cs"/>
              <a:sym typeface="+mn-ea"/>
            </a:endParaRPr>
          </a:p>
          <a:p>
            <a:pPr marL="342900" lvl="0" indent="-342900" algn="just">
              <a:lnSpc>
                <a:spcPct val="130000"/>
              </a:lnSpc>
              <a:spcBef>
                <a:spcPct val="20000"/>
              </a:spcBef>
              <a:buClr>
                <a:srgbClr val="080808"/>
              </a:buClr>
            </a:pPr>
            <a:r>
              <a:rPr lang="en-US" altLang="zh-CN" sz="2800" dirty="0" smtClean="0">
                <a:solidFill>
                  <a:schemeClr val="bg1"/>
                </a:solidFill>
                <a:latin typeface="+mn-lt"/>
                <a:ea typeface="+mn-ea"/>
                <a:sym typeface="+mn-ea"/>
              </a:rPr>
              <a:t>       2.</a:t>
            </a:r>
            <a:r>
              <a:rPr lang="zh-CN" altLang="en-US" sz="2800" dirty="0" smtClean="0">
                <a:solidFill>
                  <a:schemeClr val="bg1"/>
                </a:solidFill>
                <a:latin typeface="+mn-lt"/>
                <a:ea typeface="+mn-ea"/>
                <a:sym typeface="+mn-ea"/>
              </a:rPr>
              <a:t>重点监控用水单位水平衡测试情况</a:t>
            </a:r>
            <a:endParaRPr lang="en-US" altLang="zh-CN" sz="2800" dirty="0" smtClean="0">
              <a:solidFill>
                <a:schemeClr val="bg1"/>
              </a:solidFill>
              <a:latin typeface="+mn-lt"/>
              <a:ea typeface="+mn-ea"/>
              <a:sym typeface="+mn-ea"/>
            </a:endParaRPr>
          </a:p>
          <a:p>
            <a:pPr marL="342900" lvl="0" indent="-342900" algn="just">
              <a:lnSpc>
                <a:spcPct val="130000"/>
              </a:lnSpc>
              <a:spcBef>
                <a:spcPct val="20000"/>
              </a:spcBef>
              <a:buClr>
                <a:srgbClr val="080808"/>
              </a:buClr>
            </a:pPr>
            <a:r>
              <a:rPr lang="en-US" altLang="zh-CN" sz="2800" dirty="0" smtClean="0">
                <a:solidFill>
                  <a:schemeClr val="bg1"/>
                </a:solidFill>
                <a:latin typeface="+mn-lt"/>
                <a:ea typeface="+mn-ea"/>
                <a:sym typeface="+mn-ea"/>
              </a:rPr>
              <a:t>       3.</a:t>
            </a:r>
            <a:r>
              <a:rPr lang="zh-CN" altLang="en-US" sz="2800" dirty="0" smtClean="0">
                <a:solidFill>
                  <a:schemeClr val="bg1"/>
                </a:solidFill>
                <a:latin typeface="+mn-lt"/>
                <a:ea typeface="+mn-ea"/>
                <a:sym typeface="+mn-ea"/>
              </a:rPr>
              <a:t>计划用水单位和公共供水企业资料报送情况</a:t>
            </a:r>
            <a:endParaRPr lang="en-US" altLang="zh-CN" sz="2800" dirty="0" smtClean="0">
              <a:solidFill>
                <a:schemeClr val="bg1"/>
              </a:solidFill>
              <a:latin typeface="+mn-lt"/>
              <a:ea typeface="+mn-ea"/>
              <a:sym typeface="+mn-ea"/>
            </a:endParaRPr>
          </a:p>
          <a:p>
            <a:pPr marL="342900" lvl="0" indent="-342900" algn="just">
              <a:lnSpc>
                <a:spcPct val="130000"/>
              </a:lnSpc>
              <a:spcBef>
                <a:spcPct val="20000"/>
              </a:spcBef>
              <a:buClr>
                <a:srgbClr val="080808"/>
              </a:buClr>
            </a:pPr>
            <a:r>
              <a:rPr lang="en-US" altLang="zh-CN" sz="2800" dirty="0" smtClean="0">
                <a:solidFill>
                  <a:schemeClr val="bg1"/>
                </a:solidFill>
                <a:latin typeface="+mn-lt"/>
                <a:ea typeface="+mn-ea"/>
                <a:sym typeface="+mn-ea"/>
              </a:rPr>
              <a:t>       4.</a:t>
            </a:r>
            <a:r>
              <a:rPr lang="zh-CN" altLang="en-US" sz="2800" dirty="0" smtClean="0">
                <a:solidFill>
                  <a:schemeClr val="bg1"/>
                </a:solidFill>
                <a:latin typeface="+mn-lt"/>
                <a:ea typeface="+mn-ea"/>
                <a:sym typeface="+mn-ea"/>
              </a:rPr>
              <a:t>供、用水单位计量设施安装情况</a:t>
            </a:r>
            <a:endParaRPr lang="en-US" altLang="zh-CN" sz="2800" dirty="0" smtClean="0">
              <a:solidFill>
                <a:schemeClr val="bg1"/>
              </a:solidFill>
              <a:latin typeface="+mn-lt"/>
              <a:ea typeface="+mn-ea"/>
              <a:sym typeface="+mn-ea"/>
            </a:endParaRPr>
          </a:p>
          <a:p>
            <a:pPr marL="342900" lvl="0" indent="-342900" algn="just">
              <a:lnSpc>
                <a:spcPct val="130000"/>
              </a:lnSpc>
              <a:spcBef>
                <a:spcPct val="20000"/>
              </a:spcBef>
              <a:buClr>
                <a:srgbClr val="080808"/>
              </a:buClr>
            </a:pPr>
            <a:r>
              <a:rPr lang="en-US" altLang="zh-CN" sz="2800" dirty="0" smtClean="0">
                <a:solidFill>
                  <a:schemeClr val="bg1"/>
                </a:solidFill>
                <a:latin typeface="+mn-lt"/>
                <a:ea typeface="+mn-ea"/>
                <a:sym typeface="+mn-ea"/>
              </a:rPr>
              <a:t>       5.以水为主要原料生产纯净水、矿泉水和饮料的企业</a:t>
            </a:r>
            <a:r>
              <a:rPr lang="zh-CN" altLang="en-US" sz="2800" dirty="0" smtClean="0">
                <a:solidFill>
                  <a:schemeClr val="bg1"/>
                </a:solidFill>
                <a:latin typeface="+mn-lt"/>
                <a:ea typeface="+mn-ea"/>
                <a:sym typeface="+mn-ea"/>
              </a:rPr>
              <a:t>等</a:t>
            </a:r>
            <a:endParaRPr lang="en-US" altLang="zh-CN" sz="2800" dirty="0" smtClean="0">
              <a:solidFill>
                <a:schemeClr val="bg1"/>
              </a:solidFill>
              <a:latin typeface="+mn-lt"/>
              <a:ea typeface="+mn-ea"/>
              <a:sym typeface="+mn-ea"/>
            </a:endParaRPr>
          </a:p>
          <a:p>
            <a:pPr marL="342900" lvl="0" indent="-342900" algn="just">
              <a:lnSpc>
                <a:spcPct val="130000"/>
              </a:lnSpc>
              <a:spcBef>
                <a:spcPct val="20000"/>
              </a:spcBef>
              <a:buClr>
                <a:srgbClr val="080808"/>
              </a:buClr>
            </a:pPr>
            <a:r>
              <a:rPr lang="en-US" altLang="zh-CN" sz="2800" dirty="0" smtClean="0">
                <a:solidFill>
                  <a:schemeClr val="bg1"/>
                </a:solidFill>
                <a:latin typeface="+mn-lt"/>
                <a:ea typeface="+mn-ea"/>
                <a:sym typeface="+mn-ea"/>
              </a:rPr>
              <a:t>       6.</a:t>
            </a:r>
            <a:r>
              <a:rPr lang="zh-CN" altLang="en-US" sz="2800" dirty="0" smtClean="0">
                <a:solidFill>
                  <a:schemeClr val="bg1"/>
                </a:solidFill>
                <a:latin typeface="+mn-lt"/>
                <a:ea typeface="+mn-ea"/>
                <a:sym typeface="+mn-ea"/>
              </a:rPr>
              <a:t>水资源费征收情况</a:t>
            </a:r>
            <a:endParaRPr lang="en-US" altLang="zh-CN" sz="2800" dirty="0" smtClean="0">
              <a:solidFill>
                <a:schemeClr val="bg1"/>
              </a:solidFill>
              <a:latin typeface="+mn-lt"/>
              <a:ea typeface="+mn-ea"/>
              <a:sym typeface="+mn-ea"/>
            </a:endParaRPr>
          </a:p>
          <a:p>
            <a:pPr marL="342900" indent="-342900" algn="just">
              <a:lnSpc>
                <a:spcPct val="130000"/>
              </a:lnSpc>
              <a:spcBef>
                <a:spcPct val="20000"/>
              </a:spcBef>
              <a:buClr>
                <a:srgbClr val="080808"/>
              </a:buClr>
            </a:pPr>
            <a:r>
              <a:rPr lang="en-US" altLang="zh-CN" sz="2800" dirty="0" smtClean="0">
                <a:solidFill>
                  <a:schemeClr val="bg1"/>
                </a:solidFill>
                <a:latin typeface="+mn-lt"/>
                <a:ea typeface="+mn-ea"/>
                <a:sym typeface="+mn-ea"/>
              </a:rPr>
              <a:t>       7.</a:t>
            </a:r>
            <a:r>
              <a:rPr lang="zh-CN" altLang="zh-CN" sz="2800" dirty="0" smtClean="0">
                <a:solidFill>
                  <a:schemeClr val="bg1"/>
                </a:solidFill>
                <a:latin typeface="+mn-lt"/>
                <a:ea typeface="+mn-ea"/>
                <a:sym typeface="+mn-ea"/>
              </a:rPr>
              <a:t>地热水、矿泉水水资源管理</a:t>
            </a:r>
            <a:endParaRPr lang="zh-CN" altLang="zh-CN" sz="2800" dirty="0" smtClean="0">
              <a:solidFill>
                <a:schemeClr val="bg1"/>
              </a:solidFill>
              <a:latin typeface="+mn-lt"/>
              <a:ea typeface="+mn-ea"/>
              <a:sym typeface="+mn-ea"/>
            </a:endParaRPr>
          </a:p>
          <a:p>
            <a:pPr marL="342900" marR="0" lvl="0" indent="-342900" algn="just" defTabSz="914400" eaLnBrk="1" fontAlgn="base" latinLnBrk="0" hangingPunct="1">
              <a:lnSpc>
                <a:spcPct val="130000"/>
              </a:lnSpc>
              <a:spcBef>
                <a:spcPct val="20000"/>
              </a:spcBef>
              <a:spcAft>
                <a:spcPct val="0"/>
              </a:spcAft>
              <a:buClr>
                <a:srgbClr val="080808"/>
              </a:buClr>
              <a:buSzTx/>
              <a:buFontTx/>
              <a:buNone/>
              <a:defRPr/>
            </a:pPr>
            <a:endParaRPr kumimoji="0" lang="zh-CN" altLang="en-US" sz="2800" b="0" i="0" u="none" strike="noStrike" kern="1200" cap="none" spc="0" normalizeH="0" baseline="0" noProof="0" dirty="0">
              <a:ln>
                <a:noFill/>
              </a:ln>
              <a:solidFill>
                <a:schemeClr val="bg1"/>
              </a:solidFill>
              <a:effectLst/>
              <a:uLnTx/>
              <a:uFillTx/>
              <a:latin typeface="+mn-lt"/>
              <a:ea typeface="+mn-ea"/>
              <a:cs typeface="+mn-cs"/>
              <a:sym typeface="+mn-ea"/>
            </a:endParaRPr>
          </a:p>
        </p:txBody>
      </p:sp>
      <p:sp>
        <p:nvSpPr>
          <p:cNvPr id="2" name="文本框 1"/>
          <p:cNvSpPr txBox="1"/>
          <p:nvPr/>
        </p:nvSpPr>
        <p:spPr>
          <a:xfrm>
            <a:off x="329565" y="318770"/>
            <a:ext cx="8757285" cy="579120"/>
          </a:xfrm>
          <a:prstGeom prst="rect">
            <a:avLst/>
          </a:prstGeom>
          <a:noFill/>
        </p:spPr>
        <p:txBody>
          <a:bodyPr wrap="none" rtlCol="0">
            <a:spAutoFit/>
          </a:bodyPr>
          <a:lstStyle/>
          <a:p>
            <a:pPr algn="l"/>
            <a:r>
              <a:rPr lang="zh-CN" alt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水资源管理和节约用水主管部门强监管的重点：</a:t>
            </a:r>
            <a:endParaRPr lang="zh-CN" alt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Tree>
    <p:custDataLst>
      <p:tags r:id="rId1"/>
    </p:custData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84370" y="1645285"/>
            <a:ext cx="7707630" cy="410083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p>
        </p:txBody>
      </p:sp>
      <p:pic>
        <p:nvPicPr>
          <p:cNvPr id="4" name="Picture 4" descr="https://timgsa.baidu.com/timg?image&amp;quality=80&amp;size=b9999_10000&amp;sec=1529499253652&amp;di=2418c8a08e9ab0a004962b1c8b307506&amp;imgtype=0&amp;src=http%3A%2F%2Fpic.58pic.com%2F58pic%2F15%2F43%2F21%2F62V58PIC4Ce_1024.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24086"/>
          <a:stretch>
            <a:fillRect/>
          </a:stretch>
        </p:blipFill>
        <p:spPr bwMode="auto">
          <a:xfrm>
            <a:off x="4746866" y="2350465"/>
            <a:ext cx="624000" cy="577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timgsa.baidu.com/timg?image&amp;quality=80&amp;size=b9999_10000&amp;sec=1529499331035&amp;di=691c8f2639bdbed67d9a1e781fdc9f59&amp;imgtype=0&amp;src=http%3A%2F%2Fimgsrc.baidu.com%2Fimgad%2Fpic%2Fitem%2F1ad5ad6eddc451da055a7322bcfd5266d116324e.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8795" y="2666269"/>
            <a:ext cx="2059056" cy="2059056"/>
          </a:xfrm>
          <a:prstGeom prst="rect">
            <a:avLst/>
          </a:prstGeom>
          <a:noFill/>
          <a:extLst>
            <a:ext uri="{909E8E84-426E-40DD-AFC4-6F175D3DCCD1}">
              <a14:hiddenFill xmlns:a14="http://schemas.microsoft.com/office/drawing/2010/main">
                <a:solidFill>
                  <a:srgbClr val="FFFFFF"/>
                </a:solidFill>
              </a14:hiddenFill>
            </a:ext>
          </a:extLst>
        </p:spPr>
      </p:pic>
      <p:sp>
        <p:nvSpPr>
          <p:cNvPr id="6" name="圆角矩形 5"/>
          <p:cNvSpPr/>
          <p:nvPr/>
        </p:nvSpPr>
        <p:spPr>
          <a:xfrm>
            <a:off x="4485005" y="1390650"/>
            <a:ext cx="7706995" cy="628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 b="1" dirty="0" smtClean="0">
                <a:latin typeface="微软雅黑" panose="020B0503020204020204" pitchFamily="34" charset="-122"/>
                <a:ea typeface="微软雅黑" panose="020B0503020204020204" pitchFamily="34" charset="-122"/>
              </a:rPr>
              <a:t>破解三大水问题</a:t>
            </a:r>
            <a:endParaRPr lang="zh-CN" altLang="en-US" sz="100" b="1" dirty="0">
              <a:latin typeface="微软雅黑" panose="020B0503020204020204" pitchFamily="34" charset="-122"/>
              <a:ea typeface="微软雅黑" panose="020B0503020204020204" pitchFamily="34" charset="-122"/>
            </a:endParaRPr>
          </a:p>
        </p:txBody>
      </p:sp>
      <p:sp>
        <p:nvSpPr>
          <p:cNvPr id="7" name="TextBox 6"/>
          <p:cNvSpPr txBox="1"/>
          <p:nvPr/>
        </p:nvSpPr>
        <p:spPr>
          <a:xfrm>
            <a:off x="5995344" y="1448662"/>
            <a:ext cx="4686410" cy="4053840"/>
          </a:xfrm>
          <a:prstGeom prst="rect">
            <a:avLst/>
          </a:prstGeom>
          <a:noFill/>
        </p:spPr>
        <p:txBody>
          <a:bodyPr wrap="square" rtlCol="0">
            <a:spAutoFit/>
          </a:bodyPr>
          <a:lstStyle/>
          <a:p>
            <a:pPr>
              <a:lnSpc>
                <a:spcPct val="500000"/>
              </a:lnSpc>
            </a:pPr>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rPr>
              <a:t>降需水实现供需平衡（水资源短缺）</a:t>
            </a:r>
            <a:endParaRPr lang="en-US" altLang="zh-CN" sz="20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40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减少</a:t>
            </a:r>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rPr>
              <a:t>点面源污染入河（水环境污染）</a:t>
            </a:r>
            <a:endParaRPr lang="en-US" altLang="zh-CN" sz="20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400000"/>
              </a:lnSpc>
            </a:pPr>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rPr>
              <a:t>增加河道内水量（水生态损害）</a:t>
            </a:r>
            <a:endPar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8" name="Picture 4" descr="https://timgsa.baidu.com/timg?image&amp;quality=80&amp;size=b9999_10000&amp;sec=1529499253652&amp;di=2418c8a08e9ab0a004962b1c8b307506&amp;imgtype=0&amp;src=http%3A%2F%2Fpic.58pic.com%2F58pic%2F15%2F43%2F21%2F62V58PIC4Ce_1024.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24086"/>
          <a:stretch>
            <a:fillRect/>
          </a:stretch>
        </p:blipFill>
        <p:spPr bwMode="auto">
          <a:xfrm>
            <a:off x="4746866" y="3604561"/>
            <a:ext cx="624000" cy="5776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timgsa.baidu.com/timg?image&amp;quality=80&amp;size=b9999_10000&amp;sec=1529499253652&amp;di=2418c8a08e9ab0a004962b1c8b307506&amp;imgtype=0&amp;src=http%3A%2F%2Fpic.58pic.com%2F58pic%2F15%2F43%2F21%2F62V58PIC4Ce_1024.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24086"/>
          <a:stretch>
            <a:fillRect/>
          </a:stretch>
        </p:blipFill>
        <p:spPr bwMode="auto">
          <a:xfrm>
            <a:off x="4789604" y="4850637"/>
            <a:ext cx="624000" cy="577688"/>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135890" y="1545590"/>
            <a:ext cx="2512060" cy="4527550"/>
          </a:xfrm>
          <a:prstGeom prst="rect">
            <a:avLst/>
          </a:prstGeom>
        </p:spPr>
        <p:txBody>
          <a:bodyPr wrap="square">
            <a:spAutoFit/>
          </a:bodyPr>
          <a:lstStyle/>
          <a:p>
            <a:pPr marL="176530" indent="-176530" algn="just">
              <a:lnSpc>
                <a:spcPct val="130000"/>
              </a:lnSpc>
              <a:buFont typeface="Arial" panose="020B0604020202020204" pitchFamily="34" charset="0"/>
              <a:buChar char="•"/>
            </a:pPr>
            <a:r>
              <a:rPr lang="zh-CN" altLang="zh-CN" sz="3200" b="1" dirty="0" smtClean="0">
                <a:solidFill>
                  <a:schemeClr val="bg1"/>
                </a:solidFill>
                <a:effectLst>
                  <a:outerShdw blurRad="38100" dist="38100" dir="2700000" algn="tl">
                    <a:srgbClr val="000000">
                      <a:alpha val="43137"/>
                    </a:srgbClr>
                  </a:outerShdw>
                </a:effectLst>
                <a:uFillTx/>
                <a:latin typeface="黑体" panose="02010609060101010101" pitchFamily="49" charset="-122"/>
                <a:ea typeface="黑体" panose="02010609060101010101" pitchFamily="49" charset="-122"/>
              </a:rPr>
              <a:t>要想同时解决这三个问题，只有靠节水。</a:t>
            </a:r>
            <a:r>
              <a:rPr lang="zh-CN" altLang="zh-CN" sz="3200" b="1" dirty="0" smtClean="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节水</a:t>
            </a:r>
            <a:r>
              <a:rPr lang="zh-CN" alt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zh-CN"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是</a:t>
            </a:r>
            <a:r>
              <a:rPr lang="zh-CN" altLang="zh-CN"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水治理体系中的</a:t>
            </a:r>
            <a:r>
              <a:rPr lang="zh-CN" altLang="zh-CN" sz="3200" b="1" dirty="0" smtClean="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“牛鼻子”</a:t>
            </a:r>
            <a:endParaRPr lang="en-US" altLang="zh-CN" sz="3200" b="1" dirty="0" smtClean="0">
              <a:solidFill>
                <a:srgbClr val="FF0000"/>
              </a:solidFill>
              <a:effectLst>
                <a:outerShdw blurRad="38100" dist="38100" dir="2700000" algn="tl">
                  <a:srgbClr val="000000">
                    <a:alpha val="43137"/>
                  </a:srgbClr>
                </a:outerShdw>
              </a:effectLst>
              <a:uFillTx/>
              <a:latin typeface="黑体" panose="02010609060101010101" pitchFamily="49" charset="-122"/>
              <a:ea typeface="黑体" panose="02010609060101010101" pitchFamily="49" charset="-122"/>
            </a:endParaRPr>
          </a:p>
        </p:txBody>
      </p:sp>
      <p:sp>
        <p:nvSpPr>
          <p:cNvPr id="2" name="文本框 1"/>
          <p:cNvSpPr txBox="1"/>
          <p:nvPr/>
        </p:nvSpPr>
        <p:spPr>
          <a:xfrm>
            <a:off x="712470" y="420370"/>
            <a:ext cx="4658360" cy="501650"/>
          </a:xfrm>
          <a:prstGeom prst="rect">
            <a:avLst/>
          </a:prstGeom>
          <a:noFill/>
        </p:spPr>
        <p:txBody>
          <a:bodyPr wrap="square" lIns="0" tIns="0" rIns="0" bIns="0" rtlCol="0">
            <a:spAutoFit/>
            <a:scene3d>
              <a:camera prst="orthographicFront"/>
              <a:lightRig rig="threePt" dir="t"/>
            </a:scene3d>
          </a:bodyPr>
          <a:lstStyle/>
          <a:p>
            <a:pPr>
              <a:lnSpc>
                <a:spcPct val="90000"/>
              </a:lnSpc>
              <a:spcBef>
                <a:spcPct val="20000"/>
              </a:spcBef>
              <a:buSzPct val="80000"/>
            </a:pPr>
            <a:r>
              <a:rPr lang="zh-CN" altLang="zh-CN"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 节水优先</a:t>
            </a:r>
            <a:endParaRPr lang="zh-CN" altLang="zh-CN"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
        <p:nvSpPr>
          <p:cNvPr id="12" name="矩形 11"/>
          <p:cNvSpPr/>
          <p:nvPr/>
        </p:nvSpPr>
        <p:spPr>
          <a:xfrm>
            <a:off x="984885" y="5428615"/>
            <a:ext cx="8870315" cy="725170"/>
          </a:xfrm>
          <a:prstGeom prst="rect">
            <a:avLst/>
          </a:prstGeom>
        </p:spPr>
        <p:txBody>
          <a:bodyPr wrap="square">
            <a:spAutoFit/>
          </a:bodyPr>
          <a:lstStyle/>
          <a:p>
            <a:pPr algn="just">
              <a:lnSpc>
                <a:spcPct val="130000"/>
              </a:lnSpc>
              <a:buFont typeface="Arial" panose="020B0604020202020204" pitchFamily="34" charset="0"/>
            </a:pPr>
            <a:r>
              <a:rPr lang="en-US" altLang="zh-CN" sz="3200" b="1" dirty="0" smtClean="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a:t>
            </a:r>
            <a:endParaRPr lang="en-US" altLang="zh-CN" sz="2665" b="1" dirty="0" smtClean="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8"/>
          <p:cNvSpPr/>
          <p:nvPr/>
        </p:nvSpPr>
        <p:spPr>
          <a:xfrm>
            <a:off x="0" y="139700"/>
            <a:ext cx="10280650" cy="646331"/>
          </a:xfrm>
          <a:prstGeom prst="rect">
            <a:avLst/>
          </a:prstGeom>
          <a:noFill/>
          <a:ln w="9525">
            <a:noFill/>
          </a:ln>
        </p:spPr>
        <p:txBody>
          <a:bodyPr anchor="t">
            <a:spAutoFit/>
            <a:scene3d>
              <a:camera prst="orthographicFront"/>
              <a:lightRig rig="threePt" dir="t"/>
            </a:scene3d>
          </a:bodyPr>
          <a:lstStyle/>
          <a:p>
            <a:pPr marL="457200" indent="-457200" defTabSz="0">
              <a:spcAft>
                <a:spcPts val="1200"/>
              </a:spcAft>
              <a:buBlip>
                <a:blip r:embed="rId1"/>
              </a:buBlip>
              <a:tabLst>
                <a:tab pos="3860800" algn="l"/>
              </a:tabLst>
            </a:pPr>
            <a:r>
              <a:rPr lang="zh-CN" altLang="en-US"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强监管</a:t>
            </a:r>
            <a:r>
              <a:rPr lang="en-US" altLang="zh-CN"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en-US" altLang="zh-CN"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1</a:t>
            </a:r>
            <a:r>
              <a:rPr lang="zh-CN" altLang="en-US"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）计划用水执行情况</a:t>
            </a:r>
            <a:endParaRPr lang="zh-CN" altLang="en-US" sz="3600" b="1"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
        <p:nvSpPr>
          <p:cNvPr id="5" name="文本框 4"/>
          <p:cNvSpPr txBox="1"/>
          <p:nvPr/>
        </p:nvSpPr>
        <p:spPr>
          <a:xfrm>
            <a:off x="1258645" y="1554065"/>
            <a:ext cx="8999780" cy="2031325"/>
          </a:xfrm>
          <a:prstGeom prst="rect">
            <a:avLst/>
          </a:prstGeom>
          <a:noFill/>
        </p:spPr>
        <p:txBody>
          <a:bodyPr wrap="square" rtlCol="0">
            <a:spAutoFit/>
          </a:bodyPr>
          <a:lstStyle/>
          <a:p>
            <a:pPr>
              <a:lnSpc>
                <a:spcPct val="150000"/>
              </a:lnSpc>
            </a:pPr>
            <a:r>
              <a:rPr lang="en-US" altLang="zh-CN" sz="2000" b="1" dirty="0">
                <a:solidFill>
                  <a:srgbClr val="1552D1"/>
                </a:solidFill>
                <a:latin typeface="黑体" panose="02010609060101010101" pitchFamily="49" charset="-122"/>
                <a:ea typeface="黑体" panose="02010609060101010101" pitchFamily="49" charset="-122"/>
                <a:cs typeface="仿宋" panose="02010609060101010101" pitchFamily="49" charset="-122"/>
              </a:rPr>
              <a:t>    </a:t>
            </a:r>
            <a:r>
              <a:rPr lang="en-US" altLang="zh-CN" sz="2000" b="1" dirty="0" smtClean="0">
                <a:solidFill>
                  <a:srgbClr val="1552D1"/>
                </a:solidFill>
                <a:latin typeface="黑体" panose="02010609060101010101" pitchFamily="49" charset="-122"/>
                <a:ea typeface="黑体" panose="02010609060101010101" pitchFamily="49" charset="-122"/>
                <a:cs typeface="仿宋" panose="02010609060101010101" pitchFamily="49" charset="-122"/>
              </a:rPr>
              <a:t>  </a:t>
            </a:r>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rPr>
              <a:t>现场检查计划用水单位计划用水执行情况。按照条例</a:t>
            </a:r>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第十一条规定，</a:t>
            </a:r>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rPr>
              <a:t>对超计划、超定额用水的部分实行累进加价。具体管理办法由市人民政府制定。</a:t>
            </a:r>
            <a:endPar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endParaRPr>
          </a:p>
        </p:txBody>
      </p:sp>
      <p:sp>
        <p:nvSpPr>
          <p:cNvPr id="6" name="矩形 5"/>
          <p:cNvSpPr/>
          <p:nvPr/>
        </p:nvSpPr>
        <p:spPr>
          <a:xfrm>
            <a:off x="1246138" y="4313259"/>
            <a:ext cx="9126587" cy="1384995"/>
          </a:xfrm>
          <a:prstGeom prst="rect">
            <a:avLst/>
          </a:prstGeom>
        </p:spPr>
        <p:txBody>
          <a:bodyPr wrap="square">
            <a:spAutoFit/>
          </a:bodyPr>
          <a:lstStyle/>
          <a:p>
            <a:pPr>
              <a:lnSpc>
                <a:spcPct val="150000"/>
              </a:lnSpc>
            </a:pPr>
            <a:r>
              <a:rPr lang="zh-CN" altLang="en-US" sz="2800" b="1" dirty="0" smtClean="0">
                <a:solidFill>
                  <a:srgbClr val="FFC000"/>
                </a:solidFill>
                <a:latin typeface="黑体" panose="02010609060101010101" pitchFamily="49" charset="-122"/>
                <a:ea typeface="黑体" panose="02010609060101010101" pitchFamily="49" charset="-122"/>
                <a:cs typeface="仿宋" panose="02010609060101010101" pitchFamily="49" charset="-122"/>
              </a:rPr>
              <a:t>     超计划、超定额累进加价管理办法将是明年省人大执法检查的重点，请各市抓紧制定。</a:t>
            </a:r>
            <a:endParaRPr lang="zh-CN" altLang="en-US" sz="2800" b="1" dirty="0" smtClean="0">
              <a:solidFill>
                <a:srgbClr val="FFC000"/>
              </a:solidFill>
              <a:latin typeface="黑体" panose="02010609060101010101" pitchFamily="49" charset="-122"/>
              <a:ea typeface="黑体" panose="02010609060101010101" pitchFamily="49" charset="-122"/>
              <a:cs typeface="仿宋" panose="02010609060101010101" pitchFamily="49" charset="-122"/>
            </a:endParaRPr>
          </a:p>
        </p:txBody>
      </p:sp>
    </p:spTree>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txBox="1"/>
          <p:nvPr/>
        </p:nvSpPr>
        <p:spPr>
          <a:xfrm>
            <a:off x="1545493" y="1926199"/>
            <a:ext cx="8113395" cy="3416320"/>
          </a:xfrm>
          <a:prstGeom prst="rect">
            <a:avLst/>
          </a:prstGeom>
          <a:noFill/>
        </p:spPr>
        <p:txBody>
          <a:bodyPr wrap="square" rtlCol="0">
            <a:spAutoFit/>
          </a:bodyPr>
          <a:lstStyle/>
          <a:p>
            <a:pPr algn="l">
              <a:lnSpc>
                <a:spcPct val="150000"/>
              </a:lnSpc>
            </a:pPr>
            <a:r>
              <a:rPr lang="en-US" altLang="zh-CN" sz="2000" b="1" dirty="0">
                <a:solidFill>
                  <a:srgbClr val="1552D1"/>
                </a:solidFill>
                <a:latin typeface="黑体" panose="02010609060101010101" pitchFamily="49" charset="-122"/>
                <a:ea typeface="黑体" panose="02010609060101010101" pitchFamily="49" charset="-122"/>
                <a:cs typeface="仿宋" panose="02010609060101010101" pitchFamily="49" charset="-122"/>
              </a:rPr>
              <a:t>    </a:t>
            </a:r>
            <a:r>
              <a:rPr lang="en-US" altLang="zh-CN" sz="2000" b="1" dirty="0" smtClean="0">
                <a:solidFill>
                  <a:srgbClr val="1552D1"/>
                </a:solidFill>
                <a:latin typeface="黑体" panose="02010609060101010101" pitchFamily="49" charset="-122"/>
                <a:ea typeface="黑体" panose="02010609060101010101" pitchFamily="49" charset="-122"/>
                <a:cs typeface="仿宋" panose="02010609060101010101" pitchFamily="49" charset="-122"/>
              </a:rPr>
              <a:t>  </a:t>
            </a:r>
            <a:r>
              <a:rPr lang="zh-CN" altLang="en-US" sz="24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rPr>
              <a:t>条例</a:t>
            </a:r>
            <a:r>
              <a:rPr lang="zh-CN" altLang="en-US" sz="24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第十一条规定， 节约</a:t>
            </a:r>
            <a:r>
              <a:rPr lang="zh-CN" altLang="en-US" sz="2400" b="1" dirty="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用水主管部门应当在计划用水单位中确定本行政区域计划用水的重点监控单位并制作名录。计划用水重点监控单位应当每五年开展一次水平衡测试。计划用水单位年实际用水量超过年计划用水量百分之三十以上的，节约用水主管部门应当责令其开展水平衡测试，制定整改方案并予以实施。</a:t>
            </a:r>
            <a:endParaRPr lang="zh-CN" altLang="en-US" sz="2400" b="1" dirty="0">
              <a:solidFill>
                <a:schemeClr val="bg1"/>
              </a:solidFill>
              <a:latin typeface="黑体" panose="02010609060101010101" pitchFamily="49" charset="-122"/>
              <a:ea typeface="黑体" panose="02010609060101010101" pitchFamily="49" charset="-122"/>
              <a:cs typeface="仿宋" panose="02010609060101010101" pitchFamily="49" charset="-122"/>
              <a:sym typeface="+mn-ea"/>
            </a:endParaRPr>
          </a:p>
        </p:txBody>
      </p:sp>
      <p:sp>
        <p:nvSpPr>
          <p:cNvPr id="2" name="矩形 8"/>
          <p:cNvSpPr/>
          <p:nvPr/>
        </p:nvSpPr>
        <p:spPr>
          <a:xfrm>
            <a:off x="98425" y="144780"/>
            <a:ext cx="11217910" cy="640080"/>
          </a:xfrm>
          <a:prstGeom prst="rect">
            <a:avLst/>
          </a:prstGeom>
          <a:noFill/>
          <a:ln w="9525">
            <a:noFill/>
          </a:ln>
        </p:spPr>
        <p:txBody>
          <a:bodyPr wrap="square" anchor="t">
            <a:spAutoFit/>
            <a:scene3d>
              <a:camera prst="orthographicFront"/>
              <a:lightRig rig="threePt" dir="t"/>
            </a:scene3d>
          </a:bodyPr>
          <a:lstStyle/>
          <a:p>
            <a:pPr marL="457200" indent="-457200" defTabSz="0">
              <a:spcAft>
                <a:spcPts val="1200"/>
              </a:spcAft>
              <a:buBlip>
                <a:blip r:embed="rId1"/>
              </a:buBlip>
              <a:tabLst>
                <a:tab pos="3860800" algn="l"/>
              </a:tabLst>
            </a:pPr>
            <a:r>
              <a:rPr lang="zh-CN" altLang="en-US"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强监管</a:t>
            </a:r>
            <a:r>
              <a:rPr lang="en-US" altLang="zh-CN"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en-US" altLang="zh-CN"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2</a:t>
            </a:r>
            <a:r>
              <a:rPr lang="zh-CN" altLang="en-US"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）重点监控用水单位水平衡测试情况</a:t>
            </a:r>
            <a:endParaRPr lang="zh-CN" altLang="en-US"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Tree>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568114" y="899161"/>
            <a:ext cx="11055773" cy="4885055"/>
          </a:xfrm>
          <a:prstGeom prst="rect">
            <a:avLst/>
          </a:prstGeom>
          <a:noFill/>
          <a:ln w="9525">
            <a:noFill/>
          </a:ln>
        </p:spPr>
        <p:txBody>
          <a:bodyPr vert="horz" wrap="square" lIns="91440" tIns="45720" rIns="91440" bIns="45720" numCol="1" rtlCol="0" anchor="t" anchorCtr="0" compatLnSpc="1">
            <a:noAutofit/>
          </a:bodyPr>
          <a:lstStyle/>
          <a:p>
            <a:pPr marL="342900" marR="0" lvl="0" indent="-342900" algn="just" defTabSz="914400" eaLnBrk="1" fontAlgn="base" latinLnBrk="0" hangingPunct="1">
              <a:lnSpc>
                <a:spcPct val="130000"/>
              </a:lnSpc>
              <a:spcBef>
                <a:spcPct val="20000"/>
              </a:spcBef>
              <a:spcAft>
                <a:spcPct val="0"/>
              </a:spcAft>
              <a:buClr>
                <a:srgbClr val="080808"/>
              </a:buClr>
              <a:buSzTx/>
              <a:buFontTx/>
              <a:buNone/>
              <a:defRPr/>
            </a:pPr>
            <a:endParaRPr kumimoji="0" lang="zh-CN" altLang="en-US" sz="2800" b="0" i="0" u="none" strike="noStrike" kern="1200" cap="none" spc="0" normalizeH="0" baseline="0" noProof="0" dirty="0">
              <a:ln>
                <a:noFill/>
              </a:ln>
              <a:solidFill>
                <a:schemeClr val="bg1"/>
              </a:solidFill>
              <a:effectLst/>
              <a:uLnTx/>
              <a:uFillTx/>
              <a:latin typeface="+mn-lt"/>
              <a:ea typeface="+mn-ea"/>
              <a:cs typeface="+mn-cs"/>
              <a:sym typeface="+mn-ea"/>
            </a:endParaRPr>
          </a:p>
        </p:txBody>
      </p:sp>
      <p:sp>
        <p:nvSpPr>
          <p:cNvPr id="3" name="矩形 2"/>
          <p:cNvSpPr/>
          <p:nvPr/>
        </p:nvSpPr>
        <p:spPr>
          <a:xfrm>
            <a:off x="1814732" y="1412354"/>
            <a:ext cx="8159262" cy="3749040"/>
          </a:xfrm>
          <a:prstGeom prst="rect">
            <a:avLst/>
          </a:prstGeom>
        </p:spPr>
        <p:txBody>
          <a:bodyPr wrap="square">
            <a:spAutoFit/>
          </a:bodyPr>
          <a:lstStyle/>
          <a:p>
            <a:pPr>
              <a:lnSpc>
                <a:spcPct val="150000"/>
              </a:lnSpc>
            </a:pPr>
            <a:r>
              <a:rPr lang="en-US" altLang="zh-CN" sz="3200" b="1" dirty="0" smtClean="0">
                <a:solidFill>
                  <a:schemeClr val="bg1"/>
                </a:solidFill>
                <a:latin typeface="黑体" panose="02010609060101010101" pitchFamily="49" charset="-122"/>
                <a:ea typeface="黑体" panose="02010609060101010101" pitchFamily="49" charset="-122"/>
              </a:rPr>
              <a:t>    </a:t>
            </a:r>
            <a:r>
              <a:rPr lang="zh-CN" altLang="en-US" sz="3200" b="1" dirty="0" smtClean="0">
                <a:solidFill>
                  <a:schemeClr val="bg1"/>
                </a:solidFill>
                <a:latin typeface="黑体" panose="02010609060101010101" pitchFamily="49" charset="-122"/>
                <a:ea typeface="黑体" panose="02010609060101010101" pitchFamily="49" charset="-122"/>
              </a:rPr>
              <a:t>条例</a:t>
            </a:r>
            <a:r>
              <a:rPr lang="en-US" altLang="zh-CN" sz="3200" b="1" dirty="0" err="1" smtClean="0">
                <a:solidFill>
                  <a:schemeClr val="bg1"/>
                </a:solidFill>
                <a:latin typeface="黑体" panose="02010609060101010101" pitchFamily="49" charset="-122"/>
                <a:ea typeface="黑体" panose="02010609060101010101" pitchFamily="49" charset="-122"/>
              </a:rPr>
              <a:t>第三十六条</a:t>
            </a:r>
            <a:r>
              <a:rPr lang="zh-CN" altLang="en-US" sz="3200" b="1" dirty="0" smtClean="0">
                <a:solidFill>
                  <a:schemeClr val="bg1"/>
                </a:solidFill>
                <a:latin typeface="黑体" panose="02010609060101010101" pitchFamily="49" charset="-122"/>
                <a:ea typeface="黑体" panose="02010609060101010101" pitchFamily="49" charset="-122"/>
              </a:rPr>
              <a:t>，</a:t>
            </a:r>
            <a:r>
              <a:rPr lang="en-US" altLang="zh-CN" sz="3200" b="1" dirty="0" smtClean="0">
                <a:solidFill>
                  <a:schemeClr val="bg1"/>
                </a:solidFill>
              </a:rPr>
              <a:t>  </a:t>
            </a:r>
            <a:r>
              <a:rPr lang="en-US" altLang="zh-CN" sz="3200" b="1" dirty="0" smtClean="0">
                <a:solidFill>
                  <a:schemeClr val="bg1"/>
                </a:solidFill>
                <a:latin typeface="仿宋" panose="02010609060101010101" pitchFamily="49" charset="-122"/>
                <a:ea typeface="仿宋" panose="02010609060101010101" pitchFamily="49" charset="-122"/>
              </a:rPr>
              <a:t>违反本条例规定，计划用水单位未开展水平衡测试或者未制定整改方案并予以实施的，由节约用水主管部门责令限期改正；逾期未改正的，处五万元以上二十万元以下罚款</a:t>
            </a:r>
            <a:r>
              <a:rPr lang="en-US" altLang="zh-CN" b="1" dirty="0" smtClean="0">
                <a:solidFill>
                  <a:schemeClr val="bg1"/>
                </a:solidFill>
                <a:latin typeface="仿宋" panose="02010609060101010101" pitchFamily="49" charset="-122"/>
                <a:ea typeface="仿宋" panose="02010609060101010101" pitchFamily="49" charset="-122"/>
              </a:rPr>
              <a:t>。</a:t>
            </a:r>
            <a:endParaRPr lang="en-US" altLang="zh-CN" b="1" dirty="0">
              <a:solidFill>
                <a:schemeClr val="bg1"/>
              </a:solidFill>
              <a:latin typeface="仿宋" panose="02010609060101010101" pitchFamily="49" charset="-122"/>
              <a:ea typeface="仿宋" panose="02010609060101010101" pitchFamily="49" charset="-122"/>
            </a:endParaRPr>
          </a:p>
        </p:txBody>
      </p:sp>
      <p:cxnSp>
        <p:nvCxnSpPr>
          <p:cNvPr id="9" name="直接连接符 8"/>
          <p:cNvCxnSpPr/>
          <p:nvPr/>
        </p:nvCxnSpPr>
        <p:spPr>
          <a:xfrm flipV="1">
            <a:off x="4793615" y="4338955"/>
            <a:ext cx="4831080" cy="279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flipV="1">
            <a:off x="1917065" y="5109210"/>
            <a:ext cx="3968115" cy="412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8"/>
          <p:cNvSpPr/>
          <p:nvPr/>
        </p:nvSpPr>
        <p:spPr>
          <a:xfrm>
            <a:off x="385884" y="510026"/>
            <a:ext cx="10280650" cy="523220"/>
          </a:xfrm>
          <a:prstGeom prst="rect">
            <a:avLst/>
          </a:prstGeom>
          <a:noFill/>
          <a:ln w="9525">
            <a:noFill/>
          </a:ln>
        </p:spPr>
        <p:txBody>
          <a:bodyPr anchor="t">
            <a:spAutoFit/>
            <a:scene3d>
              <a:camera prst="orthographicFront"/>
              <a:lightRig rig="threePt" dir="t"/>
            </a:scene3d>
          </a:bodyPr>
          <a:lstStyle/>
          <a:p>
            <a:pPr marL="457200" indent="-457200" defTabSz="0">
              <a:spcAft>
                <a:spcPts val="1200"/>
              </a:spcAft>
              <a:buBlip>
                <a:blip r:embed="rId1"/>
              </a:buBlip>
              <a:tabLst>
                <a:tab pos="3860800" algn="l"/>
              </a:tabLst>
            </a:pP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强监管</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3</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）计划用水单位和公共供水企业资料报送情况</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
        <p:nvSpPr>
          <p:cNvPr id="4" name="矩形 3"/>
          <p:cNvSpPr/>
          <p:nvPr/>
        </p:nvSpPr>
        <p:spPr>
          <a:xfrm>
            <a:off x="865505" y="1689100"/>
            <a:ext cx="10107295" cy="1371600"/>
          </a:xfrm>
          <a:prstGeom prst="rect">
            <a:avLst/>
          </a:prstGeom>
        </p:spPr>
        <p:txBody>
          <a:bodyPr wrap="square">
            <a:spAutoFit/>
          </a:bodyPr>
          <a:lstStyle/>
          <a:p>
            <a:r>
              <a:rPr lang="en-US" altLang="zh-CN" sz="2700" b="1" dirty="0" smtClean="0">
                <a:solidFill>
                  <a:srgbClr val="1552D1"/>
                </a:solidFill>
                <a:latin typeface="黑体" panose="02010609060101010101" pitchFamily="49" charset="-122"/>
                <a:ea typeface="黑体" panose="02010609060101010101" pitchFamily="49" charset="-122"/>
                <a:cs typeface="仿宋" panose="02010609060101010101" pitchFamily="49" charset="-122"/>
              </a:rPr>
              <a:t>     </a:t>
            </a:r>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第十二条</a:t>
            </a:r>
            <a:r>
              <a:rPr lang="zh-CN" altLang="en-US" sz="28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sym typeface="+mn-ea"/>
              </a:rPr>
              <a:t>  计划用水单位和公共供水企业应当按照有关规定向节约用水主管部门报送供、用水资料。节约用水主管部门和有关部门应当建立用水信息共享机制。</a:t>
            </a:r>
            <a:endParaRPr lang="zh-CN" altLang="en-US" sz="2800" dirty="0">
              <a:solidFill>
                <a:schemeClr val="bg1"/>
              </a:solidFill>
            </a:endParaRPr>
          </a:p>
        </p:txBody>
      </p:sp>
      <p:sp>
        <p:nvSpPr>
          <p:cNvPr id="5" name="矩形 4"/>
          <p:cNvSpPr/>
          <p:nvPr/>
        </p:nvSpPr>
        <p:spPr>
          <a:xfrm>
            <a:off x="1021715" y="4052570"/>
            <a:ext cx="10147935" cy="1371600"/>
          </a:xfrm>
          <a:prstGeom prst="rect">
            <a:avLst/>
          </a:prstGeom>
        </p:spPr>
        <p:txBody>
          <a:bodyPr wrap="square">
            <a:spAutoFit/>
          </a:bodyPr>
          <a:lstStyle/>
          <a:p>
            <a:r>
              <a:rPr lang="en-US" altLang="zh-CN" sz="28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sym typeface="+mn-ea"/>
              </a:rPr>
              <a:t>    </a:t>
            </a:r>
            <a:r>
              <a:rPr lang="en-US" altLang="zh-CN" sz="2800" b="1" dirty="0" err="1"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第三十五条</a:t>
            </a:r>
            <a:r>
              <a:rPr lang="en-US" altLang="zh-CN" sz="28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sym typeface="+mn-ea"/>
              </a:rPr>
              <a:t>  违反本条例规定，计划用水单位和公共供水企业未报送供、用水资料的，由节约用水主管部门责令限期改正；逾期未改正的，处一万元以上三万元以下罚款。</a:t>
            </a:r>
            <a:endParaRPr lang="zh-CN" altLang="en-US" sz="28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sym typeface="+mn-ea"/>
            </a:endParaRPr>
          </a:p>
        </p:txBody>
      </p:sp>
    </p:spTree>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8"/>
          <p:cNvSpPr/>
          <p:nvPr/>
        </p:nvSpPr>
        <p:spPr>
          <a:xfrm>
            <a:off x="371914" y="411601"/>
            <a:ext cx="10280650" cy="523220"/>
          </a:xfrm>
          <a:prstGeom prst="rect">
            <a:avLst/>
          </a:prstGeom>
          <a:noFill/>
          <a:ln w="9525">
            <a:noFill/>
          </a:ln>
        </p:spPr>
        <p:txBody>
          <a:bodyPr anchor="t">
            <a:spAutoFit/>
            <a:scene3d>
              <a:camera prst="orthographicFront"/>
              <a:lightRig rig="threePt" dir="t"/>
            </a:scene3d>
          </a:bodyPr>
          <a:lstStyle/>
          <a:p>
            <a:pPr marL="457200" indent="-457200" defTabSz="0">
              <a:spcAft>
                <a:spcPts val="1200"/>
              </a:spcAft>
              <a:buBlip>
                <a:blip r:embed="rId1"/>
              </a:buBlip>
              <a:tabLst>
                <a:tab pos="3860800" algn="l"/>
              </a:tabLst>
            </a:pP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强监管</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en-US" altLang="zh-CN"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4</a:t>
            </a:r>
            <a:r>
              <a:rPr lang="zh-CN" alt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）供、用水单位计量设施安装情况</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
        <p:nvSpPr>
          <p:cNvPr id="4" name="矩形 3"/>
          <p:cNvSpPr/>
          <p:nvPr/>
        </p:nvSpPr>
        <p:spPr>
          <a:xfrm>
            <a:off x="872197" y="2096226"/>
            <a:ext cx="6428935" cy="3539430"/>
          </a:xfrm>
          <a:prstGeom prst="rect">
            <a:avLst/>
          </a:prstGeom>
        </p:spPr>
        <p:txBody>
          <a:bodyPr wrap="square">
            <a:spAutoFit/>
          </a:bodyPr>
          <a:lstStyle/>
          <a:p>
            <a:r>
              <a:rPr lang="zh-CN" altLang="en-US" sz="32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    第十三条</a:t>
            </a:r>
            <a:r>
              <a:rPr lang="zh-CN" altLang="en-US" sz="32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sym typeface="+mn-ea"/>
              </a:rPr>
              <a:t>  供水单位、用水单位和个人应当按照国家有关规定安装和使用经计量检定合格的计量设施，并定期检查和维护。用水单位和个人有两个以上不同水源或者两类以上不同用途用水的，应当分别、分类计量。</a:t>
            </a:r>
            <a:endParaRPr lang="zh-CN" altLang="en-US" sz="32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sym typeface="+mn-ea"/>
            </a:endParaRPr>
          </a:p>
        </p:txBody>
      </p:sp>
      <p:pic>
        <p:nvPicPr>
          <p:cNvPr id="6" name="图片 5"/>
          <p:cNvPicPr>
            <a:picLocks noChangeAspect="1"/>
          </p:cNvPicPr>
          <p:nvPr/>
        </p:nvPicPr>
        <p:blipFill>
          <a:blip r:embed="rId2" cstate="print"/>
          <a:stretch>
            <a:fillRect/>
          </a:stretch>
        </p:blipFill>
        <p:spPr>
          <a:xfrm>
            <a:off x="7702634" y="2377440"/>
            <a:ext cx="3994802" cy="2757267"/>
          </a:xfrm>
          <a:prstGeom prst="rect">
            <a:avLst/>
          </a:prstGeom>
          <a:ln w="19050">
            <a:solidFill>
              <a:schemeClr val="bg1"/>
            </a:solidFill>
          </a:ln>
        </p:spPr>
      </p:pic>
    </p:spTree>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244975" y="603885"/>
            <a:ext cx="7407910" cy="2225040"/>
          </a:xfrm>
          <a:prstGeom prst="rect">
            <a:avLst/>
          </a:prstGeom>
          <a:ln w="38100">
            <a:solidFill>
              <a:srgbClr val="FFC000"/>
            </a:solidFill>
          </a:ln>
        </p:spPr>
        <p:txBody>
          <a:bodyPr wrap="square">
            <a:spAutoFit/>
          </a:bodyPr>
          <a:lstStyle/>
          <a:p>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按照</a:t>
            </a:r>
            <a:r>
              <a:rPr lang="en-US" altLang="zh-CN"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a:t>
            </a:r>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取水许可和水资源费征收管理条例</a:t>
            </a:r>
            <a:r>
              <a:rPr lang="en-US" altLang="zh-CN"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a:t>
            </a:r>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第五十二条规定，责令限期安装，并按照日最大取水能力计算的取水量和水资源费征收标准计征水资源费，处</a:t>
            </a:r>
            <a:r>
              <a:rPr lang="en-US" altLang="zh-CN"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5000</a:t>
            </a:r>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元以上、</a:t>
            </a:r>
            <a:r>
              <a:rPr lang="en-US" altLang="zh-CN"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2</a:t>
            </a:r>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万元以下罚款；情节严重的，吊销取水许可证。</a:t>
            </a:r>
            <a:endParaRPr lang="zh-CN" altLang="en-US" sz="28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sym typeface="+mn-ea"/>
            </a:endParaRPr>
          </a:p>
        </p:txBody>
      </p:sp>
      <p:sp>
        <p:nvSpPr>
          <p:cNvPr id="11" name="矩形 10"/>
          <p:cNvSpPr/>
          <p:nvPr/>
        </p:nvSpPr>
        <p:spPr>
          <a:xfrm>
            <a:off x="4311015" y="4115435"/>
            <a:ext cx="7393940" cy="1798320"/>
          </a:xfrm>
          <a:prstGeom prst="rect">
            <a:avLst/>
          </a:prstGeom>
          <a:ln w="38100">
            <a:solidFill>
              <a:srgbClr val="FFC000"/>
            </a:solidFill>
          </a:ln>
        </p:spPr>
        <p:txBody>
          <a:bodyPr wrap="square">
            <a:spAutoFit/>
          </a:bodyPr>
          <a:lstStyle/>
          <a:p>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责令限期更换或者修复，逾期不更换或者不修复的，按照日最大取水能力计算的取水量和水资源费征收标准计征水资源费，可以处</a:t>
            </a:r>
            <a:r>
              <a:rPr lang="en-US" altLang="zh-CN"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1</a:t>
            </a:r>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万元以下罚款；情节严重的，吊销取水许可证。</a:t>
            </a:r>
            <a:endParaRPr lang="zh-CN" altLang="en-US" sz="28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sym typeface="+mn-ea"/>
            </a:endParaRPr>
          </a:p>
        </p:txBody>
      </p:sp>
      <p:sp>
        <p:nvSpPr>
          <p:cNvPr id="2" name="文本框 1"/>
          <p:cNvSpPr txBox="1"/>
          <p:nvPr/>
        </p:nvSpPr>
        <p:spPr>
          <a:xfrm>
            <a:off x="596900" y="935355"/>
            <a:ext cx="2583815" cy="1371600"/>
          </a:xfrm>
          <a:prstGeom prst="rect">
            <a:avLst/>
          </a:prstGeom>
          <a:noFill/>
          <a:ln w="38100">
            <a:solidFill>
              <a:srgbClr val="FFC000"/>
            </a:solidFill>
          </a:ln>
        </p:spPr>
        <p:txBody>
          <a:bodyPr wrap="square" rtlCol="0">
            <a:spAutoFit/>
          </a:bodyPr>
          <a:lstStyle/>
          <a:p>
            <a:pPr algn="l"/>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未按规定安装、使用取水计量设施的</a:t>
            </a:r>
            <a:endParaRPr lang="zh-CN" altLang="en-US" sz="28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sym typeface="+mn-ea"/>
            </a:endParaRPr>
          </a:p>
        </p:txBody>
      </p:sp>
      <p:cxnSp>
        <p:nvCxnSpPr>
          <p:cNvPr id="9" name="直接连接符 8"/>
          <p:cNvCxnSpPr/>
          <p:nvPr/>
        </p:nvCxnSpPr>
        <p:spPr>
          <a:xfrm flipV="1">
            <a:off x="6684645" y="1481455"/>
            <a:ext cx="4831080" cy="279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4311015" y="1915795"/>
            <a:ext cx="7190740" cy="419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4298315" y="2364105"/>
            <a:ext cx="1950720" cy="13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4311015" y="2753995"/>
            <a:ext cx="4831080" cy="279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右箭头 6"/>
          <p:cNvSpPr/>
          <p:nvPr/>
        </p:nvSpPr>
        <p:spPr>
          <a:xfrm>
            <a:off x="3180080" y="1383030"/>
            <a:ext cx="1064895"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679450" y="4115435"/>
            <a:ext cx="2627630" cy="1371600"/>
          </a:xfrm>
          <a:prstGeom prst="rect">
            <a:avLst/>
          </a:prstGeom>
          <a:noFill/>
          <a:ln w="38100">
            <a:solidFill>
              <a:srgbClr val="FFC000"/>
            </a:solidFill>
          </a:ln>
        </p:spPr>
        <p:txBody>
          <a:bodyPr wrap="square" rtlCol="0">
            <a:spAutoFit/>
          </a:bodyPr>
          <a:lstStyle/>
          <a:p>
            <a:pPr algn="l"/>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计量设施不合格或者运行不正常的</a:t>
            </a:r>
            <a:endParaRPr lang="zh-CN" altLang="en-US" sz="28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sym typeface="+mn-ea"/>
            </a:endParaRPr>
          </a:p>
        </p:txBody>
      </p:sp>
      <p:sp>
        <p:nvSpPr>
          <p:cNvPr id="13" name="右箭头 12"/>
          <p:cNvSpPr/>
          <p:nvPr/>
        </p:nvSpPr>
        <p:spPr>
          <a:xfrm>
            <a:off x="3307080" y="4653280"/>
            <a:ext cx="1004570"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nvCxnSpPr>
        <p:spPr>
          <a:xfrm flipV="1">
            <a:off x="5422900" y="4990465"/>
            <a:ext cx="6205855" cy="69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390390" y="5445760"/>
            <a:ext cx="4968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mc:Choice xmlns:p14="http://schemas.microsoft.com/office/powerpoint/2010/main" Requires="p14">
      <p:transition p14:dur="1200">
        <p14:prism/>
      </p:transition>
    </mc:Choice>
    <mc:Fallback>
      <p:transition>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170333" y="2554100"/>
            <a:ext cx="3643207" cy="2258907"/>
          </a:xfrm>
          <a:prstGeom prst="rect">
            <a:avLst/>
          </a:prstGeom>
          <a:ln w="19050">
            <a:solidFill>
              <a:schemeClr val="bg1"/>
            </a:solidFill>
          </a:ln>
        </p:spPr>
      </p:pic>
      <p:sp>
        <p:nvSpPr>
          <p:cNvPr id="10" name="矩形 9"/>
          <p:cNvSpPr/>
          <p:nvPr/>
        </p:nvSpPr>
        <p:spPr>
          <a:xfrm>
            <a:off x="872490" y="2587625"/>
            <a:ext cx="6767830" cy="2225040"/>
          </a:xfrm>
          <a:prstGeom prst="rect">
            <a:avLst/>
          </a:prstGeom>
          <a:ln w="38100" cmpd="sng">
            <a:solidFill>
              <a:srgbClr val="FFC000"/>
            </a:solidFill>
            <a:prstDash val="solid"/>
          </a:ln>
        </p:spPr>
        <p:txBody>
          <a:bodyPr wrap="square">
            <a:spAutoFit/>
          </a:bodyPr>
          <a:lstStyle/>
          <a:p>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第二十条规定，未安装或者安装计量设施不符合质量标准，或计量设施不能正常运行的，按照取水工程、设施设计的最大日取水量或者设备铭牌额定的最大取水能力确定取水量。</a:t>
            </a:r>
            <a:endParaRPr lang="zh-CN" altLang="en-US" sz="28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sym typeface="+mn-ea"/>
            </a:endParaRPr>
          </a:p>
        </p:txBody>
      </p:sp>
      <p:sp>
        <p:nvSpPr>
          <p:cNvPr id="2" name="文本框 1"/>
          <p:cNvSpPr txBox="1"/>
          <p:nvPr/>
        </p:nvSpPr>
        <p:spPr>
          <a:xfrm>
            <a:off x="1496695" y="808990"/>
            <a:ext cx="2509520" cy="518160"/>
          </a:xfrm>
          <a:prstGeom prst="rect">
            <a:avLst/>
          </a:prstGeom>
          <a:noFill/>
          <a:ln w="38100" cmpd="sng">
            <a:solidFill>
              <a:srgbClr val="FFC000"/>
            </a:solidFill>
            <a:prstDash val="solid"/>
          </a:ln>
        </p:spPr>
        <p:txBody>
          <a:bodyPr wrap="none" rtlCol="0">
            <a:spAutoFit/>
          </a:bodyPr>
          <a:lstStyle/>
          <a:p>
            <a:pPr algn="l"/>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辽宁省</a:t>
            </a:r>
            <a:r>
              <a:rPr lang="en-US" altLang="zh-CN"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234</a:t>
            </a:r>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sym typeface="+mn-ea"/>
              </a:rPr>
              <a:t>号令</a:t>
            </a:r>
            <a:endParaRPr lang="zh-CN" altLang="en-US" sz="2800" b="1" dirty="0" smtClean="0">
              <a:solidFill>
                <a:schemeClr val="bg1"/>
              </a:solidFill>
              <a:latin typeface="仿宋" panose="02010609060101010101" pitchFamily="49" charset="-122"/>
              <a:ea typeface="仿宋" panose="02010609060101010101" pitchFamily="49" charset="-122"/>
              <a:cs typeface="仿宋" panose="02010609060101010101" pitchFamily="49" charset="-122"/>
              <a:sym typeface="+mn-ea"/>
            </a:endParaRPr>
          </a:p>
        </p:txBody>
      </p:sp>
      <p:sp>
        <p:nvSpPr>
          <p:cNvPr id="4" name="下箭头 3"/>
          <p:cNvSpPr/>
          <p:nvPr/>
        </p:nvSpPr>
        <p:spPr>
          <a:xfrm>
            <a:off x="2541270" y="1327150"/>
            <a:ext cx="363855" cy="122682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200">
        <p14:prism/>
      </p:transition>
    </mc:Choice>
    <mc:Fallback>
      <p:transition>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p:cNvSpPr/>
          <p:nvPr/>
        </p:nvSpPr>
        <p:spPr>
          <a:xfrm>
            <a:off x="217609" y="243961"/>
            <a:ext cx="10280650" cy="579120"/>
          </a:xfrm>
          <a:prstGeom prst="rect">
            <a:avLst/>
          </a:prstGeom>
          <a:noFill/>
          <a:ln w="9525">
            <a:noFill/>
          </a:ln>
        </p:spPr>
        <p:txBody>
          <a:bodyPr anchor="t">
            <a:spAutoFit/>
            <a:scene3d>
              <a:camera prst="orthographicFront"/>
              <a:lightRig rig="threePt" dir="t"/>
            </a:scene3d>
          </a:bodyPr>
          <a:lstStyle/>
          <a:p>
            <a:pPr marL="457200" indent="-457200" defTabSz="0">
              <a:spcAft>
                <a:spcPts val="1200"/>
              </a:spcAft>
              <a:buBlip>
                <a:blip r:embed="rId1"/>
              </a:buBlip>
              <a:tabLst>
                <a:tab pos="3860800" algn="l"/>
              </a:tabLst>
            </a:pPr>
            <a:r>
              <a:rPr lang="zh-CN" alt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强监管</a:t>
            </a:r>
            <a:r>
              <a:rPr lang="en-US" altLang="zh-CN"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en-US" altLang="zh-CN"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5</a:t>
            </a:r>
            <a:r>
              <a:rPr lang="zh-CN" alt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）以下四种类型</a:t>
            </a:r>
            <a:endParaRPr lang="zh-CN" alt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
        <p:nvSpPr>
          <p:cNvPr id="5" name="矩形 4"/>
          <p:cNvSpPr/>
          <p:nvPr/>
        </p:nvSpPr>
        <p:spPr>
          <a:xfrm>
            <a:off x="609747" y="4813026"/>
            <a:ext cx="10972799" cy="1920240"/>
          </a:xfrm>
          <a:prstGeom prst="rect">
            <a:avLst/>
          </a:prstGeom>
        </p:spPr>
        <p:txBody>
          <a:bodyPr wrap="square">
            <a:spAutoFit/>
          </a:bodyPr>
          <a:lstStyle/>
          <a:p>
            <a:pPr>
              <a:lnSpc>
                <a:spcPct val="150000"/>
              </a:lnSpc>
            </a:pPr>
            <a:r>
              <a:rPr lang="en-US" altLang="zh-CN" sz="2800" b="1" dirty="0" err="1" smtClean="0">
                <a:solidFill>
                  <a:schemeClr val="bg1">
                    <a:lumMod val="95000"/>
                  </a:schemeClr>
                </a:solidFill>
                <a:latin typeface="仿宋" panose="02010609060101010101" pitchFamily="49" charset="-122"/>
                <a:ea typeface="仿宋" panose="02010609060101010101" pitchFamily="49" charset="-122"/>
                <a:sym typeface="+mn-ea"/>
              </a:rPr>
              <a:t>     市政用水和观赏性景观、生态湿地等环境用水，有条件使用再生水、雨水等非传统水源而未使用的</a:t>
            </a:r>
            <a:r>
              <a:rPr lang="en-US" altLang="zh-CN" sz="2800" b="1" dirty="0" smtClean="0">
                <a:solidFill>
                  <a:schemeClr val="bg1">
                    <a:lumMod val="95000"/>
                  </a:schemeClr>
                </a:solidFill>
                <a:latin typeface="仿宋" panose="02010609060101010101" pitchFamily="49" charset="-122"/>
                <a:ea typeface="仿宋" panose="02010609060101010101" pitchFamily="49" charset="-122"/>
                <a:sym typeface="+mn-ea"/>
              </a:rPr>
              <a:t>。</a:t>
            </a:r>
            <a:endParaRPr lang="en-US" altLang="zh-CN" sz="2800" b="1" dirty="0" smtClean="0">
              <a:solidFill>
                <a:schemeClr val="bg1">
                  <a:lumMod val="95000"/>
                </a:schemeClr>
              </a:solidFill>
              <a:latin typeface="仿宋" panose="02010609060101010101" pitchFamily="49" charset="-122"/>
              <a:ea typeface="仿宋" panose="02010609060101010101" pitchFamily="49" charset="-122"/>
              <a:sym typeface="+mn-ea"/>
            </a:endParaRPr>
          </a:p>
          <a:p>
            <a:pPr>
              <a:lnSpc>
                <a:spcPct val="150000"/>
              </a:lnSpc>
            </a:pPr>
            <a:endParaRPr lang="en-US" altLang="zh-CN" sz="2400" b="1" dirty="0">
              <a:solidFill>
                <a:schemeClr val="bg1">
                  <a:lumMod val="95000"/>
                </a:schemeClr>
              </a:solidFill>
              <a:latin typeface="仿宋" panose="02010609060101010101" pitchFamily="49" charset="-122"/>
              <a:ea typeface="仿宋" panose="02010609060101010101" pitchFamily="49" charset="-122"/>
            </a:endParaRPr>
          </a:p>
        </p:txBody>
      </p:sp>
      <p:sp>
        <p:nvSpPr>
          <p:cNvPr id="2" name="文本框 1"/>
          <p:cNvSpPr txBox="1"/>
          <p:nvPr/>
        </p:nvSpPr>
        <p:spPr>
          <a:xfrm>
            <a:off x="764540" y="1222375"/>
            <a:ext cx="10223500" cy="1371600"/>
          </a:xfrm>
          <a:prstGeom prst="rect">
            <a:avLst/>
          </a:prstGeom>
          <a:noFill/>
        </p:spPr>
        <p:txBody>
          <a:bodyPr wrap="square" rtlCol="0">
            <a:spAutoFit/>
          </a:bodyPr>
          <a:lstStyle/>
          <a:p>
            <a:pPr algn="l">
              <a:lnSpc>
                <a:spcPct val="150000"/>
              </a:lnSpc>
            </a:pPr>
            <a:r>
              <a:rPr lang="en-US" altLang="zh-CN" sz="2800" b="1" dirty="0" err="1" smtClean="0">
                <a:solidFill>
                  <a:schemeClr val="bg1">
                    <a:lumMod val="95000"/>
                  </a:schemeClr>
                </a:solidFill>
                <a:latin typeface="仿宋" panose="02010609060101010101" pitchFamily="49" charset="-122"/>
                <a:ea typeface="仿宋" panose="02010609060101010101" pitchFamily="49" charset="-122"/>
                <a:sym typeface="+mn-ea"/>
              </a:rPr>
              <a:t>    以水为主要原料生产纯净水、矿泉水和饮料的企业，未采用节约用水工艺和技术或者未按照规定回收利用尾水的</a:t>
            </a:r>
            <a:r>
              <a:rPr lang="en-US" altLang="zh-CN" sz="2800" b="1" dirty="0" smtClean="0">
                <a:solidFill>
                  <a:schemeClr val="bg1">
                    <a:lumMod val="95000"/>
                  </a:schemeClr>
                </a:solidFill>
                <a:latin typeface="仿宋" panose="02010609060101010101" pitchFamily="49" charset="-122"/>
                <a:ea typeface="仿宋" panose="02010609060101010101" pitchFamily="49" charset="-122"/>
                <a:sym typeface="+mn-ea"/>
              </a:rPr>
              <a:t>；</a:t>
            </a:r>
            <a:endParaRPr lang="en-US" altLang="zh-CN" sz="2800" b="1" dirty="0" smtClean="0">
              <a:solidFill>
                <a:schemeClr val="bg1">
                  <a:lumMod val="95000"/>
                </a:schemeClr>
              </a:solidFill>
              <a:latin typeface="仿宋" panose="02010609060101010101" pitchFamily="49" charset="-122"/>
              <a:ea typeface="仿宋" panose="02010609060101010101" pitchFamily="49" charset="-122"/>
            </a:endParaRPr>
          </a:p>
        </p:txBody>
      </p:sp>
      <p:sp>
        <p:nvSpPr>
          <p:cNvPr id="3" name="爆炸形 2 2"/>
          <p:cNvSpPr/>
          <p:nvPr/>
        </p:nvSpPr>
        <p:spPr>
          <a:xfrm>
            <a:off x="884555" y="1439545"/>
            <a:ext cx="588010" cy="448310"/>
          </a:xfrm>
          <a:prstGeom prst="irregularSeal2">
            <a:avLst/>
          </a:prstGeom>
          <a:gradFill>
            <a:gsLst>
              <a:gs pos="0">
                <a:srgbClr val="E30000"/>
              </a:gs>
              <a:gs pos="100000">
                <a:srgbClr val="760303"/>
              </a:gs>
            </a:gsLst>
            <a:lin ang="54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flipV="1">
            <a:off x="1614805" y="1901825"/>
            <a:ext cx="7926070" cy="55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862330" y="2743200"/>
            <a:ext cx="10027285" cy="1371600"/>
          </a:xfrm>
          <a:prstGeom prst="rect">
            <a:avLst/>
          </a:prstGeom>
          <a:noFill/>
        </p:spPr>
        <p:txBody>
          <a:bodyPr wrap="square" rtlCol="0">
            <a:spAutoFit/>
          </a:bodyPr>
          <a:lstStyle/>
          <a:p>
            <a:pPr algn="l">
              <a:lnSpc>
                <a:spcPct val="150000"/>
              </a:lnSpc>
            </a:pPr>
            <a:r>
              <a:rPr lang="en-US" altLang="zh-CN" sz="2800" b="1" dirty="0" err="1" smtClean="0">
                <a:solidFill>
                  <a:schemeClr val="bg1">
                    <a:lumMod val="95000"/>
                  </a:schemeClr>
                </a:solidFill>
                <a:latin typeface="仿宋" panose="02010609060101010101" pitchFamily="49" charset="-122"/>
                <a:ea typeface="仿宋" panose="02010609060101010101" pitchFamily="49" charset="-122"/>
                <a:sym typeface="+mn-ea"/>
              </a:rPr>
              <a:t>    特殊用水行业未采用低耗水、循环用水等节水技术、设备或者设施的</a:t>
            </a:r>
            <a:r>
              <a:rPr lang="en-US" altLang="zh-CN" sz="2800" b="1" dirty="0" smtClean="0">
                <a:solidFill>
                  <a:schemeClr val="bg1">
                    <a:lumMod val="95000"/>
                  </a:schemeClr>
                </a:solidFill>
                <a:latin typeface="仿宋" panose="02010609060101010101" pitchFamily="49" charset="-122"/>
                <a:ea typeface="仿宋" panose="02010609060101010101" pitchFamily="49" charset="-122"/>
                <a:sym typeface="+mn-ea"/>
              </a:rPr>
              <a:t>；</a:t>
            </a:r>
            <a:endParaRPr lang="en-US" altLang="zh-CN" sz="2800" b="1" dirty="0" smtClean="0">
              <a:solidFill>
                <a:schemeClr val="bg1">
                  <a:lumMod val="95000"/>
                </a:schemeClr>
              </a:solidFill>
              <a:latin typeface="仿宋" panose="02010609060101010101" pitchFamily="49" charset="-122"/>
              <a:ea typeface="仿宋" panose="02010609060101010101" pitchFamily="49" charset="-122"/>
            </a:endParaRPr>
          </a:p>
        </p:txBody>
      </p:sp>
      <p:sp>
        <p:nvSpPr>
          <p:cNvPr id="8" name="爆炸形 2 7"/>
          <p:cNvSpPr/>
          <p:nvPr/>
        </p:nvSpPr>
        <p:spPr>
          <a:xfrm>
            <a:off x="899795" y="2935605"/>
            <a:ext cx="588010" cy="448310"/>
          </a:xfrm>
          <a:prstGeom prst="irregularSeal2">
            <a:avLst/>
          </a:prstGeom>
          <a:gradFill>
            <a:gsLst>
              <a:gs pos="0">
                <a:srgbClr val="E30000"/>
              </a:gs>
              <a:gs pos="100000">
                <a:srgbClr val="760303"/>
              </a:gs>
            </a:gsLst>
            <a:lin ang="54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570990" y="3484880"/>
            <a:ext cx="2240915" cy="13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697990" y="4799330"/>
            <a:ext cx="1764030" cy="19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859155" y="4106545"/>
            <a:ext cx="7694295" cy="731520"/>
          </a:xfrm>
          <a:prstGeom prst="rect">
            <a:avLst/>
          </a:prstGeom>
          <a:noFill/>
        </p:spPr>
        <p:txBody>
          <a:bodyPr wrap="none" rtlCol="0">
            <a:spAutoFit/>
          </a:bodyPr>
          <a:lstStyle/>
          <a:p>
            <a:pPr algn="l">
              <a:lnSpc>
                <a:spcPct val="150000"/>
              </a:lnSpc>
            </a:pPr>
            <a:r>
              <a:rPr lang="en-US" altLang="zh-CN" sz="2800" b="1" dirty="0" err="1" smtClean="0">
                <a:solidFill>
                  <a:schemeClr val="bg1">
                    <a:lumMod val="95000"/>
                  </a:schemeClr>
                </a:solidFill>
                <a:latin typeface="仿宋" panose="02010609060101010101" pitchFamily="49" charset="-122"/>
                <a:ea typeface="仿宋" panose="02010609060101010101" pitchFamily="49" charset="-122"/>
                <a:sym typeface="+mn-ea"/>
              </a:rPr>
              <a:t>    高耗水企业未按照国家规定使用再生水的</a:t>
            </a:r>
            <a:r>
              <a:rPr lang="en-US" altLang="zh-CN" sz="2800" b="1" dirty="0" smtClean="0">
                <a:solidFill>
                  <a:schemeClr val="bg1">
                    <a:lumMod val="95000"/>
                  </a:schemeClr>
                </a:solidFill>
                <a:latin typeface="仿宋" panose="02010609060101010101" pitchFamily="49" charset="-122"/>
                <a:ea typeface="仿宋" panose="02010609060101010101" pitchFamily="49" charset="-122"/>
                <a:sym typeface="+mn-ea"/>
              </a:rPr>
              <a:t>；</a:t>
            </a:r>
            <a:endParaRPr lang="en-US" altLang="zh-CN" sz="2800" b="1" dirty="0" smtClean="0">
              <a:solidFill>
                <a:schemeClr val="bg1">
                  <a:lumMod val="95000"/>
                </a:schemeClr>
              </a:solidFill>
              <a:latin typeface="仿宋" panose="02010609060101010101" pitchFamily="49" charset="-122"/>
              <a:ea typeface="仿宋" panose="02010609060101010101" pitchFamily="49" charset="-122"/>
            </a:endParaRPr>
          </a:p>
        </p:txBody>
      </p:sp>
      <p:sp>
        <p:nvSpPr>
          <p:cNvPr id="12" name="爆炸形 2 11"/>
          <p:cNvSpPr/>
          <p:nvPr/>
        </p:nvSpPr>
        <p:spPr>
          <a:xfrm>
            <a:off x="859155" y="4403725"/>
            <a:ext cx="588010" cy="448310"/>
          </a:xfrm>
          <a:prstGeom prst="irregularSeal2">
            <a:avLst/>
          </a:prstGeom>
          <a:gradFill>
            <a:gsLst>
              <a:gs pos="0">
                <a:srgbClr val="E30000"/>
              </a:gs>
              <a:gs pos="100000">
                <a:srgbClr val="760303"/>
              </a:gs>
            </a:gsLst>
            <a:lin ang="54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爆炸形 2 12"/>
          <p:cNvSpPr/>
          <p:nvPr/>
        </p:nvSpPr>
        <p:spPr>
          <a:xfrm>
            <a:off x="888365" y="5061585"/>
            <a:ext cx="588010" cy="448310"/>
          </a:xfrm>
          <a:prstGeom prst="irregularSeal2">
            <a:avLst/>
          </a:prstGeom>
          <a:gradFill>
            <a:gsLst>
              <a:gs pos="0">
                <a:srgbClr val="E30000"/>
              </a:gs>
              <a:gs pos="100000">
                <a:srgbClr val="760303"/>
              </a:gs>
            </a:gsLst>
            <a:lin ang="54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nvCxnSpPr>
        <p:spPr>
          <a:xfrm flipV="1">
            <a:off x="1574165" y="5529580"/>
            <a:ext cx="7294245" cy="615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strator\Desktop\《节水条例》宣贯\法律责任.png法律责任"/>
          <p:cNvPicPr>
            <a:picLocks noChangeAspect="1"/>
          </p:cNvPicPr>
          <p:nvPr/>
        </p:nvPicPr>
        <p:blipFill>
          <a:blip r:embed="rId1" cstate="print"/>
          <a:srcRect/>
          <a:stretch>
            <a:fillRect/>
          </a:stretch>
        </p:blipFill>
        <p:spPr>
          <a:xfrm>
            <a:off x="9993207" y="4958081"/>
            <a:ext cx="1905000" cy="1655233"/>
          </a:xfrm>
          <a:prstGeom prst="rect">
            <a:avLst/>
          </a:prstGeom>
        </p:spPr>
      </p:pic>
      <p:sp>
        <p:nvSpPr>
          <p:cNvPr id="3" name="文本框 2"/>
          <p:cNvSpPr txBox="1"/>
          <p:nvPr/>
        </p:nvSpPr>
        <p:spPr>
          <a:xfrm>
            <a:off x="1667510" y="1209040"/>
            <a:ext cx="8955405" cy="3017520"/>
          </a:xfrm>
          <a:prstGeom prst="rect">
            <a:avLst/>
          </a:prstGeom>
          <a:noFill/>
        </p:spPr>
        <p:txBody>
          <a:bodyPr wrap="square" rtlCol="0">
            <a:spAutoFit/>
          </a:bodyPr>
          <a:lstStyle/>
          <a:p>
            <a:pPr algn="l">
              <a:lnSpc>
                <a:spcPct val="150000"/>
              </a:lnSpc>
            </a:pPr>
            <a:r>
              <a:rPr lang="en-US" altLang="zh-CN" sz="2700" b="1" dirty="0">
                <a:solidFill>
                  <a:srgbClr val="1552D1"/>
                </a:solidFill>
                <a:latin typeface="黑体" panose="02010609060101010101" pitchFamily="49" charset="-122"/>
                <a:ea typeface="黑体" panose="02010609060101010101" pitchFamily="49" charset="-122"/>
                <a:sym typeface="+mn-ea"/>
              </a:rPr>
              <a:t>     </a:t>
            </a:r>
            <a:r>
              <a:rPr lang="en-US" altLang="zh-CN" sz="3200" b="1" dirty="0" err="1">
                <a:solidFill>
                  <a:schemeClr val="bg1">
                    <a:lumMod val="95000"/>
                  </a:schemeClr>
                </a:solidFill>
                <a:latin typeface="黑体" panose="02010609060101010101" pitchFamily="49" charset="-122"/>
                <a:ea typeface="黑体" panose="02010609060101010101" pitchFamily="49" charset="-122"/>
                <a:sym typeface="+mn-ea"/>
              </a:rPr>
              <a:t>第三十九条</a:t>
            </a:r>
            <a:r>
              <a:rPr lang="en-US" altLang="zh-CN" sz="3200" b="1" dirty="0">
                <a:solidFill>
                  <a:schemeClr val="bg1">
                    <a:lumMod val="95000"/>
                  </a:schemeClr>
                </a:solidFill>
                <a:sym typeface="+mn-ea"/>
              </a:rPr>
              <a:t>  </a:t>
            </a:r>
            <a:r>
              <a:rPr lang="en-US" altLang="zh-CN" sz="3200" b="1" dirty="0">
                <a:solidFill>
                  <a:schemeClr val="bg1">
                    <a:lumMod val="95000"/>
                  </a:schemeClr>
                </a:solidFill>
                <a:latin typeface="仿宋" panose="02010609060101010101" pitchFamily="49" charset="-122"/>
                <a:ea typeface="仿宋" panose="02010609060101010101" pitchFamily="49" charset="-122"/>
                <a:sym typeface="+mn-ea"/>
              </a:rPr>
              <a:t>（</a:t>
            </a:r>
            <a:r>
              <a:rPr lang="en-US" altLang="zh-CN" sz="3200" b="1" dirty="0" err="1">
                <a:solidFill>
                  <a:schemeClr val="bg1">
                    <a:lumMod val="95000"/>
                  </a:schemeClr>
                </a:solidFill>
                <a:latin typeface="仿宋" panose="02010609060101010101" pitchFamily="49" charset="-122"/>
                <a:ea typeface="仿宋" panose="02010609060101010101" pitchFamily="49" charset="-122"/>
                <a:sym typeface="+mn-ea"/>
              </a:rPr>
              <a:t>用水单位责任）违反本条例规定，</a:t>
            </a:r>
            <a:r>
              <a:rPr lang="en-US" altLang="zh-CN" sz="3200" b="1" dirty="0" err="1" smtClean="0">
                <a:solidFill>
                  <a:schemeClr val="bg1">
                    <a:lumMod val="95000"/>
                  </a:schemeClr>
                </a:solidFill>
                <a:latin typeface="仿宋" panose="02010609060101010101" pitchFamily="49" charset="-122"/>
                <a:ea typeface="仿宋" panose="02010609060101010101" pitchFamily="49" charset="-122"/>
                <a:sym typeface="+mn-ea"/>
              </a:rPr>
              <a:t>有</a:t>
            </a:r>
            <a:r>
              <a:rPr lang="zh-CN" altLang="en-US" sz="3200" b="1" dirty="0" smtClean="0">
                <a:solidFill>
                  <a:schemeClr val="bg1">
                    <a:lumMod val="95000"/>
                  </a:schemeClr>
                </a:solidFill>
                <a:latin typeface="仿宋" panose="02010609060101010101" pitchFamily="49" charset="-122"/>
                <a:ea typeface="仿宋" panose="02010609060101010101" pitchFamily="49" charset="-122"/>
                <a:sym typeface="+mn-ea"/>
              </a:rPr>
              <a:t>上述</a:t>
            </a:r>
            <a:r>
              <a:rPr lang="en-US" altLang="zh-CN" sz="3200" b="1" dirty="0" err="1" smtClean="0">
                <a:solidFill>
                  <a:schemeClr val="bg1">
                    <a:lumMod val="95000"/>
                  </a:schemeClr>
                </a:solidFill>
                <a:latin typeface="仿宋" panose="02010609060101010101" pitchFamily="49" charset="-122"/>
                <a:ea typeface="仿宋" panose="02010609060101010101" pitchFamily="49" charset="-122"/>
                <a:sym typeface="+mn-ea"/>
              </a:rPr>
              <a:t>情形之一的</a:t>
            </a:r>
            <a:r>
              <a:rPr lang="en-US" altLang="zh-CN" sz="3200" b="1" dirty="0" err="1">
                <a:solidFill>
                  <a:schemeClr val="bg1">
                    <a:lumMod val="95000"/>
                  </a:schemeClr>
                </a:solidFill>
                <a:latin typeface="仿宋" panose="02010609060101010101" pitchFamily="49" charset="-122"/>
                <a:ea typeface="仿宋" panose="02010609060101010101" pitchFamily="49" charset="-122"/>
                <a:sym typeface="+mn-ea"/>
              </a:rPr>
              <a:t>，由节约用水主管部门责令限期改正，处五万元以上十万元以下罚款；逾期未改正的，处十万元以上五十万元以下罚款。</a:t>
            </a:r>
            <a:endParaRPr lang="en-US" altLang="zh-CN" sz="3200" b="1" dirty="0">
              <a:solidFill>
                <a:schemeClr val="bg1">
                  <a:lumMod val="95000"/>
                </a:schemeClr>
              </a:solidFill>
              <a:latin typeface="仿宋" panose="02010609060101010101" pitchFamily="49" charset="-122"/>
              <a:ea typeface="仿宋" panose="02010609060101010101" pitchFamily="49" charset="-122"/>
            </a:endParaRPr>
          </a:p>
        </p:txBody>
      </p:sp>
      <p:sp>
        <p:nvSpPr>
          <p:cNvPr id="4" name="椭圆 3"/>
          <p:cNvSpPr/>
          <p:nvPr/>
        </p:nvSpPr>
        <p:spPr>
          <a:xfrm>
            <a:off x="4932045" y="2798445"/>
            <a:ext cx="4076065" cy="686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045075" y="3568065"/>
            <a:ext cx="4076065" cy="686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200">
        <p14:prism/>
      </p:transition>
    </mc:Choice>
    <mc:Fallback>
      <p:transition>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60289" y="1688490"/>
            <a:ext cx="10426799" cy="4093428"/>
          </a:xfrm>
          <a:prstGeom prst="rect">
            <a:avLst/>
          </a:prstGeom>
          <a:noFill/>
        </p:spPr>
        <p:txBody>
          <a:bodyPr wrap="square" rtlCol="0">
            <a:spAutoFit/>
          </a:bodyPr>
          <a:lstStyle/>
          <a:p>
            <a:r>
              <a:rPr lang="zh-CN" altLang="en-US" sz="3600" dirty="0" smtClean="0">
                <a:solidFill>
                  <a:schemeClr val="bg1"/>
                </a:solidFill>
              </a:rPr>
              <a:t>        </a:t>
            </a:r>
            <a:r>
              <a:rPr lang="zh-CN" altLang="en-US" sz="3200" b="1" dirty="0" smtClean="0">
                <a:solidFill>
                  <a:schemeClr val="bg1"/>
                </a:solidFill>
                <a:latin typeface="华文仿宋" panose="02010600040101010101" pitchFamily="2" charset="-122"/>
                <a:ea typeface="华文仿宋" panose="02010600040101010101" pitchFamily="2" charset="-122"/>
              </a:rPr>
              <a:t>征收水资源费是法律法规赋予水行政主管部门的职责，应收尽收水资源费是各级水行政主管部门履职尽责的底线要求，加强水资源费征收管理工作是水利部“水利工程补短板、水利行业强监管”的重要内容。</a:t>
            </a:r>
            <a:r>
              <a:rPr lang="zh-CN" altLang="en-US" sz="3200" b="1" dirty="0" smtClean="0">
                <a:solidFill>
                  <a:schemeClr val="bg1">
                    <a:lumMod val="95000"/>
                  </a:schemeClr>
                </a:solidFill>
                <a:latin typeface="华文仿宋" panose="02010600040101010101" pitchFamily="2" charset="-122"/>
                <a:ea typeface="华文仿宋" panose="02010600040101010101" pitchFamily="2" charset="-122"/>
                <a:cs typeface="仿宋" panose="02010609060101010101" pitchFamily="49" charset="-122"/>
              </a:rPr>
              <a:t> 近期，重大责任事项审计又将</a:t>
            </a:r>
            <a:r>
              <a:rPr lang="en-US" altLang="zh-CN" sz="3200" b="1" dirty="0" smtClean="0">
                <a:solidFill>
                  <a:schemeClr val="bg1">
                    <a:lumMod val="95000"/>
                  </a:schemeClr>
                </a:solidFill>
                <a:latin typeface="华文仿宋" panose="02010600040101010101" pitchFamily="2" charset="-122"/>
                <a:ea typeface="华文仿宋" panose="02010600040101010101" pitchFamily="2" charset="-122"/>
                <a:cs typeface="仿宋" panose="02010609060101010101" pitchFamily="49" charset="-122"/>
              </a:rPr>
              <a:t>2018</a:t>
            </a:r>
            <a:r>
              <a:rPr lang="zh-CN" altLang="en-US" sz="3200" b="1" dirty="0" smtClean="0">
                <a:solidFill>
                  <a:schemeClr val="bg1">
                    <a:lumMod val="95000"/>
                  </a:schemeClr>
                </a:solidFill>
                <a:latin typeface="华文仿宋" panose="02010600040101010101" pitchFamily="2" charset="-122"/>
                <a:ea typeface="华文仿宋" panose="02010600040101010101" pitchFamily="2" charset="-122"/>
                <a:cs typeface="仿宋" panose="02010609060101010101" pitchFamily="49" charset="-122"/>
              </a:rPr>
              <a:t>年、</a:t>
            </a:r>
            <a:r>
              <a:rPr lang="en-US" altLang="zh-CN" sz="3200" b="1" dirty="0" smtClean="0">
                <a:solidFill>
                  <a:schemeClr val="bg1">
                    <a:lumMod val="95000"/>
                  </a:schemeClr>
                </a:solidFill>
                <a:latin typeface="华文仿宋" panose="02010600040101010101" pitchFamily="2" charset="-122"/>
                <a:ea typeface="华文仿宋" panose="02010600040101010101" pitchFamily="2" charset="-122"/>
                <a:cs typeface="仿宋" panose="02010609060101010101" pitchFamily="49" charset="-122"/>
              </a:rPr>
              <a:t>2019</a:t>
            </a:r>
            <a:r>
              <a:rPr lang="zh-CN" altLang="en-US" sz="3200" b="1" dirty="0" smtClean="0">
                <a:solidFill>
                  <a:schemeClr val="bg1">
                    <a:lumMod val="95000"/>
                  </a:schemeClr>
                </a:solidFill>
                <a:latin typeface="华文仿宋" panose="02010600040101010101" pitchFamily="2" charset="-122"/>
                <a:ea typeface="华文仿宋" panose="02010600040101010101" pitchFamily="2" charset="-122"/>
                <a:cs typeface="仿宋" panose="02010609060101010101" pitchFamily="49" charset="-122"/>
              </a:rPr>
              <a:t>年水资源费征收工作列入审计内容。请各地务必高度</a:t>
            </a:r>
            <a:r>
              <a:rPr lang="zh-CN" altLang="en-US" sz="3200" b="1" dirty="0" smtClean="0">
                <a:solidFill>
                  <a:schemeClr val="bg1"/>
                </a:solidFill>
                <a:latin typeface="华文仿宋" panose="02010600040101010101" pitchFamily="2" charset="-122"/>
                <a:ea typeface="华文仿宋" panose="02010600040101010101" pitchFamily="2" charset="-122"/>
              </a:rPr>
              <a:t>各级水利部门要进一步提高政治站位，增强忧患意识、树立底线思维，全面加强对水资源费征收工作的组织领导，全面做好水资源费征收管理工作。</a:t>
            </a:r>
            <a:endParaRPr lang="zh-CN" altLang="en-US" sz="3200" b="1" dirty="0">
              <a:solidFill>
                <a:schemeClr val="bg1"/>
              </a:solidFill>
              <a:latin typeface="华文仿宋" panose="02010600040101010101" pitchFamily="2" charset="-122"/>
              <a:ea typeface="华文仿宋" panose="02010600040101010101" pitchFamily="2" charset="-122"/>
            </a:endParaRPr>
          </a:p>
        </p:txBody>
      </p:sp>
      <p:sp>
        <p:nvSpPr>
          <p:cNvPr id="4" name="矩形 8"/>
          <p:cNvSpPr/>
          <p:nvPr/>
        </p:nvSpPr>
        <p:spPr>
          <a:xfrm>
            <a:off x="0" y="0"/>
            <a:ext cx="10280650" cy="646331"/>
          </a:xfrm>
          <a:prstGeom prst="rect">
            <a:avLst/>
          </a:prstGeom>
          <a:noFill/>
          <a:ln w="9525">
            <a:noFill/>
          </a:ln>
        </p:spPr>
        <p:txBody>
          <a:bodyPr anchor="t">
            <a:spAutoFit/>
            <a:scene3d>
              <a:camera prst="orthographicFront"/>
              <a:lightRig rig="threePt" dir="t"/>
            </a:scene3d>
          </a:bodyPr>
          <a:lstStyle/>
          <a:p>
            <a:pPr marL="457200" indent="-457200" defTabSz="0">
              <a:spcAft>
                <a:spcPts val="1200"/>
              </a:spcAft>
              <a:buBlip>
                <a:blip r:embed="rId1"/>
              </a:buBlip>
              <a:tabLst>
                <a:tab pos="3860800" algn="l"/>
              </a:tabLst>
            </a:pPr>
            <a:r>
              <a:rPr lang="zh-CN" altLang="en-US"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强监管</a:t>
            </a:r>
            <a:r>
              <a:rPr lang="en-US" altLang="zh-CN"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en-US" altLang="zh-CN"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6</a:t>
            </a:r>
            <a:r>
              <a:rPr lang="zh-CN" altLang="en-US"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）水资源费征收</a:t>
            </a:r>
            <a:endParaRPr lang="zh-CN" altLang="en-US" sz="3600" b="1"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cxnSp>
        <p:nvCxnSpPr>
          <p:cNvPr id="7" name="直接连接符 6"/>
          <p:cNvCxnSpPr/>
          <p:nvPr/>
        </p:nvCxnSpPr>
        <p:spPr>
          <a:xfrm flipV="1">
            <a:off x="8787130" y="3738880"/>
            <a:ext cx="1991995" cy="19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96265" y="4209415"/>
            <a:ext cx="10176510" cy="57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573405" y="4716780"/>
            <a:ext cx="984250" cy="323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p:nvPr/>
        </p:nvSpPr>
        <p:spPr>
          <a:xfrm>
            <a:off x="1019810" y="330200"/>
            <a:ext cx="10245090" cy="23291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lnSpc>
                <a:spcPct val="150000"/>
              </a:lnSpc>
              <a:spcBef>
                <a:spcPct val="20000"/>
              </a:spcBef>
              <a:spcAft>
                <a:spcPts val="0"/>
              </a:spcAft>
              <a:defRPr/>
            </a:pPr>
            <a:r>
              <a:rPr lang="en-US" altLang="zh-CN" sz="2000" b="1" kern="100" dirty="0" smtClean="0">
                <a:solidFill>
                  <a:prstClr val="white"/>
                </a:solidFill>
                <a:latin typeface="黑体" panose="02010609060101010101" pitchFamily="49" charset="-122"/>
                <a:ea typeface="黑体" panose="02010609060101010101" pitchFamily="49" charset="-122"/>
              </a:rPr>
              <a:t> </a:t>
            </a:r>
            <a:r>
              <a:rPr lang="en-US" altLang="zh-CN" sz="3200" b="1" kern="100" dirty="0" smtClean="0">
                <a:solidFill>
                  <a:srgbClr val="000000"/>
                </a:solidFill>
                <a:latin typeface="黑体" panose="02010609060101010101" pitchFamily="49" charset="-122"/>
                <a:ea typeface="黑体" panose="02010609060101010101" pitchFamily="49" charset="-122"/>
              </a:rPr>
              <a:t>  </a:t>
            </a:r>
            <a:r>
              <a:rPr lang="zh-CN" altLang="en-US" sz="3200" b="1" kern="100" dirty="0" smtClean="0">
                <a:solidFill>
                  <a:srgbClr val="000000"/>
                </a:solidFill>
                <a:latin typeface="黑体" panose="02010609060101010101" pitchFamily="49" charset="-122"/>
                <a:ea typeface="黑体" panose="02010609060101010101" pitchFamily="49" charset="-122"/>
              </a:rPr>
              <a:t> </a:t>
            </a:r>
            <a:r>
              <a:rPr lang="en-US" altLang="zh-CN" sz="3200" b="1" kern="100" dirty="0" smtClean="0">
                <a:solidFill>
                  <a:schemeClr val="bg1"/>
                </a:solidFill>
                <a:latin typeface="黑体" panose="02010609060101010101" pitchFamily="49" charset="-122"/>
                <a:ea typeface="黑体" panose="02010609060101010101" pitchFamily="49" charset="-122"/>
              </a:rPr>
              <a:t>2017</a:t>
            </a:r>
            <a:r>
              <a:rPr lang="zh-CN" altLang="en-US" sz="3200" b="1" kern="100" dirty="0" smtClean="0">
                <a:solidFill>
                  <a:schemeClr val="bg1"/>
                </a:solidFill>
                <a:latin typeface="黑体" panose="02010609060101010101" pitchFamily="49" charset="-122"/>
                <a:ea typeface="黑体" panose="02010609060101010101" pitchFamily="49" charset="-122"/>
              </a:rPr>
              <a:t>年，习近平总书记在党的十九大提出</a:t>
            </a:r>
            <a:r>
              <a:rPr lang="zh-CN" altLang="en-US" sz="3200" b="1" kern="100" dirty="0">
                <a:solidFill>
                  <a:srgbClr val="FFC000"/>
                </a:solidFill>
                <a:uFillTx/>
                <a:latin typeface="黑体" panose="02010609060101010101" pitchFamily="49" charset="-122"/>
                <a:ea typeface="黑体" panose="02010609060101010101" pitchFamily="49" charset="-122"/>
              </a:rPr>
              <a:t>实施国家节水行动</a:t>
            </a:r>
            <a:r>
              <a:rPr lang="zh-CN" altLang="en-US" sz="3200" b="1" kern="100" dirty="0">
                <a:solidFill>
                  <a:schemeClr val="bg1"/>
                </a:solidFill>
                <a:latin typeface="黑体" panose="02010609060101010101" pitchFamily="49" charset="-122"/>
                <a:ea typeface="黑体" panose="02010609060101010101" pitchFamily="49" charset="-122"/>
              </a:rPr>
              <a:t>，</a:t>
            </a:r>
            <a:r>
              <a:rPr lang="zh-CN" altLang="en-US" sz="3200" b="1" kern="100" dirty="0" smtClean="0">
                <a:solidFill>
                  <a:schemeClr val="bg1"/>
                </a:solidFill>
                <a:latin typeface="黑体" panose="02010609060101010101" pitchFamily="49" charset="-122"/>
                <a:ea typeface="黑体" panose="02010609060101010101" pitchFamily="49" charset="-122"/>
              </a:rPr>
              <a:t>并</a:t>
            </a:r>
            <a:r>
              <a:rPr lang="zh-CN" altLang="en-US" sz="3200" b="1" kern="100" dirty="0" smtClean="0">
                <a:solidFill>
                  <a:schemeClr val="bg1"/>
                </a:solidFill>
                <a:latin typeface="黑体" panose="02010609060101010101" pitchFamily="49" charset="-122"/>
                <a:ea typeface="黑体" panose="02010609060101010101" pitchFamily="49" charset="-122"/>
                <a:sym typeface="+mn-ea"/>
              </a:rPr>
              <a:t>将其列为生态文明建设领域的重要改革举措，标志着节水已经成为国家意志和全民行动。</a:t>
            </a:r>
            <a:endParaRPr lang="zh-CN" altLang="en-US" sz="3200" b="1" kern="100" dirty="0">
              <a:solidFill>
                <a:schemeClr val="bg1"/>
              </a:solidFill>
              <a:latin typeface="黑体" panose="02010609060101010101" pitchFamily="49" charset="-122"/>
              <a:ea typeface="黑体" panose="02010609060101010101" pitchFamily="49" charset="-122"/>
            </a:endParaRPr>
          </a:p>
        </p:txBody>
      </p:sp>
      <p:sp>
        <p:nvSpPr>
          <p:cNvPr id="2" name="矩形 1"/>
          <p:cNvSpPr/>
          <p:nvPr/>
        </p:nvSpPr>
        <p:spPr>
          <a:xfrm>
            <a:off x="2762250" y="5081588"/>
            <a:ext cx="6959600" cy="502920"/>
          </a:xfrm>
          <a:prstGeom prst="rect">
            <a:avLst/>
          </a:prstGeom>
        </p:spPr>
        <p:txBody>
          <a:bodyPr>
            <a:spAutoFit/>
          </a:bodyPr>
          <a:lstStyle/>
          <a:p>
            <a:pPr fontAlgn="auto">
              <a:lnSpc>
                <a:spcPct val="150000"/>
              </a:lnSpc>
              <a:spcBef>
                <a:spcPts val="0"/>
              </a:spcBef>
              <a:spcAft>
                <a:spcPts val="0"/>
              </a:spcAft>
              <a:defRPr/>
            </a:pPr>
            <a:r>
              <a:rPr lang="zh-CN" altLang="en-US" b="1" kern="100" dirty="0">
                <a:solidFill>
                  <a:srgbClr val="FFFF00"/>
                </a:solidFill>
                <a:latin typeface="黑体" panose="02010609060101010101" pitchFamily="49" charset="-122"/>
                <a:ea typeface="黑体" panose="02010609060101010101" pitchFamily="49" charset="-122"/>
                <a:cs typeface="+mj-cs"/>
              </a:rPr>
              <a:t>    </a:t>
            </a:r>
            <a:endParaRPr lang="zh-CN" altLang="en-US" sz="1600" dirty="0">
              <a:solidFill>
                <a:srgbClr val="FFFF00"/>
              </a:solidFill>
              <a:latin typeface="+mn-lt"/>
              <a:ea typeface="+mn-ea"/>
            </a:endParaRPr>
          </a:p>
        </p:txBody>
      </p:sp>
      <p:pic>
        <p:nvPicPr>
          <p:cNvPr id="17411" name="Picture 2" descr="http://paper.people.com.cn/rmrb/res/1/20171028/1509132440335_1.jpg"/>
          <p:cNvPicPr>
            <a:picLocks noChangeAspect="1" noChangeArrowheads="1"/>
          </p:cNvPicPr>
          <p:nvPr/>
        </p:nvPicPr>
        <p:blipFill>
          <a:blip r:embed="rId1"/>
          <a:srcRect/>
          <a:stretch>
            <a:fillRect/>
          </a:stretch>
        </p:blipFill>
        <p:spPr bwMode="auto">
          <a:xfrm>
            <a:off x="3468414" y="2825792"/>
            <a:ext cx="5139557" cy="377995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1245054" y="581700"/>
            <a:ext cx="9568361" cy="5693866"/>
          </a:xfrm>
          <a:prstGeom prst="rect">
            <a:avLst/>
          </a:prstGeom>
          <a:noFill/>
          <a:ln w="9525">
            <a:noFill/>
            <a:miter lim="800000"/>
          </a:ln>
          <a:effectLst/>
        </p:spPr>
        <p:txBody>
          <a:bodyPr vert="horz" wrap="square" lIns="91440" tIns="45720" rIns="91440" bIns="45720" numCol="1" anchor="ctr" anchorCtr="0" compatLnSpc="1">
            <a:spAutoFit/>
          </a:bodyPr>
          <a:lstStyle/>
          <a:p>
            <a:pPr indent="327025"/>
            <a:r>
              <a:rPr lang="en-US" altLang="zh-CN" sz="2800" dirty="0" smtClean="0">
                <a:solidFill>
                  <a:schemeClr val="bg1"/>
                </a:solidFill>
                <a:latin typeface="Arial" panose="020B0604020202020204" pitchFamily="34" charset="0"/>
                <a:ea typeface="仿宋_GB2312"/>
                <a:cs typeface="Times New Roman" panose="02020603050405020304" pitchFamily="18" charset="0"/>
              </a:rPr>
              <a:t>  </a:t>
            </a:r>
            <a:endParaRPr lang="zh-CN" altLang="en-US" sz="2800" dirty="0" smtClean="0">
              <a:solidFill>
                <a:schemeClr val="bg1"/>
              </a:solidFill>
              <a:latin typeface="Arial" panose="020B0604020202020204" pitchFamily="34" charset="0"/>
              <a:cs typeface="宋体" panose="02010600030101010101" pitchFamily="2" charset="-122"/>
            </a:endParaRPr>
          </a:p>
          <a:p>
            <a:pPr marL="0" marR="0" lvl="0" indent="327025" algn="l"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  《</a:t>
            </a:r>
            <a:r>
              <a:rPr kumimoji="0" lang="zh-CN"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国务院第</a:t>
            </a:r>
            <a:r>
              <a:rPr kumimoji="0" lang="en-US" altLang="zh-CN"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460</a:t>
            </a:r>
            <a:r>
              <a:rPr kumimoji="0" lang="zh-CN" altLang="en-US"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令</a:t>
            </a:r>
            <a:r>
              <a:rPr kumimoji="0" lang="en-US" altLang="zh-CN"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a:t>
            </a:r>
            <a:r>
              <a:rPr kumimoji="0" lang="zh-CN" altLang="en-US"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第三十一条：水资源费由取水审批机关负责征收；其中，流域管理机构审批的，水资源费由取水口所在地省、自治区、直辖市人民政府水行政主管部门代为征收。</a:t>
            </a:r>
            <a:endParaRPr kumimoji="0" lang="en-US" altLang="zh-CN"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endParaRPr>
          </a:p>
          <a:p>
            <a:pPr marL="0" marR="0" lvl="0" indent="327025" algn="l" defTabSz="914400" rtl="0" eaLnBrk="1" fontAlgn="base" latinLnBrk="0" hangingPunct="1">
              <a:lnSpc>
                <a:spcPct val="100000"/>
              </a:lnSpc>
              <a:spcBef>
                <a:spcPct val="0"/>
              </a:spcBef>
              <a:spcAft>
                <a:spcPct val="0"/>
              </a:spcAft>
              <a:buClrTx/>
              <a:buSzTx/>
              <a:buFontTx/>
              <a:buNone/>
            </a:pPr>
            <a:endParaRPr kumimoji="0" lang="en-US" altLang="zh-CN"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endParaRPr>
          </a:p>
          <a:p>
            <a:pPr marL="0" marR="0" lvl="0" indent="327025" algn="l" defTabSz="914400" rtl="0" eaLnBrk="1" fontAlgn="base" latinLnBrk="0" hangingPunct="1">
              <a:lnSpc>
                <a:spcPct val="100000"/>
              </a:lnSpc>
              <a:spcBef>
                <a:spcPct val="0"/>
              </a:spcBef>
              <a:spcAft>
                <a:spcPct val="0"/>
              </a:spcAft>
              <a:buClrTx/>
              <a:buSzTx/>
              <a:buFontTx/>
              <a:buNone/>
            </a:pPr>
            <a:endParaRPr kumimoji="0" lang="zh-CN" altLang="en-US" sz="28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27025" algn="l" defTabSz="914400" rtl="0" eaLnBrk="0" fontAlgn="base" latinLnBrk="0" hangingPunct="0">
              <a:lnSpc>
                <a:spcPct val="100000"/>
              </a:lnSpc>
              <a:spcBef>
                <a:spcPct val="0"/>
              </a:spcBef>
              <a:spcAft>
                <a:spcPct val="0"/>
              </a:spcAft>
              <a:buClrTx/>
              <a:buSzTx/>
              <a:buFontTx/>
              <a:buNone/>
            </a:pPr>
            <a:r>
              <a:rPr kumimoji="0" lang="zh-CN" altLang="en-US"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   </a:t>
            </a:r>
            <a:r>
              <a:rPr kumimoji="0" lang="en-US" altLang="zh-CN"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a:t>
            </a:r>
            <a:r>
              <a:rPr kumimoji="0" lang="zh-CN" altLang="en-US"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省政府第</a:t>
            </a:r>
            <a:r>
              <a:rPr kumimoji="0" lang="en-US" altLang="zh-CN"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234</a:t>
            </a:r>
            <a:r>
              <a:rPr kumimoji="0" lang="zh-CN" altLang="en-US"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号令</a:t>
            </a:r>
            <a:r>
              <a:rPr kumimoji="0" lang="en-US" altLang="zh-CN"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a:t>
            </a:r>
            <a:r>
              <a:rPr kumimoji="0" lang="zh-CN" altLang="en-US"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第二十条：水资源费具体缴纳数额由水行政主管部门根据水资源费征收标准和实际取水量确定。实际取水量为计量设施记载的取水量。未安装或者安装的计量设施不符合质量标准，或者计量设施不能正常运行的，按照取水工程、设施设计的最大日取水量或者设备铭牌额定的最大取水能力确定取水量。</a:t>
            </a:r>
            <a:endParaRPr kumimoji="0" lang="zh-CN" altLang="en-US" sz="28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 name="椭圆 1"/>
          <p:cNvSpPr/>
          <p:nvPr/>
        </p:nvSpPr>
        <p:spPr>
          <a:xfrm>
            <a:off x="5245735" y="4001770"/>
            <a:ext cx="2893695" cy="504825"/>
          </a:xfrm>
          <a:prstGeom prst="ellipse">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8408670" y="4036695"/>
            <a:ext cx="1973580" cy="480060"/>
          </a:xfrm>
          <a:prstGeom prst="ellipse">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069715" y="4460240"/>
            <a:ext cx="4070350" cy="482600"/>
          </a:xfrm>
          <a:prstGeom prst="ellipse">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p:nvCxnSpPr>
        <p:spPr>
          <a:xfrm flipV="1">
            <a:off x="1343025" y="5781040"/>
            <a:ext cx="9326880" cy="12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1310005" y="6229985"/>
            <a:ext cx="4831715" cy="10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864738" y="1066776"/>
            <a:ext cx="10599552" cy="1371600"/>
          </a:xfrm>
          <a:prstGeom prst="rect">
            <a:avLst/>
          </a:prstGeom>
          <a:noFill/>
          <a:ln w="9525">
            <a:noFill/>
            <a:miter lim="800000"/>
          </a:ln>
          <a:effectLst/>
        </p:spPr>
        <p:txBody>
          <a:bodyPr vert="horz" wrap="square" lIns="91440" tIns="45720" rIns="91440" bIns="45720" numCol="1" anchor="ctr" anchorCtr="0" compatLnSpc="1">
            <a:spAutoFit/>
          </a:bodyPr>
          <a:lstStyle/>
          <a:p>
            <a:pPr lvl="0" indent="327025" eaLnBrk="0" hangingPunct="0"/>
            <a:r>
              <a:rPr kumimoji="0" lang="en-US" altLang="zh-CN"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 </a:t>
            </a:r>
            <a:r>
              <a:rPr lang="en-US" altLang="zh-CN" sz="2800" dirty="0" smtClean="0">
                <a:solidFill>
                  <a:schemeClr val="bg1"/>
                </a:solidFill>
                <a:latin typeface="Arial" panose="020B0604020202020204" pitchFamily="34" charset="0"/>
                <a:ea typeface="仿宋_GB2312"/>
                <a:cs typeface="Times New Roman" panose="02020603050405020304" pitchFamily="18" charset="0"/>
              </a:rPr>
              <a:t>   </a:t>
            </a:r>
            <a:r>
              <a:rPr kumimoji="0" lang="en-US" altLang="zh-CN"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a:t>
            </a:r>
            <a:r>
              <a:rPr kumimoji="0" lang="zh-CN" altLang="en-US"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省政府第</a:t>
            </a:r>
            <a:r>
              <a:rPr kumimoji="0" lang="en-US" altLang="zh-CN"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234</a:t>
            </a:r>
            <a:r>
              <a:rPr kumimoji="0" lang="zh-CN" altLang="en-US"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号令</a:t>
            </a:r>
            <a:r>
              <a:rPr kumimoji="0" lang="en-US" altLang="zh-CN"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a:t>
            </a:r>
            <a:r>
              <a:rPr kumimoji="0" lang="zh-CN" altLang="en-US"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第二十二条：水行政主管部门应当向取水人送达水资源费缴纳通知单。取水人应当自收到缴纳通知单之日起</a:t>
            </a:r>
            <a:r>
              <a:rPr kumimoji="0" lang="en-US" altLang="zh-CN"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7</a:t>
            </a:r>
            <a:r>
              <a:rPr kumimoji="0" lang="zh-CN" altLang="en-US"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日内将水资源费缴入指定银行。</a:t>
            </a:r>
            <a:endParaRPr kumimoji="0" lang="en-US" altLang="zh-CN"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endParaRPr>
          </a:p>
        </p:txBody>
      </p:sp>
      <p:sp>
        <p:nvSpPr>
          <p:cNvPr id="2" name="文本框 1"/>
          <p:cNvSpPr txBox="1"/>
          <p:nvPr/>
        </p:nvSpPr>
        <p:spPr>
          <a:xfrm>
            <a:off x="864235" y="3232150"/>
            <a:ext cx="10600055" cy="2651760"/>
          </a:xfrm>
          <a:prstGeom prst="rect">
            <a:avLst/>
          </a:prstGeom>
          <a:noFill/>
        </p:spPr>
        <p:txBody>
          <a:bodyPr wrap="square" rtlCol="0" anchor="t">
            <a:spAutoFit/>
          </a:bodyPr>
          <a:lstStyle/>
          <a:p>
            <a:pPr marL="0" marR="0" lvl="0" indent="327025" algn="l" defTabSz="914400" rtl="0" eaLnBrk="0" fontAlgn="base" latinLnBrk="0" hangingPunct="0">
              <a:lnSpc>
                <a:spcPct val="100000"/>
              </a:lnSpc>
              <a:buNone/>
            </a:pPr>
            <a:r>
              <a:rPr lang="en-US" altLang="zh-CN" sz="2800" dirty="0" smtClean="0">
                <a:ln>
                  <a:noFill/>
                </a:ln>
                <a:solidFill>
                  <a:schemeClr val="bg1"/>
                </a:solidFill>
                <a:effectLst/>
                <a:latin typeface="Arial" panose="020B0604020202020204" pitchFamily="34" charset="0"/>
                <a:ea typeface="仿宋_GB2312"/>
                <a:cs typeface="Times New Roman" panose="02020603050405020304" pitchFamily="18" charset="0"/>
                <a:sym typeface="+mn-ea"/>
              </a:rPr>
              <a:t>  </a:t>
            </a:r>
            <a:r>
              <a:rPr lang="en-US" altLang="zh-CN" sz="2800" b="1" dirty="0" smtClean="0">
                <a:ln>
                  <a:noFill/>
                </a:ln>
                <a:solidFill>
                  <a:schemeClr val="bg1"/>
                </a:solidFill>
                <a:effectLst/>
                <a:latin typeface="Arial" panose="020B0604020202020204" pitchFamily="34" charset="0"/>
                <a:ea typeface="仿宋_GB2312"/>
                <a:cs typeface="Times New Roman" panose="02020603050405020304" pitchFamily="18" charset="0"/>
                <a:sym typeface="+mn-ea"/>
              </a:rPr>
              <a:t>《国务院第460令》第三十四条：取水单位或者个人因特殊困难不能按期缴纳水资源费的，可以自收到水资源费缴纳通知单之日起7日内向发出缴纳通知单的水行政主管部门申请缓缴；发出缴纳通知单的水行政主管部门应当自收到缓缴申请之日起5个工作日内作出书面决定并通知申请人；期满未作决定的，视为同意。水资源费的缓缴期限最长不得超过90日。</a:t>
            </a:r>
            <a:endParaRPr lang="en-US" altLang="zh-CN" sz="2800" b="1" dirty="0" smtClean="0">
              <a:ln>
                <a:noFill/>
              </a:ln>
              <a:solidFill>
                <a:schemeClr val="bg1"/>
              </a:solidFill>
              <a:effectLst/>
              <a:latin typeface="Arial" panose="020B0604020202020204" pitchFamily="34" charset="0"/>
              <a:ea typeface="仿宋_GB2312"/>
              <a:cs typeface="Times New Roman" panose="02020603050405020304" pitchFamily="18" charset="0"/>
            </a:endParaRPr>
          </a:p>
        </p:txBody>
      </p:sp>
      <p:cxnSp>
        <p:nvCxnSpPr>
          <p:cNvPr id="5" name="直接连接符 4"/>
          <p:cNvCxnSpPr/>
          <p:nvPr/>
        </p:nvCxnSpPr>
        <p:spPr>
          <a:xfrm flipV="1">
            <a:off x="2374900" y="1943735"/>
            <a:ext cx="3272155" cy="13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7436485" y="4110990"/>
            <a:ext cx="1815465" cy="482600"/>
          </a:xfrm>
          <a:prstGeom prst="ellipse">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8628380" y="4537710"/>
            <a:ext cx="1815465" cy="482600"/>
          </a:xfrm>
          <a:prstGeom prst="ellipse">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3949700" y="5363210"/>
            <a:ext cx="1815465" cy="482600"/>
          </a:xfrm>
          <a:prstGeom prst="ellipse">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1009518" y="1399238"/>
            <a:ext cx="10549070" cy="137160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327025" algn="l" defTabSz="914400" rtl="0" eaLnBrk="0" fontAlgn="base" latinLnBrk="0" hangingPunct="0">
              <a:lnSpc>
                <a:spcPct val="100000"/>
              </a:lnSpc>
              <a:spcBef>
                <a:spcPct val="0"/>
              </a:spcBef>
              <a:spcAft>
                <a:spcPct val="0"/>
              </a:spcAft>
              <a:buClrTx/>
              <a:buSzTx/>
              <a:buFontTx/>
              <a:buNone/>
            </a:pPr>
            <a:r>
              <a:rPr kumimoji="0" lang="en-US" altLang="zh-CN" sz="2800" b="0"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  </a:t>
            </a:r>
            <a:r>
              <a:rPr kumimoji="0" lang="en-US" altLang="zh-CN"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a:t>
            </a:r>
            <a:r>
              <a:rPr kumimoji="0" lang="zh-CN" altLang="en-US"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国务院第</a:t>
            </a:r>
            <a:r>
              <a:rPr kumimoji="0" lang="en-US" altLang="zh-CN"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460</a:t>
            </a:r>
            <a:r>
              <a:rPr kumimoji="0" lang="zh-CN" altLang="en-US"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令</a:t>
            </a:r>
            <a:r>
              <a:rPr kumimoji="0" lang="en-US" altLang="zh-CN"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a:t>
            </a:r>
            <a:r>
              <a:rPr kumimoji="0" lang="zh-CN" altLang="en-US"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第五十四条：取水单位或者个人拒不缴纳、拖延缴纳或者拖欠水资源费的，依照</a:t>
            </a:r>
            <a:r>
              <a:rPr kumimoji="0" lang="en-US" altLang="zh-CN"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a:t>
            </a:r>
            <a:r>
              <a:rPr kumimoji="0" lang="zh-CN" altLang="en-US"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中华人民共和国水法</a:t>
            </a:r>
            <a:r>
              <a:rPr kumimoji="0" lang="en-US" altLang="zh-CN"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a:t>
            </a:r>
            <a:r>
              <a:rPr kumimoji="0" lang="zh-CN" altLang="en-US" sz="2800" b="1" i="0" u="none" strike="noStrike" cap="none" normalizeH="0" baseline="0" dirty="0" smtClean="0">
                <a:ln>
                  <a:noFill/>
                </a:ln>
                <a:solidFill>
                  <a:schemeClr val="bg1"/>
                </a:solidFill>
                <a:effectLst/>
                <a:latin typeface="Arial" panose="020B0604020202020204" pitchFamily="34" charset="0"/>
                <a:ea typeface="仿宋_GB2312"/>
                <a:cs typeface="Times New Roman" panose="02020603050405020304" pitchFamily="18" charset="0"/>
              </a:rPr>
              <a:t>第七十条规定处罚。</a:t>
            </a:r>
            <a:endParaRPr kumimoji="0" lang="zh-CN" altLang="en-US" sz="28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 name="矩形 1"/>
          <p:cNvSpPr/>
          <p:nvPr/>
        </p:nvSpPr>
        <p:spPr>
          <a:xfrm>
            <a:off x="1203375" y="3526044"/>
            <a:ext cx="10162808" cy="2286000"/>
          </a:xfrm>
          <a:prstGeom prst="rect">
            <a:avLst/>
          </a:prstGeom>
        </p:spPr>
        <p:txBody>
          <a:bodyPr wrap="square">
            <a:spAutoFit/>
          </a:bodyPr>
          <a:lstStyle/>
          <a:p>
            <a:pPr lvl="0" indent="327025" algn="l" eaLnBrk="0" hangingPunct="0">
              <a:lnSpc>
                <a:spcPct val="100000"/>
              </a:lnSpc>
              <a:buClrTx/>
              <a:buSzTx/>
              <a:buFontTx/>
            </a:pPr>
            <a:r>
              <a:rPr lang="en-US" altLang="zh-CN" sz="3200" b="1" dirty="0" smtClean="0">
                <a:solidFill>
                  <a:schemeClr val="bg1"/>
                </a:solidFill>
                <a:latin typeface="Arial" panose="020B0604020202020204" pitchFamily="34" charset="0"/>
                <a:ea typeface="仿宋_GB2312"/>
                <a:cs typeface="Times New Roman" panose="02020603050405020304" pitchFamily="18" charset="0"/>
              </a:rPr>
              <a:t> </a:t>
            </a:r>
            <a:r>
              <a:rPr lang="en-US" altLang="zh-CN" sz="2800" b="1" dirty="0" smtClean="0">
                <a:ln>
                  <a:noFill/>
                </a:ln>
                <a:solidFill>
                  <a:schemeClr val="bg1"/>
                </a:solidFill>
                <a:effectLst/>
                <a:latin typeface="Arial" panose="020B0604020202020204" pitchFamily="34" charset="0"/>
                <a:ea typeface="仿宋_GB2312"/>
                <a:cs typeface="Times New Roman" panose="02020603050405020304" pitchFamily="18" charset="0"/>
              </a:rPr>
              <a:t>《水法》第七十条：拒不缴纳、拖延缴纳或者拖欠水资源费的，由县级以上人民政府水行政主管部门或者流域管理机构依据职权，责令限期缴纳；逾期不缴纳的，从滞纳之日起按日加收滞纳部分2‰的滞纳金，并处应缴或者补缴水资源费1倍以上5倍以下的罚款。</a:t>
            </a:r>
            <a:endParaRPr lang="en-US" altLang="zh-CN" sz="2800" b="1" dirty="0" smtClean="0">
              <a:ln>
                <a:noFill/>
              </a:ln>
              <a:solidFill>
                <a:schemeClr val="bg1"/>
              </a:solidFill>
              <a:effectLst/>
              <a:latin typeface="Arial" panose="020B0604020202020204" pitchFamily="34" charset="0"/>
              <a:ea typeface="仿宋_GB2312"/>
              <a:cs typeface="Times New Roman" panose="02020603050405020304" pitchFamily="18" charset="0"/>
            </a:endParaRPr>
          </a:p>
        </p:txBody>
      </p:sp>
      <p:cxnSp>
        <p:nvCxnSpPr>
          <p:cNvPr id="5" name="直接连接符 4"/>
          <p:cNvCxnSpPr/>
          <p:nvPr/>
        </p:nvCxnSpPr>
        <p:spPr>
          <a:xfrm flipV="1">
            <a:off x="7236460" y="4913630"/>
            <a:ext cx="4013200" cy="196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258570" y="5367655"/>
            <a:ext cx="10033000" cy="222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1258570" y="5809615"/>
            <a:ext cx="1698625" cy="5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MG_20191002_103535.jpg"/>
          <p:cNvPicPr>
            <a:picLocks noChangeAspect="1" noChangeArrowheads="1"/>
          </p:cNvPicPr>
          <p:nvPr/>
        </p:nvPicPr>
        <p:blipFill>
          <a:blip r:embed="rId1" cstate="print"/>
          <a:srcRect l="14084" t="10495" r="12427" b="1607"/>
          <a:stretch>
            <a:fillRect/>
          </a:stretch>
        </p:blipFill>
        <p:spPr bwMode="auto">
          <a:xfrm rot="16200000">
            <a:off x="2667011" y="-1893581"/>
            <a:ext cx="6858000" cy="10645162"/>
          </a:xfrm>
          <a:prstGeom prst="rect">
            <a:avLst/>
          </a:prstGeom>
          <a:noFill/>
        </p:spPr>
      </p:pic>
      <p:sp>
        <p:nvSpPr>
          <p:cNvPr id="4" name="圆角矩形 3"/>
          <p:cNvSpPr/>
          <p:nvPr/>
        </p:nvSpPr>
        <p:spPr>
          <a:xfrm>
            <a:off x="5142865" y="1437005"/>
            <a:ext cx="2414905" cy="37020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727323" y="4427538"/>
            <a:ext cx="2414588" cy="100012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525905" y="3743325"/>
            <a:ext cx="2414905" cy="37020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tretch>
            <a:fillRect/>
          </a:stretch>
        </p:blipFill>
        <p:spPr>
          <a:xfrm>
            <a:off x="607695" y="1348105"/>
            <a:ext cx="3804920" cy="5075555"/>
          </a:xfrm>
          <a:prstGeom prst="rect">
            <a:avLst/>
          </a:prstGeom>
        </p:spPr>
      </p:pic>
      <p:sp>
        <p:nvSpPr>
          <p:cNvPr id="6" name="文本框 5"/>
          <p:cNvSpPr txBox="1"/>
          <p:nvPr/>
        </p:nvSpPr>
        <p:spPr>
          <a:xfrm>
            <a:off x="4785995" y="1181100"/>
            <a:ext cx="6842125" cy="5242560"/>
          </a:xfrm>
          <a:prstGeom prst="rect">
            <a:avLst/>
          </a:prstGeom>
          <a:noFill/>
        </p:spPr>
        <p:txBody>
          <a:bodyPr wrap="square" rtlCol="0">
            <a:spAutoFit/>
          </a:bodyPr>
          <a:lstStyle/>
          <a:p>
            <a:r>
              <a:rPr lang="zh-CN" altLang="en-US" sz="3200" b="1" dirty="0">
                <a:solidFill>
                  <a:schemeClr val="bg1"/>
                </a:solidFill>
                <a:latin typeface="华文琥珀" panose="02010800040101010101" pitchFamily="2" charset="-122"/>
                <a:ea typeface="华文琥珀" panose="02010800040101010101" pitchFamily="2" charset="-122"/>
              </a:rPr>
              <a:t>职责分工</a:t>
            </a:r>
            <a:endParaRPr lang="zh-CN" altLang="en-US" sz="3200" b="1" dirty="0">
              <a:solidFill>
                <a:schemeClr val="bg1"/>
              </a:solidFill>
              <a:latin typeface="华文琥珀" panose="02010800040101010101" pitchFamily="2" charset="-122"/>
              <a:ea typeface="华文琥珀" panose="02010800040101010101" pitchFamily="2" charset="-122"/>
            </a:endParaRPr>
          </a:p>
          <a:p>
            <a:endParaRPr lang="zh-CN" altLang="en-US" sz="2400" dirty="0">
              <a:solidFill>
                <a:schemeClr val="bg1"/>
              </a:solidFill>
              <a:latin typeface="+mn-ea"/>
              <a:ea typeface="+mn-ea"/>
            </a:endParaRPr>
          </a:p>
          <a:p>
            <a:r>
              <a:rPr lang="zh-CN" altLang="en-US" sz="2400" dirty="0">
                <a:solidFill>
                  <a:schemeClr val="bg1"/>
                </a:solidFill>
                <a:latin typeface="+mn-ea"/>
                <a:ea typeface="+mn-ea"/>
              </a:rPr>
              <a:t>    企事业单位或个人（以下简称取水人）开采已探明的地热水、矿泉水资源，</a:t>
            </a:r>
            <a:r>
              <a:rPr lang="zh-CN" altLang="en-US" sz="2400" dirty="0" smtClean="0">
                <a:solidFill>
                  <a:schemeClr val="bg1"/>
                </a:solidFill>
                <a:latin typeface="+mn-ea"/>
                <a:ea typeface="+mn-ea"/>
              </a:rPr>
              <a:t>由水行政</a:t>
            </a:r>
            <a:r>
              <a:rPr lang="zh-CN" altLang="en-US" sz="2400" dirty="0">
                <a:solidFill>
                  <a:schemeClr val="bg1"/>
                </a:solidFill>
                <a:latin typeface="+mn-ea"/>
                <a:ea typeface="+mn-ea"/>
              </a:rPr>
              <a:t>主管部门按规定在统一考虑地表水与地下水水资源状况和生活用、工农业用水实际需要的基础上</a:t>
            </a:r>
            <a:r>
              <a:rPr lang="zh-CN" altLang="en-US" sz="2400" b="1" dirty="0">
                <a:solidFill>
                  <a:srgbClr val="AE0202"/>
                </a:solidFill>
                <a:uFillTx/>
                <a:latin typeface="+中文正文" charset="0"/>
                <a:ea typeface="+mn-ea"/>
              </a:rPr>
              <a:t>先行办理取水许可证</a:t>
            </a:r>
            <a:r>
              <a:rPr lang="zh-CN" altLang="en-US" sz="2400" dirty="0">
                <a:solidFill>
                  <a:schemeClr val="bg1"/>
                </a:solidFill>
                <a:latin typeface="+mn-ea"/>
                <a:ea typeface="+mn-ea"/>
              </a:rPr>
              <a:t>，确定开采限量，并按期足额</a:t>
            </a:r>
            <a:r>
              <a:rPr lang="zh-CN" altLang="en-US" sz="2400" b="1" dirty="0">
                <a:solidFill>
                  <a:srgbClr val="AE0202"/>
                </a:solidFill>
                <a:uFillTx/>
                <a:latin typeface="+中文正文" charset="0"/>
                <a:ea typeface="+mn-ea"/>
              </a:rPr>
              <a:t>缴纳水资源费</a:t>
            </a:r>
            <a:r>
              <a:rPr lang="zh-CN" altLang="en-US" sz="2400" dirty="0">
                <a:solidFill>
                  <a:schemeClr val="bg1"/>
                </a:solidFill>
                <a:latin typeface="+mn-ea"/>
                <a:ea typeface="+mn-ea"/>
              </a:rPr>
              <a:t>。</a:t>
            </a:r>
            <a:endParaRPr lang="zh-CN" altLang="en-US" sz="2400" dirty="0">
              <a:solidFill>
                <a:schemeClr val="bg1"/>
              </a:solidFill>
              <a:latin typeface="+mn-ea"/>
              <a:ea typeface="+mn-ea"/>
            </a:endParaRPr>
          </a:p>
          <a:p>
            <a:r>
              <a:rPr lang="zh-CN" altLang="en-US" sz="2400" dirty="0">
                <a:solidFill>
                  <a:schemeClr val="bg1"/>
                </a:solidFill>
                <a:latin typeface="+mn-ea"/>
                <a:ea typeface="+mn-ea"/>
              </a:rPr>
              <a:t>     </a:t>
            </a:r>
            <a:endParaRPr lang="zh-CN" altLang="en-US" sz="2400" dirty="0">
              <a:solidFill>
                <a:schemeClr val="bg1"/>
              </a:solidFill>
              <a:latin typeface="+mn-ea"/>
              <a:ea typeface="+mn-ea"/>
            </a:endParaRPr>
          </a:p>
          <a:p>
            <a:r>
              <a:rPr lang="zh-CN" altLang="en-US" sz="2400" dirty="0">
                <a:solidFill>
                  <a:schemeClr val="bg1"/>
                </a:solidFill>
                <a:latin typeface="+mn-ea"/>
                <a:ea typeface="+mn-ea"/>
              </a:rPr>
              <a:t>    取水人</a:t>
            </a:r>
            <a:r>
              <a:rPr lang="zh-CN" altLang="en-US" sz="2400" b="1" dirty="0">
                <a:solidFill>
                  <a:srgbClr val="AE0202"/>
                </a:solidFill>
                <a:uFillTx/>
                <a:latin typeface="+中文正文" charset="0"/>
                <a:ea typeface="+mn-ea"/>
              </a:rPr>
              <a:t>凭取水许可证</a:t>
            </a:r>
            <a:r>
              <a:rPr lang="zh-CN" altLang="en-US" sz="2400" dirty="0">
                <a:solidFill>
                  <a:schemeClr val="bg1"/>
                </a:solidFill>
                <a:latin typeface="+mn-ea"/>
                <a:ea typeface="+mn-ea"/>
              </a:rPr>
              <a:t>向国土资源行政主管部门登记，</a:t>
            </a:r>
            <a:r>
              <a:rPr lang="zh-CN" altLang="en-US" sz="2400" b="1" dirty="0">
                <a:solidFill>
                  <a:srgbClr val="AE0202"/>
                </a:solidFill>
                <a:uFillTx/>
                <a:latin typeface="+中文正文" charset="0"/>
                <a:ea typeface="+mn-ea"/>
              </a:rPr>
              <a:t>办理相应的采矿许可证</a:t>
            </a:r>
            <a:r>
              <a:rPr lang="zh-CN" altLang="en-US" sz="2400" dirty="0">
                <a:solidFill>
                  <a:schemeClr val="bg1"/>
                </a:solidFill>
                <a:latin typeface="+mn-ea"/>
                <a:ea typeface="+mn-ea"/>
              </a:rPr>
              <a:t>，按照水行政主管部门确定的开采限量开采，缴纳</a:t>
            </a:r>
            <a:r>
              <a:rPr lang="zh-CN" altLang="en-US" sz="2400" b="1" dirty="0">
                <a:solidFill>
                  <a:srgbClr val="AE0202"/>
                </a:solidFill>
                <a:uFillTx/>
                <a:latin typeface="+中文正文" charset="0"/>
                <a:ea typeface="+mn-ea"/>
              </a:rPr>
              <a:t>采矿权使用费</a:t>
            </a:r>
            <a:r>
              <a:rPr lang="zh-CN" altLang="en-US" sz="2400" dirty="0">
                <a:solidFill>
                  <a:schemeClr val="bg1"/>
                </a:solidFill>
                <a:latin typeface="+mn-ea"/>
                <a:ea typeface="+mn-ea"/>
              </a:rPr>
              <a:t>和</a:t>
            </a:r>
            <a:r>
              <a:rPr lang="zh-CN" altLang="en-US" sz="2400" b="1" dirty="0">
                <a:solidFill>
                  <a:srgbClr val="AE0202"/>
                </a:solidFill>
                <a:uFillTx/>
                <a:latin typeface="+中文正文" charset="0"/>
                <a:ea typeface="+mn-ea"/>
              </a:rPr>
              <a:t>矿产资源补偿费</a:t>
            </a:r>
            <a:r>
              <a:rPr lang="zh-CN" altLang="en-US" sz="2400" dirty="0">
                <a:solidFill>
                  <a:schemeClr val="bg1"/>
                </a:solidFill>
                <a:latin typeface="+mn-ea"/>
                <a:ea typeface="+mn-ea"/>
              </a:rPr>
              <a:t>。</a:t>
            </a:r>
            <a:endParaRPr lang="zh-CN" altLang="en-US" dirty="0"/>
          </a:p>
          <a:p>
            <a:endParaRPr lang="zh-CN" altLang="en-US" dirty="0"/>
          </a:p>
        </p:txBody>
      </p:sp>
      <p:sp>
        <p:nvSpPr>
          <p:cNvPr id="7" name="矩形 8"/>
          <p:cNvSpPr/>
          <p:nvPr/>
        </p:nvSpPr>
        <p:spPr>
          <a:xfrm>
            <a:off x="0" y="0"/>
            <a:ext cx="10280650" cy="646331"/>
          </a:xfrm>
          <a:prstGeom prst="rect">
            <a:avLst/>
          </a:prstGeom>
          <a:noFill/>
          <a:ln w="9525">
            <a:noFill/>
          </a:ln>
        </p:spPr>
        <p:txBody>
          <a:bodyPr anchor="t">
            <a:spAutoFit/>
            <a:scene3d>
              <a:camera prst="orthographicFront"/>
              <a:lightRig rig="threePt" dir="t"/>
            </a:scene3d>
          </a:bodyPr>
          <a:lstStyle/>
          <a:p>
            <a:pPr marL="457200" indent="-457200" defTabSz="0">
              <a:spcAft>
                <a:spcPts val="1200"/>
              </a:spcAft>
              <a:buBlip>
                <a:blip r:embed="rId2"/>
              </a:buBlip>
              <a:tabLst>
                <a:tab pos="3860800" algn="l"/>
              </a:tabLst>
            </a:pPr>
            <a:r>
              <a:rPr lang="zh-CN" altLang="en-US"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强监管</a:t>
            </a:r>
            <a:r>
              <a:rPr lang="en-US" altLang="zh-CN"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en-US" altLang="zh-CN"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7</a:t>
            </a:r>
            <a:r>
              <a:rPr lang="zh-CN" altLang="en-US"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zh-CN" sz="36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地热水、矿泉水水资源管理</a:t>
            </a:r>
            <a:endParaRPr lang="zh-CN" altLang="en-US" sz="3600" b="1"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Tree>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2835275" y="730569"/>
            <a:ext cx="7394575" cy="2954655"/>
          </a:xfrm>
          <a:prstGeom prst="rect">
            <a:avLst/>
          </a:prstGeom>
          <a:noFill/>
        </p:spPr>
        <p:txBody>
          <a:bodyPr wrap="square" rtlCol="0">
            <a:spAutoFit/>
          </a:bodyPr>
          <a:lstStyle/>
          <a:p>
            <a:endParaRPr lang="zh-CN" altLang="en-US" sz="2400" dirty="0">
              <a:solidFill>
                <a:schemeClr val="bg1"/>
              </a:solidFill>
              <a:latin typeface="+mn-ea"/>
              <a:ea typeface="+mn-ea"/>
            </a:endParaRPr>
          </a:p>
          <a:p>
            <a:r>
              <a:rPr lang="zh-CN" altLang="en-US" sz="2400" dirty="0">
                <a:solidFill>
                  <a:schemeClr val="bg1"/>
                </a:solidFill>
                <a:latin typeface="+mn-ea"/>
                <a:ea typeface="+mn-ea"/>
              </a:rPr>
              <a:t>    </a:t>
            </a:r>
            <a:endParaRPr lang="en-US" altLang="zh-CN" sz="2400" dirty="0" smtClean="0">
              <a:solidFill>
                <a:schemeClr val="bg1"/>
              </a:solidFill>
              <a:latin typeface="+mn-ea"/>
              <a:ea typeface="+mn-ea"/>
            </a:endParaRPr>
          </a:p>
          <a:p>
            <a:endParaRPr lang="en-US" altLang="zh-CN" sz="2400" dirty="0" smtClean="0">
              <a:solidFill>
                <a:schemeClr val="bg1"/>
              </a:solidFill>
              <a:latin typeface="+mn-ea"/>
              <a:ea typeface="+mn-ea"/>
            </a:endParaRPr>
          </a:p>
          <a:p>
            <a:endParaRPr lang="en-US" altLang="zh-CN" sz="2400" dirty="0" smtClean="0">
              <a:solidFill>
                <a:schemeClr val="bg1"/>
              </a:solidFill>
              <a:latin typeface="+mn-ea"/>
              <a:ea typeface="+mn-ea"/>
            </a:endParaRPr>
          </a:p>
          <a:p>
            <a:r>
              <a:rPr lang="zh-CN" altLang="en-US" sz="2400" dirty="0" smtClean="0">
                <a:solidFill>
                  <a:schemeClr val="bg1"/>
                </a:solidFill>
                <a:latin typeface="+mn-ea"/>
                <a:ea typeface="+mn-ea"/>
              </a:rPr>
              <a:t>    </a:t>
            </a:r>
            <a:endParaRPr lang="en-US" altLang="zh-CN" sz="2400" dirty="0" smtClean="0">
              <a:solidFill>
                <a:schemeClr val="bg1"/>
              </a:solidFill>
              <a:latin typeface="+mn-ea"/>
              <a:ea typeface="+mn-ea"/>
            </a:endParaRPr>
          </a:p>
          <a:p>
            <a:endParaRPr lang="en-US" altLang="zh-CN" sz="2400" dirty="0" smtClean="0">
              <a:solidFill>
                <a:schemeClr val="bg1"/>
              </a:solidFill>
              <a:latin typeface="+mn-ea"/>
              <a:ea typeface="+mn-ea"/>
            </a:endParaRPr>
          </a:p>
          <a:p>
            <a:r>
              <a:rPr lang="zh-CN" altLang="en-US" sz="2400" dirty="0" smtClean="0">
                <a:solidFill>
                  <a:schemeClr val="bg1"/>
                </a:solidFill>
                <a:latin typeface="+mn-ea"/>
                <a:ea typeface="+mn-ea"/>
              </a:rPr>
              <a:t>    </a:t>
            </a:r>
            <a:endParaRPr lang="zh-CN" altLang="en-US" dirty="0"/>
          </a:p>
          <a:p>
            <a:endParaRPr lang="zh-CN" altLang="en-US" dirty="0"/>
          </a:p>
        </p:txBody>
      </p:sp>
      <p:sp>
        <p:nvSpPr>
          <p:cNvPr id="3" name="矩形 2"/>
          <p:cNvSpPr/>
          <p:nvPr/>
        </p:nvSpPr>
        <p:spPr>
          <a:xfrm>
            <a:off x="941428" y="2171056"/>
            <a:ext cx="701634" cy="2123658"/>
          </a:xfrm>
          <a:prstGeom prst="rect">
            <a:avLst/>
          </a:prstGeom>
        </p:spPr>
        <p:txBody>
          <a:bodyPr wrap="square">
            <a:spAutoFit/>
          </a:bodyPr>
          <a:lstStyle/>
          <a:p>
            <a:r>
              <a:rPr lang="zh-CN" altLang="en-US" sz="4400" b="1" dirty="0" smtClean="0">
                <a:solidFill>
                  <a:srgbClr val="FFFFFF"/>
                </a:solidFill>
                <a:latin typeface="宋体" panose="02010600030101010101" pitchFamily="2" charset="-122"/>
                <a:ea typeface="宋体" panose="02010600030101010101" pitchFamily="2" charset="-122"/>
              </a:rPr>
              <a:t>取水人</a:t>
            </a:r>
            <a:endParaRPr lang="zh-CN" altLang="en-US" sz="4400" b="1" dirty="0"/>
          </a:p>
        </p:txBody>
      </p:sp>
      <p:sp>
        <p:nvSpPr>
          <p:cNvPr id="4" name="左大括号 3"/>
          <p:cNvSpPr/>
          <p:nvPr/>
        </p:nvSpPr>
        <p:spPr>
          <a:xfrm>
            <a:off x="1943100" y="1514476"/>
            <a:ext cx="642938" cy="35433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矩形 4"/>
          <p:cNvSpPr/>
          <p:nvPr/>
        </p:nvSpPr>
        <p:spPr>
          <a:xfrm>
            <a:off x="3100387" y="1134505"/>
            <a:ext cx="6915152" cy="1815882"/>
          </a:xfrm>
          <a:prstGeom prst="rect">
            <a:avLst/>
          </a:prstGeom>
        </p:spPr>
        <p:txBody>
          <a:bodyPr wrap="square">
            <a:spAutoFit/>
          </a:bodyPr>
          <a:lstStyle/>
          <a:p>
            <a:pPr lvl="0"/>
            <a:r>
              <a:rPr lang="zh-CN" altLang="en-US" sz="2800" b="1" dirty="0" smtClean="0">
                <a:solidFill>
                  <a:srgbClr val="FFFFFF"/>
                </a:solidFill>
                <a:latin typeface="宋体" panose="02010600030101010101" pitchFamily="2" charset="-122"/>
                <a:ea typeface="宋体" panose="02010600030101010101" pitchFamily="2" charset="-122"/>
              </a:rPr>
              <a:t>取水人必须进行水资源论证，经水行政主管部门审查同意后方可开工建设。项目竣工后提交试运行报告，经水行政主管部门验收合格后发放取水许可证。</a:t>
            </a:r>
            <a:endParaRPr lang="en-US" altLang="zh-CN" sz="2800" b="1" dirty="0" smtClean="0">
              <a:solidFill>
                <a:srgbClr val="FFFFFF"/>
              </a:solidFill>
              <a:latin typeface="宋体" panose="02010600030101010101" pitchFamily="2" charset="-122"/>
              <a:ea typeface="宋体" panose="02010600030101010101" pitchFamily="2" charset="-122"/>
            </a:endParaRPr>
          </a:p>
        </p:txBody>
      </p:sp>
      <p:sp>
        <p:nvSpPr>
          <p:cNvPr id="6" name="矩形 5"/>
          <p:cNvSpPr/>
          <p:nvPr/>
        </p:nvSpPr>
        <p:spPr>
          <a:xfrm>
            <a:off x="3214667" y="4261316"/>
            <a:ext cx="6958032" cy="1384995"/>
          </a:xfrm>
          <a:prstGeom prst="rect">
            <a:avLst/>
          </a:prstGeom>
        </p:spPr>
        <p:txBody>
          <a:bodyPr wrap="square">
            <a:spAutoFit/>
          </a:bodyPr>
          <a:lstStyle/>
          <a:p>
            <a:pPr lvl="0"/>
            <a:r>
              <a:rPr lang="zh-CN" altLang="en-US" sz="2800" b="1" dirty="0" smtClean="0">
                <a:solidFill>
                  <a:srgbClr val="FFFFFF"/>
                </a:solidFill>
                <a:latin typeface="宋体" panose="02010600030101010101" pitchFamily="2" charset="-122"/>
                <a:ea typeface="宋体" panose="02010600030101010101" pitchFamily="2" charset="-122"/>
              </a:rPr>
              <a:t>取水人依照国际技术标准安装计量和节水设施，保证其正常运行，并依法缴纳水资源费。</a:t>
            </a:r>
            <a:endParaRPr lang="zh-CN" altLang="en-US" sz="2800" b="1" dirty="0" smtClean="0">
              <a:solidFill>
                <a:srgbClr val="FFFFFF"/>
              </a:solidFill>
              <a:latin typeface="宋体" panose="02010600030101010101" pitchFamily="2" charset="-122"/>
              <a:ea typeface="宋体" panose="02010600030101010101" pitchFamily="2" charset="-122"/>
            </a:endParaRPr>
          </a:p>
        </p:txBody>
      </p:sp>
    </p:spTree>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119437" y="1081386"/>
            <a:ext cx="6724650" cy="1384995"/>
          </a:xfrm>
          <a:prstGeom prst="rect">
            <a:avLst/>
          </a:prstGeom>
        </p:spPr>
        <p:txBody>
          <a:bodyPr wrap="square">
            <a:spAutoFit/>
          </a:bodyPr>
          <a:lstStyle/>
          <a:p>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rPr>
              <a:t>地方政府和其他部门不得干预水行政主管部门和国土资源行政主管部门对开发利用地热水、矿泉水资源进行依法管理。</a:t>
            </a:r>
            <a:endPar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endParaRPr>
          </a:p>
        </p:txBody>
      </p:sp>
      <p:sp>
        <p:nvSpPr>
          <p:cNvPr id="4" name="矩形 3"/>
          <p:cNvSpPr/>
          <p:nvPr/>
        </p:nvSpPr>
        <p:spPr>
          <a:xfrm>
            <a:off x="3307359" y="4473058"/>
            <a:ext cx="6808191" cy="1384995"/>
          </a:xfrm>
          <a:prstGeom prst="rect">
            <a:avLst/>
          </a:prstGeom>
        </p:spPr>
        <p:txBody>
          <a:bodyPr wrap="square">
            <a:spAutoFit/>
          </a:bodyPr>
          <a:lstStyle/>
          <a:p>
            <a:r>
              <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rPr>
              <a:t>取用地热水、矿泉水资源依法实行计划用水管理。对超计划、超定额用水的部分实行累进加价。</a:t>
            </a:r>
            <a:endParaRPr lang="zh-CN" altLang="en-US" sz="2800" b="1" dirty="0" smtClean="0">
              <a:solidFill>
                <a:schemeClr val="bg1"/>
              </a:solidFill>
              <a:latin typeface="黑体" panose="02010609060101010101" pitchFamily="49" charset="-122"/>
              <a:ea typeface="黑体" panose="02010609060101010101" pitchFamily="49" charset="-122"/>
              <a:cs typeface="仿宋" panose="02010609060101010101" pitchFamily="49" charset="-122"/>
            </a:endParaRPr>
          </a:p>
        </p:txBody>
      </p:sp>
      <p:sp>
        <p:nvSpPr>
          <p:cNvPr id="5" name="矩形 4"/>
          <p:cNvSpPr/>
          <p:nvPr/>
        </p:nvSpPr>
        <p:spPr>
          <a:xfrm>
            <a:off x="941428" y="2571120"/>
            <a:ext cx="701634" cy="1446550"/>
          </a:xfrm>
          <a:prstGeom prst="rect">
            <a:avLst/>
          </a:prstGeom>
        </p:spPr>
        <p:txBody>
          <a:bodyPr wrap="square">
            <a:spAutoFit/>
          </a:bodyPr>
          <a:lstStyle/>
          <a:p>
            <a:r>
              <a:rPr lang="zh-CN" altLang="en-US" sz="4400" b="1" dirty="0" smtClean="0">
                <a:solidFill>
                  <a:schemeClr val="bg1">
                    <a:lumMod val="95000"/>
                  </a:schemeClr>
                </a:solidFill>
              </a:rPr>
              <a:t>管理</a:t>
            </a:r>
            <a:endParaRPr lang="zh-CN" altLang="en-US" sz="4400" b="1" dirty="0">
              <a:solidFill>
                <a:schemeClr val="bg1">
                  <a:lumMod val="95000"/>
                </a:schemeClr>
              </a:solidFill>
            </a:endParaRPr>
          </a:p>
        </p:txBody>
      </p:sp>
      <p:sp>
        <p:nvSpPr>
          <p:cNvPr id="6" name="左大括号 5"/>
          <p:cNvSpPr/>
          <p:nvPr/>
        </p:nvSpPr>
        <p:spPr>
          <a:xfrm>
            <a:off x="1943100" y="1514476"/>
            <a:ext cx="642938" cy="35433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41453" y="685170"/>
            <a:ext cx="701634" cy="2308324"/>
          </a:xfrm>
          <a:prstGeom prst="rect">
            <a:avLst/>
          </a:prstGeom>
        </p:spPr>
        <p:txBody>
          <a:bodyPr wrap="square">
            <a:spAutoFit/>
          </a:bodyPr>
          <a:lstStyle/>
          <a:p>
            <a:r>
              <a:rPr lang="zh-CN" altLang="en-US" sz="3600" b="1" dirty="0" smtClean="0">
                <a:solidFill>
                  <a:schemeClr val="bg1">
                    <a:lumMod val="95000"/>
                  </a:schemeClr>
                </a:solidFill>
              </a:rPr>
              <a:t>无证取水</a:t>
            </a:r>
            <a:endParaRPr lang="zh-CN" altLang="en-US" sz="3600" b="1" dirty="0">
              <a:solidFill>
                <a:schemeClr val="bg1">
                  <a:lumMod val="95000"/>
                </a:schemeClr>
              </a:solidFill>
            </a:endParaRPr>
          </a:p>
        </p:txBody>
      </p:sp>
      <p:sp>
        <p:nvSpPr>
          <p:cNvPr id="6" name="左大括号 5"/>
          <p:cNvSpPr/>
          <p:nvPr/>
        </p:nvSpPr>
        <p:spPr>
          <a:xfrm>
            <a:off x="1914525" y="400051"/>
            <a:ext cx="642938" cy="304323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矩形 6"/>
          <p:cNvSpPr/>
          <p:nvPr/>
        </p:nvSpPr>
        <p:spPr>
          <a:xfrm>
            <a:off x="2786061" y="342900"/>
            <a:ext cx="8101013" cy="1077218"/>
          </a:xfrm>
          <a:prstGeom prst="rect">
            <a:avLst/>
          </a:prstGeom>
        </p:spPr>
        <p:txBody>
          <a:bodyPr wrap="square">
            <a:spAutoFit/>
          </a:bodyPr>
          <a:lstStyle/>
          <a:p>
            <a:pPr lvl="0"/>
            <a:r>
              <a:rPr lang="zh-CN" altLang="en-US" sz="3200" b="1" dirty="0" smtClean="0">
                <a:solidFill>
                  <a:srgbClr val="FFFFFF"/>
                </a:solidFill>
                <a:latin typeface="宋体" panose="02010600030101010101" pitchFamily="2" charset="-122"/>
                <a:ea typeface="宋体" panose="02010600030101010101" pitchFamily="2" charset="-122"/>
              </a:rPr>
              <a:t>要责令其立即停止违法开采行为，关闭取水工程及设施。</a:t>
            </a:r>
            <a:endParaRPr lang="en-US" altLang="zh-CN" sz="3200" b="1" dirty="0" smtClean="0">
              <a:solidFill>
                <a:srgbClr val="FFFFFF"/>
              </a:solidFill>
              <a:latin typeface="宋体" panose="02010600030101010101" pitchFamily="2" charset="-122"/>
              <a:ea typeface="宋体" panose="02010600030101010101" pitchFamily="2" charset="-122"/>
            </a:endParaRPr>
          </a:p>
        </p:txBody>
      </p:sp>
      <p:sp>
        <p:nvSpPr>
          <p:cNvPr id="8" name="矩形 7"/>
          <p:cNvSpPr/>
          <p:nvPr/>
        </p:nvSpPr>
        <p:spPr>
          <a:xfrm>
            <a:off x="2900363" y="2221419"/>
            <a:ext cx="7900988" cy="1815882"/>
          </a:xfrm>
          <a:prstGeom prst="rect">
            <a:avLst/>
          </a:prstGeom>
        </p:spPr>
        <p:txBody>
          <a:bodyPr wrap="square">
            <a:spAutoFit/>
          </a:bodyPr>
          <a:lstStyle/>
          <a:p>
            <a:r>
              <a:rPr lang="zh-CN" altLang="en-US" sz="2800" b="1" dirty="0" smtClean="0">
                <a:solidFill>
                  <a:srgbClr val="FFFFFF"/>
                </a:solidFill>
                <a:latin typeface="宋体" panose="02010600030101010101" pitchFamily="2" charset="-122"/>
                <a:ea typeface="宋体" panose="02010600030101010101" pitchFamily="2" charset="-122"/>
              </a:rPr>
              <a:t>对符合区域地下水开发利用规划、水资源配置规划和具备开采条件的，在充分进行水资源论证基础上，可按有关规定和程序补办取水许可证和采矿许可证。</a:t>
            </a:r>
            <a:endParaRPr lang="en-US" altLang="zh-CN" sz="2800" b="1" dirty="0" smtClean="0">
              <a:solidFill>
                <a:srgbClr val="FFFFFF"/>
              </a:solidFill>
              <a:latin typeface="宋体" panose="02010600030101010101" pitchFamily="2" charset="-122"/>
              <a:ea typeface="宋体" panose="02010600030101010101" pitchFamily="2" charset="-122"/>
            </a:endParaRPr>
          </a:p>
        </p:txBody>
      </p:sp>
      <p:sp>
        <p:nvSpPr>
          <p:cNvPr id="9" name="矩形 8"/>
          <p:cNvSpPr/>
          <p:nvPr/>
        </p:nvSpPr>
        <p:spPr>
          <a:xfrm>
            <a:off x="4443413" y="4792564"/>
            <a:ext cx="6600825" cy="1815882"/>
          </a:xfrm>
          <a:prstGeom prst="rect">
            <a:avLst/>
          </a:prstGeom>
        </p:spPr>
        <p:txBody>
          <a:bodyPr wrap="square">
            <a:spAutoFit/>
          </a:bodyPr>
          <a:lstStyle/>
          <a:p>
            <a:pPr lvl="0"/>
            <a:r>
              <a:rPr lang="zh-CN" altLang="en-US" sz="2800" b="1" dirty="0" smtClean="0">
                <a:solidFill>
                  <a:srgbClr val="FFFFFF"/>
                </a:solidFill>
                <a:latin typeface="宋体" panose="02010600030101010101" pitchFamily="2" charset="-122"/>
                <a:ea typeface="宋体" panose="02010600030101010101" pitchFamily="2" charset="-122"/>
              </a:rPr>
              <a:t>对取水人拒不缴纳、拖延缴纳或者拖欠水资源费的，责令其限期缴纳，逾期未缴纳的，加收滞纳金，并处罚款。再拒不缴纳的要及时到法院立案。</a:t>
            </a:r>
            <a:endParaRPr lang="en-US" altLang="zh-CN" sz="2800" b="1" dirty="0" smtClean="0">
              <a:solidFill>
                <a:srgbClr val="FFFFFF"/>
              </a:solidFill>
              <a:latin typeface="宋体" panose="02010600030101010101" pitchFamily="2" charset="-122"/>
              <a:ea typeface="宋体" panose="02010600030101010101" pitchFamily="2" charset="-122"/>
            </a:endParaRPr>
          </a:p>
        </p:txBody>
      </p:sp>
      <p:sp>
        <p:nvSpPr>
          <p:cNvPr id="10" name="矩形 9"/>
          <p:cNvSpPr/>
          <p:nvPr/>
        </p:nvSpPr>
        <p:spPr>
          <a:xfrm>
            <a:off x="1259027" y="4371330"/>
            <a:ext cx="469761" cy="2308324"/>
          </a:xfrm>
          <a:prstGeom prst="rect">
            <a:avLst/>
          </a:prstGeom>
        </p:spPr>
        <p:txBody>
          <a:bodyPr wrap="square">
            <a:spAutoFit/>
          </a:bodyPr>
          <a:lstStyle/>
          <a:p>
            <a:r>
              <a:rPr lang="zh-CN" altLang="en-US" sz="3600" b="1" dirty="0" smtClean="0">
                <a:solidFill>
                  <a:schemeClr val="bg1">
                    <a:lumMod val="95000"/>
                  </a:schemeClr>
                </a:solidFill>
              </a:rPr>
              <a:t>拒不缴费</a:t>
            </a:r>
            <a:endParaRPr lang="zh-CN" altLang="en-US" sz="3600" b="1" dirty="0" smtClean="0">
              <a:solidFill>
                <a:schemeClr val="bg1">
                  <a:lumMod val="95000"/>
                </a:schemeClr>
              </a:solidFill>
            </a:endParaRPr>
          </a:p>
        </p:txBody>
      </p:sp>
      <p:sp>
        <p:nvSpPr>
          <p:cNvPr id="11" name="右箭头 10"/>
          <p:cNvSpPr/>
          <p:nvPr/>
        </p:nvSpPr>
        <p:spPr>
          <a:xfrm>
            <a:off x="2257425" y="5229225"/>
            <a:ext cx="18288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a:xfrm>
            <a:off x="1131570" y="1956689"/>
            <a:ext cx="9929495" cy="2262158"/>
          </a:xfrm>
          <a:prstGeom prst="rect">
            <a:avLst/>
          </a:prstGeom>
          <a:noFill/>
        </p:spPr>
        <p:txBody>
          <a:bodyPr wrap="square" lIns="0" tIns="0" rIns="0" bIns="0" rtlCol="0" anchor="t">
            <a:spAutoFit/>
          </a:bodyPr>
          <a:lstStyle/>
          <a:p>
            <a:pPr>
              <a:lnSpc>
                <a:spcPct val="175000"/>
              </a:lnSpc>
            </a:pPr>
            <a:r>
              <a:rPr lang="en-US" altLang="zh-CN" sz="2800" b="1" dirty="0" smtClean="0">
                <a:solidFill>
                  <a:srgbClr val="0070C0"/>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sym typeface="+mn-ea"/>
              </a:rPr>
              <a:t>       </a:t>
            </a:r>
            <a:r>
              <a:rPr lang="zh-CN" altLang="en-US" sz="2800" b="1" dirty="0" smtClean="0">
                <a:solidFill>
                  <a:srgbClr val="0070C0"/>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sym typeface="+mn-ea"/>
              </a:rPr>
              <a:t>当前，我国已经进入新时代，水利工作也正面临着新形势、新任务、新挑战，我们要按照党中央确定的“十六字”治水方针，积极探索新思路与新方法，努力开创人水和谐的新局面。</a:t>
            </a:r>
            <a:endParaRPr lang="zh-CN" altLang="en-US" sz="2800" b="1" i="1" dirty="0">
              <a:solidFill>
                <a:srgbClr val="FFFF00"/>
              </a:solidFill>
              <a:latin typeface="黑体" panose="02010609060101010101" pitchFamily="49" charset="-122"/>
              <a:ea typeface="黑体" panose="02010609060101010101" pitchFamily="49" charset="-122"/>
              <a:sym typeface="+mn-ea"/>
            </a:endParaRPr>
          </a:p>
        </p:txBody>
      </p:sp>
      <p:sp>
        <p:nvSpPr>
          <p:cNvPr id="3" name="文本框 2"/>
          <p:cNvSpPr txBox="1"/>
          <p:nvPr/>
        </p:nvSpPr>
        <p:spPr>
          <a:xfrm>
            <a:off x="5153025" y="929005"/>
            <a:ext cx="1270000" cy="615315"/>
          </a:xfrm>
          <a:prstGeom prst="rect">
            <a:avLst/>
          </a:prstGeom>
          <a:noFill/>
        </p:spPr>
        <p:txBody>
          <a:bodyPr wrap="none" lIns="0" tIns="0" rIns="0" bIns="0" rtlCol="0" anchor="t">
            <a:spAutoFit/>
          </a:bodyPr>
          <a:lstStyle/>
          <a:p>
            <a:pPr algn="ctr"/>
            <a:r>
              <a:rPr lang="zh-CN" altLang="en-US"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结  语</a:t>
            </a:r>
            <a:endParaRPr lang="zh-CN" altLang="en-US" sz="4000" b="1" i="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云形标注 3"/>
          <p:cNvSpPr/>
          <p:nvPr/>
        </p:nvSpPr>
        <p:spPr>
          <a:xfrm>
            <a:off x="492760" y="1739265"/>
            <a:ext cx="5985510" cy="3456940"/>
          </a:xfrm>
          <a:prstGeom prst="cloudCallout">
            <a:avLst>
              <a:gd name="adj1" fmla="val 3497"/>
              <a:gd name="adj2" fmla="val 253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b="1" dirty="0" smtClean="0">
                <a:solidFill>
                  <a:srgbClr val="FF0000"/>
                </a:solidFill>
              </a:rPr>
              <a:t>         </a:t>
            </a:r>
            <a:r>
              <a:rPr lang="zh-CN" altLang="en-US" sz="2400" b="1" dirty="0" smtClean="0">
                <a:solidFill>
                  <a:srgbClr val="FF0000"/>
                </a:solidFill>
              </a:rPr>
              <a:t>我省也高度重视节水工作，</a:t>
            </a:r>
            <a:r>
              <a:rPr lang="en-US" altLang="zh-CN" sz="2400" b="1" dirty="0" smtClean="0">
                <a:solidFill>
                  <a:srgbClr val="FF0000"/>
                </a:solidFill>
              </a:rPr>
              <a:t>2018</a:t>
            </a:r>
            <a:r>
              <a:rPr lang="zh-CN" altLang="en-US" sz="2400" b="1" dirty="0" smtClean="0">
                <a:solidFill>
                  <a:srgbClr val="FF0000"/>
                </a:solidFill>
              </a:rPr>
              <a:t>年开始立法调研，仅用一年时间，就出台了</a:t>
            </a:r>
            <a:r>
              <a:rPr lang="en-US" altLang="zh-CN" sz="2400" b="1" dirty="0" smtClean="0">
                <a:solidFill>
                  <a:srgbClr val="FF0000"/>
                </a:solidFill>
              </a:rPr>
              <a:t>《</a:t>
            </a:r>
            <a:r>
              <a:rPr lang="zh-CN" altLang="en-US" sz="2400" b="1" dirty="0" smtClean="0">
                <a:solidFill>
                  <a:srgbClr val="FF0000"/>
                </a:solidFill>
              </a:rPr>
              <a:t>辽宁省节约用水条例</a:t>
            </a:r>
            <a:r>
              <a:rPr lang="en-US" altLang="zh-CN" sz="2400" b="1" dirty="0" smtClean="0">
                <a:solidFill>
                  <a:srgbClr val="FF0000"/>
                </a:solidFill>
              </a:rPr>
              <a:t>》</a:t>
            </a:r>
            <a:r>
              <a:rPr lang="zh-CN" altLang="en-US" sz="2400" b="1" dirty="0" smtClean="0">
                <a:solidFill>
                  <a:srgbClr val="FF0000"/>
                </a:solidFill>
              </a:rPr>
              <a:t>。今年，年初，由副厅级领导带队，到十四个市进行了宣贯。</a:t>
            </a:r>
            <a:endParaRPr lang="en-US" altLang="zh-CN" sz="2400" b="1" dirty="0" smtClean="0">
              <a:solidFill>
                <a:srgbClr val="FF0000"/>
              </a:solidFill>
            </a:endParaRPr>
          </a:p>
        </p:txBody>
      </p:sp>
      <p:pic>
        <p:nvPicPr>
          <p:cNvPr id="6" name="图片 5" descr="C:\Users\Administrator\Desktop\《节水条例》宣贯\O$W`}%W5K@{YDD[`82FUPEG.pngO$W`}%W5K@{YDD[`82FUPEG"/>
          <p:cNvPicPr>
            <a:picLocks noChangeAspect="1"/>
          </p:cNvPicPr>
          <p:nvPr/>
        </p:nvPicPr>
        <p:blipFill>
          <a:blip r:embed="rId1"/>
          <a:srcRect/>
          <a:stretch>
            <a:fillRect/>
          </a:stretch>
        </p:blipFill>
        <p:spPr>
          <a:xfrm>
            <a:off x="7285907" y="548974"/>
            <a:ext cx="4317514" cy="5836060"/>
          </a:xfrm>
          <a:prstGeom prst="rect">
            <a:avLst/>
          </a:prstGeom>
          <a:ln w="19050">
            <a:solidFill>
              <a:schemeClr val="bg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0.000000 0.000000 L 0.265556 -0.003827 " pathEditMode="relative" rAng="0" ptsTypes="">
                                      <p:cBhvr>
                                        <p:cTn id="12" dur="500" fill="hold"/>
                                        <p:tgtEl>
                                          <p:spTgt spid="6"/>
                                        </p:tgtEl>
                                        <p:attrNameLst>
                                          <p:attrName>ppt_x</p:attrName>
                                          <p:attrName>ppt_y</p:attrName>
                                        </p:attrNameLst>
                                      </p:cBhvr>
                                      <p:rCtr x="1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1"/>
          <p:cNvSpPr txBox="1"/>
          <p:nvPr/>
        </p:nvSpPr>
        <p:spPr>
          <a:xfrm>
            <a:off x="505459" y="387497"/>
            <a:ext cx="10995827" cy="553998"/>
          </a:xfrm>
          <a:prstGeom prst="rect">
            <a:avLst/>
          </a:prstGeom>
          <a:noFill/>
        </p:spPr>
        <p:txBody>
          <a:bodyPr wrap="square" lIns="0" tIns="0" rIns="0" bIns="0" rtlCol="0">
            <a:spAutoFit/>
            <a:scene3d>
              <a:camera prst="orthographicFront"/>
              <a:lightRig rig="threePt" dir="t"/>
            </a:scene3d>
          </a:bodyPr>
          <a:lstStyle/>
          <a:p>
            <a:r>
              <a:rPr lang="zh-CN" altLang="zh-CN"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 </a:t>
            </a:r>
            <a:r>
              <a:rPr lang="zh-CN" altLang="en-US" sz="36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空间均衡：</a:t>
            </a:r>
            <a:r>
              <a:rPr lang="zh-CN" altLang="en-US" sz="3600" b="1" dirty="0" smtClean="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rPr>
              <a:t>水资源承载能力与经济社会荷载相均衡</a:t>
            </a:r>
            <a:endParaRPr lang="zh-CN" altLang="en-US" sz="3600"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8" name="标题 1"/>
          <p:cNvSpPr txBox="1"/>
          <p:nvPr/>
        </p:nvSpPr>
        <p:spPr>
          <a:xfrm>
            <a:off x="1020445" y="1875790"/>
            <a:ext cx="9639300" cy="39300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lnSpc>
                <a:spcPct val="150000"/>
              </a:lnSpc>
              <a:spcBef>
                <a:spcPct val="20000"/>
              </a:spcBef>
              <a:spcAft>
                <a:spcPts val="0"/>
              </a:spcAft>
              <a:defRPr/>
            </a:pPr>
            <a:r>
              <a:rPr lang="en-US" altLang="zh-CN" sz="2000" b="1" kern="100" dirty="0" smtClean="0">
                <a:solidFill>
                  <a:prstClr val="white"/>
                </a:solidFill>
                <a:latin typeface="黑体" panose="02010609060101010101" pitchFamily="49" charset="-122"/>
                <a:ea typeface="黑体" panose="02010609060101010101" pitchFamily="49" charset="-122"/>
              </a:rPr>
              <a:t> </a:t>
            </a:r>
            <a:r>
              <a:rPr lang="en-US" altLang="zh-CN" sz="3200" b="1" kern="100" dirty="0" smtClean="0">
                <a:solidFill>
                  <a:srgbClr val="000000"/>
                </a:solidFill>
                <a:latin typeface="黑体" panose="02010609060101010101" pitchFamily="49" charset="-122"/>
                <a:ea typeface="黑体" panose="02010609060101010101" pitchFamily="49" charset="-122"/>
              </a:rPr>
              <a:t>  </a:t>
            </a:r>
            <a:r>
              <a:rPr lang="zh-CN" altLang="en-US" sz="3200" b="1" kern="100" dirty="0" smtClean="0">
                <a:solidFill>
                  <a:srgbClr val="000000"/>
                </a:solidFill>
                <a:latin typeface="黑体" panose="02010609060101010101" pitchFamily="49" charset="-122"/>
                <a:ea typeface="黑体" panose="02010609060101010101" pitchFamily="49" charset="-122"/>
              </a:rPr>
              <a:t>  </a:t>
            </a:r>
            <a:r>
              <a:rPr lang="zh-CN" altLang="en-US" sz="3200" b="1" kern="100" dirty="0" smtClean="0">
                <a:solidFill>
                  <a:schemeClr val="bg1"/>
                </a:solidFill>
                <a:latin typeface="黑体" panose="02010609060101010101" pitchFamily="49" charset="-122"/>
                <a:ea typeface="黑体" panose="02010609060101010101" pitchFamily="49" charset="-122"/>
              </a:rPr>
              <a:t>就是搞清楚当地</a:t>
            </a:r>
            <a:r>
              <a:rPr lang="zh-CN" altLang="en-US" sz="3200" b="1" kern="100" dirty="0" smtClean="0">
                <a:solidFill>
                  <a:schemeClr val="bg1"/>
                </a:solidFill>
                <a:latin typeface="黑体" panose="02010609060101010101" pitchFamily="49" charset="-122"/>
                <a:ea typeface="黑体" panose="02010609060101010101" pitchFamily="49" charset="-122"/>
                <a:sym typeface="+mn-ea"/>
              </a:rPr>
              <a:t>都有哪些水可以利用</a:t>
            </a:r>
            <a:r>
              <a:rPr lang="en-US" altLang="zh-CN" sz="3200" b="1" kern="100" dirty="0" smtClean="0">
                <a:solidFill>
                  <a:schemeClr val="bg1"/>
                </a:solidFill>
                <a:latin typeface="黑体" panose="02010609060101010101" pitchFamily="49" charset="-122"/>
                <a:ea typeface="黑体" panose="02010609060101010101" pitchFamily="49" charset="-122"/>
                <a:sym typeface="+mn-ea"/>
              </a:rPr>
              <a:t>,</a:t>
            </a:r>
            <a:r>
              <a:rPr lang="zh-CN" altLang="zh-CN" sz="3200" b="1" kern="100" dirty="0" smtClean="0">
                <a:solidFill>
                  <a:schemeClr val="bg1"/>
                </a:solidFill>
                <a:latin typeface="黑体" panose="02010609060101010101" pitchFamily="49" charset="-122"/>
                <a:ea typeface="黑体" panose="02010609060101010101" pitchFamily="49" charset="-122"/>
                <a:sym typeface="+mn-ea"/>
              </a:rPr>
              <a:t>当地水多少、外调水多少</a:t>
            </a:r>
            <a:r>
              <a:rPr lang="zh-CN" altLang="en-US" sz="3200" b="1" kern="100" dirty="0" smtClean="0">
                <a:solidFill>
                  <a:schemeClr val="bg1"/>
                </a:solidFill>
                <a:latin typeface="黑体" panose="02010609060101010101" pitchFamily="49" charset="-122"/>
                <a:ea typeface="黑体" panose="02010609060101010101" pitchFamily="49" charset="-122"/>
                <a:sym typeface="+mn-ea"/>
              </a:rPr>
              <a:t>，地方对水有哪些需求，哪些需求是合理的，哪些需求是不合理的，</a:t>
            </a:r>
            <a:r>
              <a:rPr lang="zh-CN" altLang="en-US" sz="3200" b="1" kern="100" dirty="0" smtClean="0">
                <a:solidFill>
                  <a:srgbClr val="C00000"/>
                </a:solidFill>
                <a:uFillTx/>
                <a:latin typeface="黑体" panose="02010609060101010101" pitchFamily="49" charset="-122"/>
                <a:ea typeface="黑体" panose="02010609060101010101" pitchFamily="49" charset="-122"/>
              </a:rPr>
              <a:t>合理的需求予以保证，不合理的需求予以遏制，</a:t>
            </a:r>
            <a:r>
              <a:rPr lang="zh-CN" altLang="en-US" sz="3200" b="1" kern="100" dirty="0" smtClean="0">
                <a:solidFill>
                  <a:schemeClr val="bg1"/>
                </a:solidFill>
                <a:latin typeface="黑体" panose="02010609060101010101" pitchFamily="49" charset="-122"/>
                <a:ea typeface="黑体" panose="02010609060101010101" pitchFamily="49" charset="-122"/>
              </a:rPr>
              <a:t>坚持做到</a:t>
            </a:r>
            <a:r>
              <a:rPr lang="zh-CN" altLang="en-US" sz="3200" b="1" kern="100" dirty="0" smtClean="0">
                <a:solidFill>
                  <a:schemeClr val="bg1"/>
                </a:solidFill>
                <a:latin typeface="黑体" panose="02010609060101010101" pitchFamily="49" charset="-122"/>
                <a:ea typeface="黑体" panose="02010609060101010101" pitchFamily="49" charset="-122"/>
                <a:sym typeface="+mn-ea"/>
              </a:rPr>
              <a:t>以水定城、以水定地、以水定人、以水定产、</a:t>
            </a:r>
            <a:r>
              <a:rPr lang="zh-CN" altLang="en-US" sz="3200" b="1" kern="100" dirty="0" smtClean="0">
                <a:solidFill>
                  <a:schemeClr val="bg1"/>
                </a:solidFill>
                <a:latin typeface="黑体" panose="02010609060101010101" pitchFamily="49" charset="-122"/>
                <a:ea typeface="黑体" panose="02010609060101010101" pitchFamily="49" charset="-122"/>
              </a:rPr>
              <a:t>量水而行，因水制宜。</a:t>
            </a:r>
            <a:endParaRPr lang="zh-CN" altLang="en-US" sz="3200" b="1" kern="100" dirty="0" smtClean="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82211" y="932723"/>
            <a:ext cx="11209789" cy="581057"/>
          </a:xfrm>
          <a:prstGeom prst="rect">
            <a:avLst/>
          </a:prstGeom>
        </p:spPr>
        <p:txBody>
          <a:bodyPr wrap="square">
            <a:spAutoFit/>
          </a:bodyPr>
          <a:lstStyle/>
          <a:p>
            <a:pPr>
              <a:lnSpc>
                <a:spcPct val="150000"/>
              </a:lnSpc>
            </a:pPr>
            <a:r>
              <a:rPr lang="zh-CN" altLang="en-US" sz="2400" b="1" dirty="0">
                <a:solidFill>
                  <a:srgbClr val="FF0000"/>
                </a:solidFill>
                <a:latin typeface="微软雅黑" panose="020B0503020204020204" pitchFamily="34" charset="-122"/>
                <a:ea typeface="微软雅黑" panose="020B0503020204020204" pitchFamily="34" charset="-122"/>
              </a:rPr>
              <a:t>坚持人口、经济与资源环境相均衡的</a:t>
            </a:r>
            <a:r>
              <a:rPr lang="zh-CN" altLang="en-US" sz="2400" b="1" dirty="0" smtClean="0">
                <a:solidFill>
                  <a:srgbClr val="FF0000"/>
                </a:solidFill>
                <a:latin typeface="微软雅黑" panose="020B0503020204020204" pitchFamily="34" charset="-122"/>
                <a:ea typeface="微软雅黑" panose="020B0503020204020204" pitchFamily="34" charset="-122"/>
              </a:rPr>
              <a:t>原则，合理确定经济社会发展结构和规模</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
        <p:nvSpPr>
          <p:cNvPr id="441" name="Freeform 5"/>
          <p:cNvSpPr/>
          <p:nvPr/>
        </p:nvSpPr>
        <p:spPr bwMode="auto">
          <a:xfrm>
            <a:off x="239349" y="6047085"/>
            <a:ext cx="11712000" cy="156633"/>
          </a:xfrm>
          <a:custGeom>
            <a:avLst/>
            <a:gdLst>
              <a:gd name="T0" fmla="*/ 0 w 5998"/>
              <a:gd name="T1" fmla="*/ 0 h 74"/>
              <a:gd name="T2" fmla="*/ 5998 w 5998"/>
              <a:gd name="T3" fmla="*/ 0 h 74"/>
              <a:gd name="T4" fmla="*/ 5998 w 5998"/>
              <a:gd name="T5" fmla="*/ 74 h 74"/>
              <a:gd name="T6" fmla="*/ 0 w 5998"/>
              <a:gd name="T7" fmla="*/ 74 h 74"/>
              <a:gd name="T8" fmla="*/ 0 w 5998"/>
              <a:gd name="T9" fmla="*/ 0 h 74"/>
              <a:gd name="T10" fmla="*/ 0 w 5998"/>
              <a:gd name="T11" fmla="*/ 0 h 74"/>
            </a:gdLst>
            <a:ahLst/>
            <a:cxnLst>
              <a:cxn ang="0">
                <a:pos x="T0" y="T1"/>
              </a:cxn>
              <a:cxn ang="0">
                <a:pos x="T2" y="T3"/>
              </a:cxn>
              <a:cxn ang="0">
                <a:pos x="T4" y="T5"/>
              </a:cxn>
              <a:cxn ang="0">
                <a:pos x="T6" y="T7"/>
              </a:cxn>
              <a:cxn ang="0">
                <a:pos x="T8" y="T9"/>
              </a:cxn>
              <a:cxn ang="0">
                <a:pos x="T10" y="T11"/>
              </a:cxn>
            </a:cxnLst>
            <a:rect l="0" t="0" r="r" b="b"/>
            <a:pathLst>
              <a:path w="5998" h="74">
                <a:moveTo>
                  <a:pt x="0" y="0"/>
                </a:moveTo>
                <a:lnTo>
                  <a:pt x="5998" y="0"/>
                </a:lnTo>
                <a:lnTo>
                  <a:pt x="5998" y="74"/>
                </a:lnTo>
                <a:lnTo>
                  <a:pt x="0" y="74"/>
                </a:lnTo>
                <a:lnTo>
                  <a:pt x="0" y="0"/>
                </a:lnTo>
                <a:lnTo>
                  <a:pt x="0" y="0"/>
                </a:lnTo>
                <a:close/>
              </a:path>
            </a:pathLst>
          </a:cu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42" name="Oval 6"/>
          <p:cNvSpPr>
            <a:spLocks noChangeArrowheads="1"/>
          </p:cNvSpPr>
          <p:nvPr/>
        </p:nvSpPr>
        <p:spPr bwMode="auto">
          <a:xfrm>
            <a:off x="562636" y="5797319"/>
            <a:ext cx="651933" cy="656167"/>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43" name="Oval 7"/>
          <p:cNvSpPr>
            <a:spLocks noChangeArrowheads="1"/>
          </p:cNvSpPr>
          <p:nvPr/>
        </p:nvSpPr>
        <p:spPr bwMode="auto">
          <a:xfrm>
            <a:off x="704453" y="5928552"/>
            <a:ext cx="378884" cy="3810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44" name="Oval 8"/>
          <p:cNvSpPr>
            <a:spLocks noChangeArrowheads="1"/>
          </p:cNvSpPr>
          <p:nvPr/>
        </p:nvSpPr>
        <p:spPr bwMode="auto">
          <a:xfrm>
            <a:off x="757369" y="5994169"/>
            <a:ext cx="260351" cy="262467"/>
          </a:xfrm>
          <a:prstGeom prst="ellipse">
            <a:avLst/>
          </a:prstGeom>
          <a:solidFill>
            <a:srgbClr val="0070C0"/>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45" name="Oval 9"/>
          <p:cNvSpPr>
            <a:spLocks noChangeArrowheads="1"/>
          </p:cNvSpPr>
          <p:nvPr/>
        </p:nvSpPr>
        <p:spPr bwMode="auto">
          <a:xfrm>
            <a:off x="3585660" y="5797319"/>
            <a:ext cx="651933" cy="656167"/>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46" name="Oval 10"/>
          <p:cNvSpPr>
            <a:spLocks noChangeArrowheads="1"/>
          </p:cNvSpPr>
          <p:nvPr/>
        </p:nvSpPr>
        <p:spPr bwMode="auto">
          <a:xfrm>
            <a:off x="3716893" y="5928552"/>
            <a:ext cx="391584" cy="3810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47" name="Oval 11"/>
          <p:cNvSpPr>
            <a:spLocks noChangeArrowheads="1"/>
          </p:cNvSpPr>
          <p:nvPr/>
        </p:nvSpPr>
        <p:spPr bwMode="auto">
          <a:xfrm>
            <a:off x="3782511" y="5994169"/>
            <a:ext cx="260351" cy="262467"/>
          </a:xfrm>
          <a:prstGeom prst="ellipse">
            <a:avLst/>
          </a:prstGeom>
          <a:solidFill>
            <a:schemeClr val="tx1">
              <a:lumMod val="50000"/>
              <a:lumOff val="50000"/>
            </a:schemeClr>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48" name="Oval 12"/>
          <p:cNvSpPr>
            <a:spLocks noChangeArrowheads="1"/>
          </p:cNvSpPr>
          <p:nvPr/>
        </p:nvSpPr>
        <p:spPr bwMode="auto">
          <a:xfrm>
            <a:off x="6480043" y="5797319"/>
            <a:ext cx="651933" cy="656167"/>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49" name="Oval 13"/>
          <p:cNvSpPr>
            <a:spLocks noChangeArrowheads="1"/>
          </p:cNvSpPr>
          <p:nvPr/>
        </p:nvSpPr>
        <p:spPr bwMode="auto">
          <a:xfrm>
            <a:off x="6611276" y="5928552"/>
            <a:ext cx="376767" cy="3810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50" name="Oval 14"/>
          <p:cNvSpPr>
            <a:spLocks noChangeArrowheads="1"/>
          </p:cNvSpPr>
          <p:nvPr/>
        </p:nvSpPr>
        <p:spPr bwMode="auto">
          <a:xfrm>
            <a:off x="6674776" y="5994169"/>
            <a:ext cx="249767" cy="262467"/>
          </a:xfrm>
          <a:prstGeom prst="ellipse">
            <a:avLst/>
          </a:prstGeom>
          <a:solidFill>
            <a:schemeClr val="accent3">
              <a:lumMod val="50000"/>
            </a:schemeClr>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51" name="Oval 15"/>
          <p:cNvSpPr>
            <a:spLocks noChangeArrowheads="1"/>
          </p:cNvSpPr>
          <p:nvPr/>
        </p:nvSpPr>
        <p:spPr bwMode="auto">
          <a:xfrm>
            <a:off x="9633379" y="5797319"/>
            <a:ext cx="654051" cy="656167"/>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52" name="Oval 16"/>
          <p:cNvSpPr>
            <a:spLocks noChangeArrowheads="1"/>
          </p:cNvSpPr>
          <p:nvPr/>
        </p:nvSpPr>
        <p:spPr bwMode="auto">
          <a:xfrm>
            <a:off x="9777312" y="5928552"/>
            <a:ext cx="378884" cy="3810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53" name="Oval 17"/>
          <p:cNvSpPr>
            <a:spLocks noChangeArrowheads="1"/>
          </p:cNvSpPr>
          <p:nvPr/>
        </p:nvSpPr>
        <p:spPr bwMode="auto">
          <a:xfrm>
            <a:off x="9830228" y="5994169"/>
            <a:ext cx="260351" cy="262467"/>
          </a:xfrm>
          <a:prstGeom prst="ellipse">
            <a:avLst/>
          </a:prstGeom>
          <a:solidFill>
            <a:schemeClr val="accent6">
              <a:lumMod val="75000"/>
            </a:schemeClr>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63" name="Freeform 27"/>
          <p:cNvSpPr/>
          <p:nvPr/>
        </p:nvSpPr>
        <p:spPr bwMode="auto">
          <a:xfrm>
            <a:off x="2097644" y="3737803"/>
            <a:ext cx="3602567" cy="1377951"/>
          </a:xfrm>
          <a:custGeom>
            <a:avLst/>
            <a:gdLst>
              <a:gd name="T0" fmla="*/ 0 w 1702"/>
              <a:gd name="T1" fmla="*/ 651 h 651"/>
              <a:gd name="T2" fmla="*/ 1702 w 1702"/>
              <a:gd name="T3" fmla="*/ 651 h 651"/>
              <a:gd name="T4" fmla="*/ 1702 w 1702"/>
              <a:gd name="T5" fmla="*/ 0 h 651"/>
              <a:gd name="T6" fmla="*/ 0 w 1702"/>
              <a:gd name="T7" fmla="*/ 0 h 651"/>
              <a:gd name="T8" fmla="*/ 0 w 1702"/>
              <a:gd name="T9" fmla="*/ 651 h 651"/>
              <a:gd name="T10" fmla="*/ 0 w 1702"/>
              <a:gd name="T11" fmla="*/ 651 h 651"/>
            </a:gdLst>
            <a:ahLst/>
            <a:cxnLst>
              <a:cxn ang="0">
                <a:pos x="T0" y="T1"/>
              </a:cxn>
              <a:cxn ang="0">
                <a:pos x="T2" y="T3"/>
              </a:cxn>
              <a:cxn ang="0">
                <a:pos x="T4" y="T5"/>
              </a:cxn>
              <a:cxn ang="0">
                <a:pos x="T6" y="T7"/>
              </a:cxn>
              <a:cxn ang="0">
                <a:pos x="T8" y="T9"/>
              </a:cxn>
              <a:cxn ang="0">
                <a:pos x="T10" y="T11"/>
              </a:cxn>
            </a:cxnLst>
            <a:rect l="0" t="0" r="r" b="b"/>
            <a:pathLst>
              <a:path w="1702" h="651">
                <a:moveTo>
                  <a:pt x="0" y="651"/>
                </a:moveTo>
                <a:lnTo>
                  <a:pt x="1702" y="651"/>
                </a:lnTo>
                <a:lnTo>
                  <a:pt x="1702" y="0"/>
                </a:lnTo>
                <a:lnTo>
                  <a:pt x="0" y="0"/>
                </a:lnTo>
                <a:lnTo>
                  <a:pt x="0" y="651"/>
                </a:lnTo>
                <a:lnTo>
                  <a:pt x="0" y="651"/>
                </a:lnTo>
                <a:close/>
              </a:path>
            </a:pathLst>
          </a:custGeom>
          <a:solidFill>
            <a:schemeClr val="tx1">
              <a:lumMod val="50000"/>
              <a:lumOff val="50000"/>
            </a:schemeClr>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66" name="Freeform 30"/>
          <p:cNvSpPr/>
          <p:nvPr/>
        </p:nvSpPr>
        <p:spPr bwMode="auto">
          <a:xfrm>
            <a:off x="8160179" y="3737803"/>
            <a:ext cx="3600451" cy="1377951"/>
          </a:xfrm>
          <a:custGeom>
            <a:avLst/>
            <a:gdLst>
              <a:gd name="T0" fmla="*/ 0 w 1701"/>
              <a:gd name="T1" fmla="*/ 651 h 651"/>
              <a:gd name="T2" fmla="*/ 1701 w 1701"/>
              <a:gd name="T3" fmla="*/ 651 h 651"/>
              <a:gd name="T4" fmla="*/ 1701 w 1701"/>
              <a:gd name="T5" fmla="*/ 0 h 651"/>
              <a:gd name="T6" fmla="*/ 0 w 1701"/>
              <a:gd name="T7" fmla="*/ 0 h 651"/>
              <a:gd name="T8" fmla="*/ 0 w 1701"/>
              <a:gd name="T9" fmla="*/ 651 h 651"/>
              <a:gd name="T10" fmla="*/ 0 w 1701"/>
              <a:gd name="T11" fmla="*/ 651 h 651"/>
            </a:gdLst>
            <a:ahLst/>
            <a:cxnLst>
              <a:cxn ang="0">
                <a:pos x="T0" y="T1"/>
              </a:cxn>
              <a:cxn ang="0">
                <a:pos x="T2" y="T3"/>
              </a:cxn>
              <a:cxn ang="0">
                <a:pos x="T4" y="T5"/>
              </a:cxn>
              <a:cxn ang="0">
                <a:pos x="T6" y="T7"/>
              </a:cxn>
              <a:cxn ang="0">
                <a:pos x="T8" y="T9"/>
              </a:cxn>
              <a:cxn ang="0">
                <a:pos x="T10" y="T11"/>
              </a:cxn>
            </a:cxnLst>
            <a:rect l="0" t="0" r="r" b="b"/>
            <a:pathLst>
              <a:path w="1701" h="651">
                <a:moveTo>
                  <a:pt x="0" y="651"/>
                </a:moveTo>
                <a:lnTo>
                  <a:pt x="1701" y="651"/>
                </a:lnTo>
                <a:lnTo>
                  <a:pt x="1701" y="0"/>
                </a:lnTo>
                <a:lnTo>
                  <a:pt x="0" y="0"/>
                </a:lnTo>
                <a:lnTo>
                  <a:pt x="0" y="651"/>
                </a:lnTo>
                <a:lnTo>
                  <a:pt x="0" y="651"/>
                </a:lnTo>
                <a:close/>
              </a:path>
            </a:pathLst>
          </a:custGeom>
          <a:solidFill>
            <a:schemeClr val="accent6">
              <a:lumMod val="75000"/>
            </a:schemeClr>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67" name="Freeform 31"/>
          <p:cNvSpPr/>
          <p:nvPr/>
        </p:nvSpPr>
        <p:spPr bwMode="auto">
          <a:xfrm>
            <a:off x="562636" y="1796819"/>
            <a:ext cx="3613151" cy="1390651"/>
          </a:xfrm>
          <a:custGeom>
            <a:avLst/>
            <a:gdLst>
              <a:gd name="T0" fmla="*/ 0 w 1707"/>
              <a:gd name="T1" fmla="*/ 657 h 657"/>
              <a:gd name="T2" fmla="*/ 1707 w 1707"/>
              <a:gd name="T3" fmla="*/ 657 h 657"/>
              <a:gd name="T4" fmla="*/ 1707 w 1707"/>
              <a:gd name="T5" fmla="*/ 0 h 657"/>
              <a:gd name="T6" fmla="*/ 0 w 1707"/>
              <a:gd name="T7" fmla="*/ 0 h 657"/>
              <a:gd name="T8" fmla="*/ 0 w 1707"/>
              <a:gd name="T9" fmla="*/ 657 h 657"/>
              <a:gd name="T10" fmla="*/ 0 w 1707"/>
              <a:gd name="T11" fmla="*/ 657 h 657"/>
            </a:gdLst>
            <a:ahLst/>
            <a:cxnLst>
              <a:cxn ang="0">
                <a:pos x="T0" y="T1"/>
              </a:cxn>
              <a:cxn ang="0">
                <a:pos x="T2" y="T3"/>
              </a:cxn>
              <a:cxn ang="0">
                <a:pos x="T4" y="T5"/>
              </a:cxn>
              <a:cxn ang="0">
                <a:pos x="T6" y="T7"/>
              </a:cxn>
              <a:cxn ang="0">
                <a:pos x="T8" y="T9"/>
              </a:cxn>
              <a:cxn ang="0">
                <a:pos x="T10" y="T11"/>
              </a:cxn>
            </a:cxnLst>
            <a:rect l="0" t="0" r="r" b="b"/>
            <a:pathLst>
              <a:path w="1707" h="657">
                <a:moveTo>
                  <a:pt x="0" y="657"/>
                </a:moveTo>
                <a:lnTo>
                  <a:pt x="1707" y="657"/>
                </a:lnTo>
                <a:lnTo>
                  <a:pt x="1707" y="0"/>
                </a:lnTo>
                <a:lnTo>
                  <a:pt x="0" y="0"/>
                </a:lnTo>
                <a:lnTo>
                  <a:pt x="0" y="657"/>
                </a:lnTo>
                <a:lnTo>
                  <a:pt x="0" y="657"/>
                </a:lnTo>
                <a:close/>
              </a:path>
            </a:pathLst>
          </a:custGeom>
          <a:solidFill>
            <a:srgbClr val="0070C0"/>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69" name="Freeform 33"/>
          <p:cNvSpPr/>
          <p:nvPr/>
        </p:nvSpPr>
        <p:spPr bwMode="auto">
          <a:xfrm>
            <a:off x="6753225" y="1797050"/>
            <a:ext cx="3904615" cy="1657350"/>
          </a:xfrm>
          <a:custGeom>
            <a:avLst/>
            <a:gdLst>
              <a:gd name="T0" fmla="*/ 0 w 1708"/>
              <a:gd name="T1" fmla="*/ 657 h 657"/>
              <a:gd name="T2" fmla="*/ 1708 w 1708"/>
              <a:gd name="T3" fmla="*/ 657 h 657"/>
              <a:gd name="T4" fmla="*/ 1708 w 1708"/>
              <a:gd name="T5" fmla="*/ 0 h 657"/>
              <a:gd name="T6" fmla="*/ 0 w 1708"/>
              <a:gd name="T7" fmla="*/ 0 h 657"/>
              <a:gd name="T8" fmla="*/ 0 w 1708"/>
              <a:gd name="T9" fmla="*/ 657 h 657"/>
              <a:gd name="T10" fmla="*/ 0 w 1708"/>
              <a:gd name="T11" fmla="*/ 657 h 657"/>
            </a:gdLst>
            <a:ahLst/>
            <a:cxnLst>
              <a:cxn ang="0">
                <a:pos x="T0" y="T1"/>
              </a:cxn>
              <a:cxn ang="0">
                <a:pos x="T2" y="T3"/>
              </a:cxn>
              <a:cxn ang="0">
                <a:pos x="T4" y="T5"/>
              </a:cxn>
              <a:cxn ang="0">
                <a:pos x="T6" y="T7"/>
              </a:cxn>
              <a:cxn ang="0">
                <a:pos x="T8" y="T9"/>
              </a:cxn>
              <a:cxn ang="0">
                <a:pos x="T10" y="T11"/>
              </a:cxn>
            </a:cxnLst>
            <a:rect l="0" t="0" r="r" b="b"/>
            <a:pathLst>
              <a:path w="1708" h="657">
                <a:moveTo>
                  <a:pt x="0" y="657"/>
                </a:moveTo>
                <a:lnTo>
                  <a:pt x="1708" y="657"/>
                </a:lnTo>
                <a:lnTo>
                  <a:pt x="1708" y="0"/>
                </a:lnTo>
                <a:lnTo>
                  <a:pt x="0" y="0"/>
                </a:lnTo>
                <a:lnTo>
                  <a:pt x="0" y="657"/>
                </a:lnTo>
                <a:lnTo>
                  <a:pt x="0" y="657"/>
                </a:lnTo>
                <a:close/>
              </a:path>
            </a:pathLst>
          </a:custGeom>
          <a:solidFill>
            <a:schemeClr val="accent3">
              <a:lumMod val="50000"/>
            </a:schemeClr>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71" name="Freeform 35"/>
          <p:cNvSpPr/>
          <p:nvPr/>
        </p:nvSpPr>
        <p:spPr bwMode="auto">
          <a:xfrm>
            <a:off x="9921245" y="4353752"/>
            <a:ext cx="78317" cy="1771651"/>
          </a:xfrm>
          <a:custGeom>
            <a:avLst/>
            <a:gdLst>
              <a:gd name="T0" fmla="*/ 37 w 37"/>
              <a:gd name="T1" fmla="*/ 837 h 837"/>
              <a:gd name="T2" fmla="*/ 0 w 37"/>
              <a:gd name="T3" fmla="*/ 837 h 837"/>
              <a:gd name="T4" fmla="*/ 0 w 37"/>
              <a:gd name="T5" fmla="*/ 0 h 837"/>
              <a:gd name="T6" fmla="*/ 37 w 37"/>
              <a:gd name="T7" fmla="*/ 0 h 837"/>
              <a:gd name="T8" fmla="*/ 37 w 37"/>
              <a:gd name="T9" fmla="*/ 837 h 837"/>
              <a:gd name="T10" fmla="*/ 37 w 37"/>
              <a:gd name="T11" fmla="*/ 837 h 837"/>
            </a:gdLst>
            <a:ahLst/>
            <a:cxnLst>
              <a:cxn ang="0">
                <a:pos x="T0" y="T1"/>
              </a:cxn>
              <a:cxn ang="0">
                <a:pos x="T2" y="T3"/>
              </a:cxn>
              <a:cxn ang="0">
                <a:pos x="T4" y="T5"/>
              </a:cxn>
              <a:cxn ang="0">
                <a:pos x="T6" y="T7"/>
              </a:cxn>
              <a:cxn ang="0">
                <a:pos x="T8" y="T9"/>
              </a:cxn>
              <a:cxn ang="0">
                <a:pos x="T10" y="T11"/>
              </a:cxn>
            </a:cxnLst>
            <a:rect l="0" t="0" r="r" b="b"/>
            <a:pathLst>
              <a:path w="37" h="837">
                <a:moveTo>
                  <a:pt x="37" y="837"/>
                </a:moveTo>
                <a:lnTo>
                  <a:pt x="0" y="837"/>
                </a:lnTo>
                <a:lnTo>
                  <a:pt x="0" y="0"/>
                </a:lnTo>
                <a:lnTo>
                  <a:pt x="37" y="0"/>
                </a:lnTo>
                <a:lnTo>
                  <a:pt x="37" y="837"/>
                </a:lnTo>
                <a:lnTo>
                  <a:pt x="37" y="837"/>
                </a:lnTo>
                <a:close/>
              </a:path>
            </a:pathLst>
          </a:custGeom>
          <a:solidFill>
            <a:schemeClr val="accent6">
              <a:lumMod val="75000"/>
            </a:schemeClr>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72" name="Freeform 36"/>
          <p:cNvSpPr/>
          <p:nvPr/>
        </p:nvSpPr>
        <p:spPr bwMode="auto">
          <a:xfrm>
            <a:off x="6753092" y="2544003"/>
            <a:ext cx="93133" cy="3581400"/>
          </a:xfrm>
          <a:custGeom>
            <a:avLst/>
            <a:gdLst>
              <a:gd name="T0" fmla="*/ 44 w 44"/>
              <a:gd name="T1" fmla="*/ 1692 h 1692"/>
              <a:gd name="T2" fmla="*/ 0 w 44"/>
              <a:gd name="T3" fmla="*/ 1692 h 1692"/>
              <a:gd name="T4" fmla="*/ 0 w 44"/>
              <a:gd name="T5" fmla="*/ 0 h 1692"/>
              <a:gd name="T6" fmla="*/ 44 w 44"/>
              <a:gd name="T7" fmla="*/ 0 h 1692"/>
              <a:gd name="T8" fmla="*/ 44 w 44"/>
              <a:gd name="T9" fmla="*/ 1692 h 1692"/>
              <a:gd name="T10" fmla="*/ 44 w 44"/>
              <a:gd name="T11" fmla="*/ 1692 h 1692"/>
            </a:gdLst>
            <a:ahLst/>
            <a:cxnLst>
              <a:cxn ang="0">
                <a:pos x="T0" y="T1"/>
              </a:cxn>
              <a:cxn ang="0">
                <a:pos x="T2" y="T3"/>
              </a:cxn>
              <a:cxn ang="0">
                <a:pos x="T4" y="T5"/>
              </a:cxn>
              <a:cxn ang="0">
                <a:pos x="T6" y="T7"/>
              </a:cxn>
              <a:cxn ang="0">
                <a:pos x="T8" y="T9"/>
              </a:cxn>
              <a:cxn ang="0">
                <a:pos x="T10" y="T11"/>
              </a:cxn>
            </a:cxnLst>
            <a:rect l="0" t="0" r="r" b="b"/>
            <a:pathLst>
              <a:path w="44" h="1692">
                <a:moveTo>
                  <a:pt x="44" y="1692"/>
                </a:moveTo>
                <a:lnTo>
                  <a:pt x="0" y="1692"/>
                </a:lnTo>
                <a:lnTo>
                  <a:pt x="0" y="0"/>
                </a:lnTo>
                <a:lnTo>
                  <a:pt x="44" y="0"/>
                </a:lnTo>
                <a:lnTo>
                  <a:pt x="44" y="1692"/>
                </a:lnTo>
                <a:lnTo>
                  <a:pt x="44" y="1692"/>
                </a:lnTo>
                <a:close/>
              </a:path>
            </a:pathLst>
          </a:custGeom>
          <a:solidFill>
            <a:schemeClr val="accent3">
              <a:lumMod val="50000"/>
            </a:schemeClr>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73" name="Freeform 37"/>
          <p:cNvSpPr/>
          <p:nvPr/>
        </p:nvSpPr>
        <p:spPr bwMode="auto">
          <a:xfrm>
            <a:off x="3873527" y="3881736"/>
            <a:ext cx="78317" cy="2243667"/>
          </a:xfrm>
          <a:custGeom>
            <a:avLst/>
            <a:gdLst>
              <a:gd name="T0" fmla="*/ 37 w 37"/>
              <a:gd name="T1" fmla="*/ 1060 h 1060"/>
              <a:gd name="T2" fmla="*/ 0 w 37"/>
              <a:gd name="T3" fmla="*/ 1060 h 1060"/>
              <a:gd name="T4" fmla="*/ 0 w 37"/>
              <a:gd name="T5" fmla="*/ 0 h 1060"/>
              <a:gd name="T6" fmla="*/ 37 w 37"/>
              <a:gd name="T7" fmla="*/ 0 h 1060"/>
              <a:gd name="T8" fmla="*/ 37 w 37"/>
              <a:gd name="T9" fmla="*/ 1060 h 1060"/>
              <a:gd name="T10" fmla="*/ 37 w 37"/>
              <a:gd name="T11" fmla="*/ 1060 h 1060"/>
            </a:gdLst>
            <a:ahLst/>
            <a:cxnLst>
              <a:cxn ang="0">
                <a:pos x="T0" y="T1"/>
              </a:cxn>
              <a:cxn ang="0">
                <a:pos x="T2" y="T3"/>
              </a:cxn>
              <a:cxn ang="0">
                <a:pos x="T4" y="T5"/>
              </a:cxn>
              <a:cxn ang="0">
                <a:pos x="T6" y="T7"/>
              </a:cxn>
              <a:cxn ang="0">
                <a:pos x="T8" y="T9"/>
              </a:cxn>
              <a:cxn ang="0">
                <a:pos x="T10" y="T11"/>
              </a:cxn>
            </a:cxnLst>
            <a:rect l="0" t="0" r="r" b="b"/>
            <a:pathLst>
              <a:path w="37" h="1060">
                <a:moveTo>
                  <a:pt x="37" y="1060"/>
                </a:moveTo>
                <a:lnTo>
                  <a:pt x="0" y="1060"/>
                </a:lnTo>
                <a:lnTo>
                  <a:pt x="0" y="0"/>
                </a:lnTo>
                <a:lnTo>
                  <a:pt x="37" y="0"/>
                </a:lnTo>
                <a:lnTo>
                  <a:pt x="37" y="1060"/>
                </a:lnTo>
                <a:lnTo>
                  <a:pt x="37" y="1060"/>
                </a:lnTo>
                <a:close/>
              </a:path>
            </a:pathLst>
          </a:custGeom>
          <a:solidFill>
            <a:schemeClr val="tx1">
              <a:lumMod val="50000"/>
              <a:lumOff val="50000"/>
            </a:schemeClr>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74" name="Freeform 38"/>
          <p:cNvSpPr/>
          <p:nvPr/>
        </p:nvSpPr>
        <p:spPr bwMode="auto">
          <a:xfrm>
            <a:off x="848387" y="2071985"/>
            <a:ext cx="78317" cy="4053417"/>
          </a:xfrm>
          <a:custGeom>
            <a:avLst/>
            <a:gdLst>
              <a:gd name="T0" fmla="*/ 37 w 37"/>
              <a:gd name="T1" fmla="*/ 1915 h 1915"/>
              <a:gd name="T2" fmla="*/ 0 w 37"/>
              <a:gd name="T3" fmla="*/ 1915 h 1915"/>
              <a:gd name="T4" fmla="*/ 0 w 37"/>
              <a:gd name="T5" fmla="*/ 0 h 1915"/>
              <a:gd name="T6" fmla="*/ 37 w 37"/>
              <a:gd name="T7" fmla="*/ 0 h 1915"/>
              <a:gd name="T8" fmla="*/ 37 w 37"/>
              <a:gd name="T9" fmla="*/ 1915 h 1915"/>
              <a:gd name="T10" fmla="*/ 37 w 37"/>
              <a:gd name="T11" fmla="*/ 1915 h 1915"/>
            </a:gdLst>
            <a:ahLst/>
            <a:cxnLst>
              <a:cxn ang="0">
                <a:pos x="T0" y="T1"/>
              </a:cxn>
              <a:cxn ang="0">
                <a:pos x="T2" y="T3"/>
              </a:cxn>
              <a:cxn ang="0">
                <a:pos x="T4" y="T5"/>
              </a:cxn>
              <a:cxn ang="0">
                <a:pos x="T6" y="T7"/>
              </a:cxn>
              <a:cxn ang="0">
                <a:pos x="T8" y="T9"/>
              </a:cxn>
              <a:cxn ang="0">
                <a:pos x="T10" y="T11"/>
              </a:cxn>
            </a:cxnLst>
            <a:rect l="0" t="0" r="r" b="b"/>
            <a:pathLst>
              <a:path w="37" h="1915">
                <a:moveTo>
                  <a:pt x="37" y="1915"/>
                </a:moveTo>
                <a:lnTo>
                  <a:pt x="0" y="1915"/>
                </a:lnTo>
                <a:lnTo>
                  <a:pt x="0" y="0"/>
                </a:lnTo>
                <a:lnTo>
                  <a:pt x="37" y="0"/>
                </a:lnTo>
                <a:lnTo>
                  <a:pt x="37" y="1915"/>
                </a:lnTo>
                <a:lnTo>
                  <a:pt x="37" y="1915"/>
                </a:lnTo>
                <a:close/>
              </a:path>
            </a:pathLst>
          </a:custGeom>
          <a:solidFill>
            <a:srgbClr val="0070C0"/>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482" name="文本框 94"/>
          <p:cNvSpPr txBox="1"/>
          <p:nvPr/>
        </p:nvSpPr>
        <p:spPr>
          <a:xfrm>
            <a:off x="562637" y="1916443"/>
            <a:ext cx="3613149" cy="1071245"/>
          </a:xfrm>
          <a:prstGeom prst="rect">
            <a:avLst/>
          </a:prstGeom>
          <a:noFill/>
        </p:spPr>
        <p:txBody>
          <a:bodyPr wrap="square" rtlCol="0">
            <a:spAutoFit/>
          </a:bodyPr>
          <a:lstStyle/>
          <a:p>
            <a:pPr lvl="0" algn="just">
              <a:spcAft>
                <a:spcPts val="600"/>
              </a:spcAft>
            </a:pPr>
            <a:r>
              <a:rPr lang="zh-CN" altLang="en-US" sz="2135" b="1" dirty="0">
                <a:solidFill>
                  <a:schemeClr val="bg1"/>
                </a:solidFill>
                <a:latin typeface="微软雅黑" panose="020B0503020204020204" pitchFamily="34" charset="-122"/>
                <a:ea typeface="微软雅黑" panose="020B0503020204020204" pitchFamily="34" charset="-122"/>
              </a:rPr>
              <a:t>“有多少汤泡多少馍”</a:t>
            </a:r>
            <a:endParaRPr lang="en-US" altLang="zh-CN" sz="2135" b="1" dirty="0">
              <a:solidFill>
                <a:schemeClr val="bg1"/>
              </a:solidFill>
              <a:latin typeface="微软雅黑" panose="020B0503020204020204" pitchFamily="34" charset="-122"/>
              <a:ea typeface="微软雅黑" panose="020B0503020204020204" pitchFamily="34" charset="-122"/>
            </a:endParaRPr>
          </a:p>
          <a:p>
            <a:pPr lvl="0" algn="just">
              <a:spcAft>
                <a:spcPts val="600"/>
              </a:spcAft>
            </a:pPr>
            <a:r>
              <a:rPr lang="zh-CN" altLang="zh-CN" sz="1865" dirty="0">
                <a:solidFill>
                  <a:schemeClr val="bg1"/>
                </a:solidFill>
                <a:latin typeface="华文楷体" panose="02010600040101010101" pitchFamily="2" charset="-122"/>
                <a:ea typeface="华文楷体" panose="02010600040101010101" pitchFamily="2" charset="-122"/>
              </a:rPr>
              <a:t>根据水资源条件和水资源承载能力，优化经济产业结构和</a:t>
            </a:r>
            <a:r>
              <a:rPr lang="zh-CN" altLang="zh-CN" sz="1865" dirty="0" smtClean="0">
                <a:solidFill>
                  <a:schemeClr val="bg1"/>
                </a:solidFill>
                <a:latin typeface="华文楷体" panose="02010600040101010101" pitchFamily="2" charset="-122"/>
                <a:ea typeface="华文楷体" panose="02010600040101010101" pitchFamily="2" charset="-122"/>
              </a:rPr>
              <a:t>布局</a:t>
            </a:r>
            <a:endParaRPr kumimoji="0" lang="zh-CN" altLang="en-US" sz="2400" b="0" i="0" u="none" strike="noStrike" kern="0" cap="none" spc="0" normalizeH="0" baseline="0" noProof="0" dirty="0">
              <a:ln>
                <a:noFill/>
              </a:ln>
              <a:solidFill>
                <a:schemeClr val="bg1"/>
              </a:solidFill>
              <a:effectLst/>
              <a:uLnTx/>
              <a:uFillTx/>
              <a:latin typeface="Arial Unicode MS" panose="020B0604020202020204" charset="-122"/>
              <a:ea typeface="Arial Unicode MS" panose="020B0604020202020204" charset="-122"/>
              <a:cs typeface="Arial Unicode MS" panose="020B0604020202020204" charset="-122"/>
            </a:endParaRPr>
          </a:p>
        </p:txBody>
      </p:sp>
      <p:sp>
        <p:nvSpPr>
          <p:cNvPr id="483" name="文本框 95"/>
          <p:cNvSpPr txBox="1"/>
          <p:nvPr/>
        </p:nvSpPr>
        <p:spPr>
          <a:xfrm>
            <a:off x="6846438" y="1967250"/>
            <a:ext cx="3615267" cy="1050290"/>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zh-CN" altLang="en-US" sz="2135" b="1" dirty="0">
                <a:solidFill>
                  <a:schemeClr val="bg1"/>
                </a:solidFill>
                <a:latin typeface="微软雅黑" panose="020B0503020204020204" pitchFamily="34" charset="-122"/>
                <a:ea typeface="微软雅黑" panose="020B0503020204020204" pitchFamily="34" charset="-122"/>
              </a:rPr>
              <a:t>以</a:t>
            </a:r>
            <a:r>
              <a:rPr lang="zh-CN" altLang="en-US" sz="2135" b="1" dirty="0" smtClean="0">
                <a:solidFill>
                  <a:schemeClr val="bg1"/>
                </a:solidFill>
                <a:latin typeface="微软雅黑" panose="020B0503020204020204" pitchFamily="34" charset="-122"/>
                <a:ea typeface="微软雅黑" panose="020B0503020204020204" pitchFamily="34" charset="-122"/>
              </a:rPr>
              <a:t>水定需（四定）、</a:t>
            </a:r>
            <a:r>
              <a:rPr lang="zh-CN" altLang="en-US" sz="2135" b="1" dirty="0">
                <a:solidFill>
                  <a:schemeClr val="bg1"/>
                </a:solidFill>
                <a:latin typeface="微软雅黑" panose="020B0503020204020204" pitchFamily="34" charset="-122"/>
                <a:ea typeface="微软雅黑" panose="020B0503020204020204" pitchFamily="34" charset="-122"/>
              </a:rPr>
              <a:t>量水而行、因水制宜</a:t>
            </a:r>
            <a:endParaRPr lang="en-US" altLang="zh-CN" sz="2135" b="1" dirty="0">
              <a:solidFill>
                <a:schemeClr val="bg1"/>
              </a:solidFill>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00000"/>
              </a:lnSpc>
              <a:spcBef>
                <a:spcPts val="0"/>
              </a:spcBef>
              <a:spcAft>
                <a:spcPts val="0"/>
              </a:spcAft>
              <a:buClrTx/>
              <a:buSzTx/>
              <a:buFontTx/>
              <a:buNone/>
              <a:defRPr/>
            </a:pPr>
            <a:r>
              <a:rPr lang="zh-CN" altLang="en-US" sz="1865" b="1" dirty="0">
                <a:solidFill>
                  <a:srgbClr val="FF0000"/>
                </a:solidFill>
                <a:latin typeface="华文楷体" panose="02010600040101010101" pitchFamily="2" charset="-122"/>
                <a:ea typeface="华文楷体" panose="02010600040101010101" pitchFamily="2" charset="-122"/>
              </a:rPr>
              <a:t>立足本地解决水供给问题</a:t>
            </a:r>
            <a:endParaRPr lang="zh-CN" altLang="en-US" sz="1865" b="1" dirty="0">
              <a:solidFill>
                <a:srgbClr val="FF0000"/>
              </a:solidFill>
              <a:latin typeface="华文楷体" panose="02010600040101010101" pitchFamily="2" charset="-122"/>
              <a:ea typeface="华文楷体" panose="02010600040101010101" pitchFamily="2" charset="-122"/>
            </a:endParaRPr>
          </a:p>
        </p:txBody>
      </p:sp>
      <p:sp>
        <p:nvSpPr>
          <p:cNvPr id="486" name="文本框 98"/>
          <p:cNvSpPr txBox="1"/>
          <p:nvPr/>
        </p:nvSpPr>
        <p:spPr>
          <a:xfrm>
            <a:off x="8185579" y="3898893"/>
            <a:ext cx="3575051" cy="1078230"/>
          </a:xfrm>
          <a:prstGeom prst="rect">
            <a:avLst/>
          </a:prstGeom>
          <a:noFill/>
        </p:spPr>
        <p:txBody>
          <a:bodyPr wrap="square" rtlCol="0">
            <a:spAutoFit/>
          </a:bodyPr>
          <a:lstStyle/>
          <a:p>
            <a:pPr algn="just"/>
            <a:r>
              <a:rPr lang="zh-CN" altLang="en-US" sz="2135" b="1" dirty="0">
                <a:solidFill>
                  <a:srgbClr val="FF0000"/>
                </a:solidFill>
                <a:latin typeface="微软雅黑" panose="020B0503020204020204" pitchFamily="34" charset="-122"/>
                <a:ea typeface="微软雅黑" panose="020B0503020204020204" pitchFamily="34" charset="-122"/>
              </a:rPr>
              <a:t>确</a:t>
            </a:r>
            <a:r>
              <a:rPr lang="zh-CN" altLang="en-US" sz="2135" b="1" dirty="0" smtClean="0">
                <a:solidFill>
                  <a:srgbClr val="FF0000"/>
                </a:solidFill>
                <a:latin typeface="微软雅黑" panose="020B0503020204020204" pitchFamily="34" charset="-122"/>
                <a:ea typeface="微软雅黑" panose="020B0503020204020204" pitchFamily="34" charset="-122"/>
              </a:rPr>
              <a:t>有需要（重大战略）、生态安全、可以持续的条件下，实施跨流域空间配置工程</a:t>
            </a:r>
            <a:endParaRPr lang="en-US" altLang="zh-CN" sz="2135" b="1" dirty="0">
              <a:solidFill>
                <a:srgbClr val="FF0000"/>
              </a:solidFill>
              <a:latin typeface="微软雅黑" panose="020B0503020204020204" pitchFamily="34" charset="-122"/>
              <a:ea typeface="微软雅黑" panose="020B0503020204020204" pitchFamily="34" charset="-122"/>
            </a:endParaRPr>
          </a:p>
        </p:txBody>
      </p:sp>
      <p:sp>
        <p:nvSpPr>
          <p:cNvPr id="488" name="文本框 94"/>
          <p:cNvSpPr txBox="1"/>
          <p:nvPr/>
        </p:nvSpPr>
        <p:spPr>
          <a:xfrm>
            <a:off x="2098808" y="3862520"/>
            <a:ext cx="3613149" cy="1071245"/>
          </a:xfrm>
          <a:prstGeom prst="rect">
            <a:avLst/>
          </a:prstGeom>
          <a:noFill/>
        </p:spPr>
        <p:txBody>
          <a:bodyPr wrap="square" rtlCol="0">
            <a:spAutoFit/>
          </a:bodyPr>
          <a:lstStyle/>
          <a:p>
            <a:pPr lvl="0" algn="just">
              <a:spcAft>
                <a:spcPts val="600"/>
              </a:spcAft>
            </a:pPr>
            <a:r>
              <a:rPr lang="zh-CN" altLang="en-US" sz="2135" b="1" dirty="0" smtClean="0">
                <a:solidFill>
                  <a:schemeClr val="bg1"/>
                </a:solidFill>
                <a:latin typeface="微软雅黑" panose="020B0503020204020204" pitchFamily="34" charset="-122"/>
                <a:ea typeface="微软雅黑" panose="020B0503020204020204" pitchFamily="34" charset="-122"/>
              </a:rPr>
              <a:t>加强需求管理</a:t>
            </a:r>
            <a:endParaRPr lang="en-US" altLang="zh-CN" sz="2135" b="1" dirty="0">
              <a:solidFill>
                <a:srgbClr val="0070C0"/>
              </a:solidFill>
              <a:latin typeface="微软雅黑" panose="020B0503020204020204" pitchFamily="34" charset="-122"/>
              <a:ea typeface="微软雅黑" panose="020B0503020204020204" pitchFamily="34" charset="-122"/>
            </a:endParaRPr>
          </a:p>
          <a:p>
            <a:pPr lvl="0" algn="just">
              <a:spcAft>
                <a:spcPts val="600"/>
              </a:spcAft>
            </a:pPr>
            <a:r>
              <a:rPr lang="zh-CN" altLang="en-US" sz="1865" dirty="0">
                <a:solidFill>
                  <a:schemeClr val="bg1"/>
                </a:solidFill>
                <a:latin typeface="华文楷体" panose="02010600040101010101" pitchFamily="2" charset="-122"/>
                <a:ea typeface="华文楷体" panose="02010600040101010101" pitchFamily="2" charset="-122"/>
              </a:rPr>
              <a:t>把水资源</a:t>
            </a:r>
            <a:r>
              <a:rPr lang="zh-CN" altLang="en-US" sz="1865" dirty="0" smtClean="0">
                <a:solidFill>
                  <a:schemeClr val="bg1"/>
                </a:solidFill>
                <a:latin typeface="华文楷体" panose="02010600040101010101" pitchFamily="2" charset="-122"/>
                <a:ea typeface="华文楷体" panose="02010600040101010101" pitchFamily="2" charset="-122"/>
              </a:rPr>
              <a:t>、</a:t>
            </a:r>
            <a:r>
              <a:rPr lang="zh-CN" altLang="en-US" sz="1865" dirty="0">
                <a:solidFill>
                  <a:schemeClr val="bg1"/>
                </a:solidFill>
                <a:latin typeface="华文楷体" panose="02010600040101010101" pitchFamily="2" charset="-122"/>
                <a:ea typeface="华文楷体" panose="02010600040101010101" pitchFamily="2" charset="-122"/>
              </a:rPr>
              <a:t>水</a:t>
            </a:r>
            <a:r>
              <a:rPr lang="zh-CN" altLang="en-US" sz="1865" dirty="0" smtClean="0">
                <a:solidFill>
                  <a:schemeClr val="bg1"/>
                </a:solidFill>
                <a:latin typeface="华文楷体" panose="02010600040101010101" pitchFamily="2" charset="-122"/>
                <a:ea typeface="华文楷体" panose="02010600040101010101" pitchFamily="2" charset="-122"/>
              </a:rPr>
              <a:t>环境</a:t>
            </a:r>
            <a:r>
              <a:rPr lang="zh-CN" altLang="en-US" sz="1865" dirty="0">
                <a:solidFill>
                  <a:schemeClr val="bg1"/>
                </a:solidFill>
                <a:latin typeface="华文楷体" panose="02010600040101010101" pitchFamily="2" charset="-122"/>
                <a:ea typeface="华文楷体" panose="02010600040101010101" pitchFamily="2" charset="-122"/>
              </a:rPr>
              <a:t>、</a:t>
            </a:r>
            <a:r>
              <a:rPr lang="zh-CN" altLang="en-US" sz="1865" dirty="0" smtClean="0">
                <a:solidFill>
                  <a:schemeClr val="bg1"/>
                </a:solidFill>
                <a:latin typeface="华文楷体" panose="02010600040101010101" pitchFamily="2" charset="-122"/>
                <a:ea typeface="华文楷体" panose="02010600040101010101" pitchFamily="2" charset="-122"/>
              </a:rPr>
              <a:t>水生态承载</a:t>
            </a:r>
            <a:r>
              <a:rPr lang="zh-CN" altLang="en-US" sz="1865" dirty="0">
                <a:solidFill>
                  <a:schemeClr val="bg1"/>
                </a:solidFill>
                <a:latin typeface="华文楷体" panose="02010600040101010101" pitchFamily="2" charset="-122"/>
                <a:ea typeface="华文楷体" panose="02010600040101010101" pitchFamily="2" charset="-122"/>
              </a:rPr>
              <a:t>力作为刚性约束</a:t>
            </a:r>
            <a:endParaRPr lang="zh-CN" altLang="en-US" sz="1865" dirty="0">
              <a:solidFill>
                <a:schemeClr val="bg1"/>
              </a:solidFill>
              <a:latin typeface="华文楷体" panose="02010600040101010101" pitchFamily="2" charset="-122"/>
              <a:ea typeface="华文楷体" panose="02010600040101010101" pitchFamily="2" charset="-122"/>
            </a:endParaRPr>
          </a:p>
        </p:txBody>
      </p:sp>
      <p:sp>
        <p:nvSpPr>
          <p:cNvPr id="29" name="文本框 1"/>
          <p:cNvSpPr txBox="1"/>
          <p:nvPr/>
        </p:nvSpPr>
        <p:spPr>
          <a:xfrm>
            <a:off x="712469" y="215412"/>
            <a:ext cx="10995827" cy="553998"/>
          </a:xfrm>
          <a:prstGeom prst="rect">
            <a:avLst/>
          </a:prstGeom>
          <a:noFill/>
        </p:spPr>
        <p:txBody>
          <a:bodyPr wrap="square" lIns="0" tIns="0" rIns="0" bIns="0" rtlCol="0">
            <a:spAutoFit/>
            <a:scene3d>
              <a:camera prst="orthographicFront"/>
              <a:lightRig rig="threePt" dir="t"/>
            </a:scene3d>
          </a:bodyPr>
          <a:lstStyle/>
          <a:p>
            <a:r>
              <a:rPr lang="zh-CN" altLang="zh-CN"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 </a:t>
            </a:r>
            <a:r>
              <a:rPr lang="zh-CN" altLang="en-US" sz="36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空间均衡：</a:t>
            </a:r>
            <a:r>
              <a:rPr lang="zh-CN" altLang="en-US" sz="3600" b="1" dirty="0" smtClean="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rPr>
              <a:t>水资源承载能力与经济社会荷载相均衡</a:t>
            </a:r>
            <a:endParaRPr lang="zh-CN" altLang="en-US" sz="3600"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49239" y="1580493"/>
            <a:ext cx="4145280" cy="3749040"/>
          </a:xfrm>
          <a:prstGeom prst="rect">
            <a:avLst/>
          </a:prstGeom>
        </p:spPr>
        <p:txBody>
          <a:bodyPr wrap="square">
            <a:spAutoFit/>
          </a:bodyPr>
          <a:lstStyle/>
          <a:p>
            <a:pPr marL="457200" indent="-457200">
              <a:lnSpc>
                <a:spcPct val="150000"/>
              </a:lnSpc>
              <a:buFont typeface="Arial" panose="020B0604020202020204" pitchFamily="34" charset="0"/>
              <a:buChar char="•"/>
            </a:pPr>
            <a:r>
              <a:rPr lang="zh-CN" altLang="en-US" sz="3200" dirty="0" smtClean="0">
                <a:solidFill>
                  <a:schemeClr val="bg1"/>
                </a:solidFill>
                <a:latin typeface="华文楷体" panose="02010600040101010101" pitchFamily="2" charset="-122"/>
                <a:ea typeface="华文楷体" panose="02010600040101010101" pitchFamily="2" charset="-122"/>
              </a:rPr>
              <a:t>人</a:t>
            </a:r>
            <a:r>
              <a:rPr lang="zh-CN" altLang="en-US" sz="3200" dirty="0">
                <a:solidFill>
                  <a:schemeClr val="bg1"/>
                </a:solidFill>
                <a:latin typeface="华文楷体" panose="02010600040101010101" pitchFamily="2" charset="-122"/>
                <a:ea typeface="华文楷体" panose="02010600040101010101" pitchFamily="2" charset="-122"/>
              </a:rPr>
              <a:t>的命脉在</a:t>
            </a:r>
            <a:r>
              <a:rPr lang="zh-CN" altLang="en-US" sz="3200" dirty="0" smtClean="0">
                <a:solidFill>
                  <a:schemeClr val="bg1"/>
                </a:solidFill>
                <a:latin typeface="华文楷体" panose="02010600040101010101" pitchFamily="2" charset="-122"/>
                <a:ea typeface="华文楷体" panose="02010600040101010101" pitchFamily="2" charset="-122"/>
              </a:rPr>
              <a:t>田</a:t>
            </a:r>
            <a:endParaRPr lang="en-US" altLang="zh-CN" sz="3200" dirty="0" smtClean="0">
              <a:solidFill>
                <a:schemeClr val="bg1"/>
              </a:solidFill>
              <a:latin typeface="华文楷体" panose="02010600040101010101" pitchFamily="2" charset="-122"/>
              <a:ea typeface="华文楷体" panose="02010600040101010101" pitchFamily="2" charset="-122"/>
            </a:endParaRPr>
          </a:p>
          <a:p>
            <a:pPr marL="457200" indent="-457200">
              <a:lnSpc>
                <a:spcPct val="150000"/>
              </a:lnSpc>
              <a:buFont typeface="Arial" panose="020B0604020202020204" pitchFamily="34" charset="0"/>
              <a:buChar char="•"/>
            </a:pPr>
            <a:r>
              <a:rPr lang="zh-CN" altLang="en-US" sz="3200" dirty="0" smtClean="0">
                <a:solidFill>
                  <a:schemeClr val="bg1"/>
                </a:solidFill>
                <a:latin typeface="华文楷体" panose="02010600040101010101" pitchFamily="2" charset="-122"/>
                <a:ea typeface="华文楷体" panose="02010600040101010101" pitchFamily="2" charset="-122"/>
              </a:rPr>
              <a:t>田</a:t>
            </a:r>
            <a:r>
              <a:rPr lang="zh-CN" altLang="en-US" sz="3200" dirty="0">
                <a:solidFill>
                  <a:schemeClr val="bg1"/>
                </a:solidFill>
                <a:latin typeface="华文楷体" panose="02010600040101010101" pitchFamily="2" charset="-122"/>
                <a:ea typeface="华文楷体" panose="02010600040101010101" pitchFamily="2" charset="-122"/>
              </a:rPr>
              <a:t>的命脉在</a:t>
            </a:r>
            <a:r>
              <a:rPr lang="zh-CN" altLang="en-US" sz="3200" dirty="0" smtClean="0">
                <a:solidFill>
                  <a:schemeClr val="bg1"/>
                </a:solidFill>
                <a:latin typeface="华文楷体" panose="02010600040101010101" pitchFamily="2" charset="-122"/>
                <a:ea typeface="华文楷体" panose="02010600040101010101" pitchFamily="2" charset="-122"/>
              </a:rPr>
              <a:t>水</a:t>
            </a:r>
            <a:endParaRPr lang="en-US" altLang="zh-CN" sz="3200" dirty="0" smtClean="0">
              <a:solidFill>
                <a:schemeClr val="bg1"/>
              </a:solidFill>
              <a:latin typeface="华文楷体" panose="02010600040101010101" pitchFamily="2" charset="-122"/>
              <a:ea typeface="华文楷体" panose="02010600040101010101" pitchFamily="2" charset="-122"/>
            </a:endParaRPr>
          </a:p>
          <a:p>
            <a:pPr marL="457200" indent="-457200">
              <a:lnSpc>
                <a:spcPct val="150000"/>
              </a:lnSpc>
              <a:buFont typeface="Arial" panose="020B0604020202020204" pitchFamily="34" charset="0"/>
              <a:buChar char="•"/>
            </a:pPr>
            <a:r>
              <a:rPr lang="zh-CN" altLang="en-US" sz="3200" dirty="0" smtClean="0">
                <a:solidFill>
                  <a:schemeClr val="bg1"/>
                </a:solidFill>
                <a:latin typeface="华文楷体" panose="02010600040101010101" pitchFamily="2" charset="-122"/>
                <a:ea typeface="华文楷体" panose="02010600040101010101" pitchFamily="2" charset="-122"/>
              </a:rPr>
              <a:t>水</a:t>
            </a:r>
            <a:r>
              <a:rPr lang="zh-CN" altLang="en-US" sz="3200" dirty="0">
                <a:solidFill>
                  <a:schemeClr val="bg1"/>
                </a:solidFill>
                <a:latin typeface="华文楷体" panose="02010600040101010101" pitchFamily="2" charset="-122"/>
                <a:ea typeface="华文楷体" panose="02010600040101010101" pitchFamily="2" charset="-122"/>
              </a:rPr>
              <a:t>的命脉在</a:t>
            </a:r>
            <a:r>
              <a:rPr lang="zh-CN" altLang="en-US" sz="3200" dirty="0" smtClean="0">
                <a:solidFill>
                  <a:schemeClr val="bg1"/>
                </a:solidFill>
                <a:latin typeface="华文楷体" panose="02010600040101010101" pitchFamily="2" charset="-122"/>
                <a:ea typeface="华文楷体" panose="02010600040101010101" pitchFamily="2" charset="-122"/>
              </a:rPr>
              <a:t>山</a:t>
            </a:r>
            <a:endParaRPr lang="en-US" altLang="zh-CN" sz="3200" dirty="0" smtClean="0">
              <a:solidFill>
                <a:schemeClr val="bg1"/>
              </a:solidFill>
              <a:latin typeface="华文楷体" panose="02010600040101010101" pitchFamily="2" charset="-122"/>
              <a:ea typeface="华文楷体" panose="02010600040101010101" pitchFamily="2" charset="-122"/>
            </a:endParaRPr>
          </a:p>
          <a:p>
            <a:pPr marL="457200" indent="-457200">
              <a:lnSpc>
                <a:spcPct val="150000"/>
              </a:lnSpc>
              <a:buFont typeface="Arial" panose="020B0604020202020204" pitchFamily="34" charset="0"/>
              <a:buChar char="•"/>
            </a:pPr>
            <a:r>
              <a:rPr lang="zh-CN" altLang="en-US" sz="3200" dirty="0" smtClean="0">
                <a:solidFill>
                  <a:schemeClr val="bg1"/>
                </a:solidFill>
                <a:latin typeface="华文楷体" panose="02010600040101010101" pitchFamily="2" charset="-122"/>
                <a:ea typeface="华文楷体" panose="02010600040101010101" pitchFamily="2" charset="-122"/>
              </a:rPr>
              <a:t>山</a:t>
            </a:r>
            <a:r>
              <a:rPr lang="zh-CN" altLang="en-US" sz="3200" dirty="0">
                <a:solidFill>
                  <a:schemeClr val="bg1"/>
                </a:solidFill>
                <a:latin typeface="华文楷体" panose="02010600040101010101" pitchFamily="2" charset="-122"/>
                <a:ea typeface="华文楷体" panose="02010600040101010101" pitchFamily="2" charset="-122"/>
              </a:rPr>
              <a:t>的命脉在</a:t>
            </a:r>
            <a:r>
              <a:rPr lang="zh-CN" altLang="en-US" sz="3200" dirty="0" smtClean="0">
                <a:solidFill>
                  <a:schemeClr val="bg1"/>
                </a:solidFill>
                <a:latin typeface="华文楷体" panose="02010600040101010101" pitchFamily="2" charset="-122"/>
                <a:ea typeface="华文楷体" panose="02010600040101010101" pitchFamily="2" charset="-122"/>
              </a:rPr>
              <a:t>土</a:t>
            </a:r>
            <a:endParaRPr lang="en-US" altLang="zh-CN" sz="3200" dirty="0" smtClean="0">
              <a:solidFill>
                <a:schemeClr val="bg1"/>
              </a:solidFill>
              <a:latin typeface="华文楷体" panose="02010600040101010101" pitchFamily="2" charset="-122"/>
              <a:ea typeface="华文楷体" panose="02010600040101010101" pitchFamily="2" charset="-122"/>
            </a:endParaRPr>
          </a:p>
          <a:p>
            <a:pPr marL="457200" indent="-457200">
              <a:lnSpc>
                <a:spcPct val="150000"/>
              </a:lnSpc>
              <a:buFont typeface="Arial" panose="020B0604020202020204" pitchFamily="34" charset="0"/>
              <a:buChar char="•"/>
            </a:pPr>
            <a:r>
              <a:rPr lang="zh-CN" altLang="en-US" sz="3200" dirty="0" smtClean="0">
                <a:solidFill>
                  <a:schemeClr val="bg1"/>
                </a:solidFill>
                <a:latin typeface="华文楷体" panose="02010600040101010101" pitchFamily="2" charset="-122"/>
                <a:ea typeface="华文楷体" panose="02010600040101010101" pitchFamily="2" charset="-122"/>
              </a:rPr>
              <a:t>土</a:t>
            </a:r>
            <a:r>
              <a:rPr lang="zh-CN" altLang="en-US" sz="3200" dirty="0">
                <a:solidFill>
                  <a:schemeClr val="bg1"/>
                </a:solidFill>
                <a:latin typeface="华文楷体" panose="02010600040101010101" pitchFamily="2" charset="-122"/>
                <a:ea typeface="华文楷体" panose="02010600040101010101" pitchFamily="2" charset="-122"/>
              </a:rPr>
              <a:t>的命脉在</a:t>
            </a:r>
            <a:r>
              <a:rPr lang="zh-CN" altLang="en-US" sz="3200" dirty="0" smtClean="0">
                <a:solidFill>
                  <a:schemeClr val="bg1"/>
                </a:solidFill>
                <a:latin typeface="华文楷体" panose="02010600040101010101" pitchFamily="2" charset="-122"/>
                <a:ea typeface="华文楷体" panose="02010600040101010101" pitchFamily="2" charset="-122"/>
              </a:rPr>
              <a:t>树</a:t>
            </a:r>
            <a:endParaRPr lang="zh-CN" altLang="en-US" sz="3200" dirty="0">
              <a:solidFill>
                <a:schemeClr val="bg1"/>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7081040" y="1876096"/>
            <a:ext cx="3965870" cy="3021615"/>
          </a:xfrm>
          <a:prstGeom prst="rect">
            <a:avLst/>
          </a:prstGeom>
        </p:spPr>
      </p:pic>
      <p:sp>
        <p:nvSpPr>
          <p:cNvPr id="4" name="矩形 3"/>
          <p:cNvSpPr/>
          <p:nvPr/>
        </p:nvSpPr>
        <p:spPr>
          <a:xfrm>
            <a:off x="1201530" y="5341028"/>
            <a:ext cx="9756775" cy="1311910"/>
          </a:xfrm>
          <a:prstGeom prst="rect">
            <a:avLst/>
          </a:prstGeom>
        </p:spPr>
        <p:txBody>
          <a:bodyPr wrap="square">
            <a:spAutoFit/>
          </a:bodyPr>
          <a:lstStyle/>
          <a:p>
            <a:pPr algn="l">
              <a:lnSpc>
                <a:spcPct val="150000"/>
              </a:lnSpc>
            </a:pPr>
            <a:r>
              <a:rPr lang="en-US" altLang="zh-CN" sz="2665" b="1" dirty="0" smtClean="0">
                <a:solidFill>
                  <a:srgbClr val="0070C0"/>
                </a:solidFill>
                <a:latin typeface="微软雅黑" panose="020B0503020204020204" pitchFamily="34" charset="-122"/>
                <a:ea typeface="微软雅黑" panose="020B0503020204020204" pitchFamily="34" charset="-122"/>
              </a:rPr>
              <a:t>       </a:t>
            </a:r>
            <a:r>
              <a:rPr lang="zh-CN" altLang="en-US" sz="2665" b="1" dirty="0" smtClean="0">
                <a:solidFill>
                  <a:schemeClr val="bg1"/>
                </a:solidFill>
                <a:latin typeface="微软雅黑" panose="020B0503020204020204" pitchFamily="34" charset="-122"/>
                <a:ea typeface="微软雅黑" panose="020B0503020204020204" pitchFamily="34" charset="-122"/>
              </a:rPr>
              <a:t>就是要把山、水、林、田、湖草作为一个“生命共同体”，要把治水与治山治林治田治草相结合，不能单打读斗、顾此失彼。</a:t>
            </a:r>
            <a:endParaRPr lang="en-US" altLang="zh-CN" sz="2665" dirty="0">
              <a:solidFill>
                <a:schemeClr val="bg1"/>
              </a:solidFill>
            </a:endParaRPr>
          </a:p>
        </p:txBody>
      </p:sp>
      <p:sp>
        <p:nvSpPr>
          <p:cNvPr id="6" name="文本框 1"/>
          <p:cNvSpPr txBox="1"/>
          <p:nvPr/>
        </p:nvSpPr>
        <p:spPr>
          <a:xfrm>
            <a:off x="752225" y="318052"/>
            <a:ext cx="10995827" cy="553998"/>
          </a:xfrm>
          <a:prstGeom prst="rect">
            <a:avLst/>
          </a:prstGeom>
          <a:noFill/>
        </p:spPr>
        <p:txBody>
          <a:bodyPr wrap="square" lIns="0" tIns="0" rIns="0" bIns="0" rtlCol="0">
            <a:spAutoFit/>
            <a:scene3d>
              <a:camera prst="orthographicFront"/>
              <a:lightRig rig="threePt" dir="t"/>
            </a:scene3d>
          </a:bodyPr>
          <a:lstStyle/>
          <a:p>
            <a:r>
              <a:rPr lang="zh-CN" altLang="zh-CN"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 </a:t>
            </a:r>
            <a:r>
              <a:rPr lang="zh-CN" alt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系统治理</a:t>
            </a:r>
            <a:endParaRPr lang="zh-CN" altLang="en-US" sz="3600"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7" name="矩形 6"/>
          <p:cNvSpPr/>
          <p:nvPr/>
        </p:nvSpPr>
        <p:spPr>
          <a:xfrm>
            <a:off x="612954" y="993227"/>
            <a:ext cx="8956718" cy="707501"/>
          </a:xfrm>
          <a:prstGeom prst="rect">
            <a:avLst/>
          </a:prstGeom>
        </p:spPr>
        <p:txBody>
          <a:bodyPr wrap="square">
            <a:spAutoFit/>
          </a:bodyPr>
          <a:lstStyle/>
          <a:p>
            <a:pPr algn="l">
              <a:lnSpc>
                <a:spcPct val="150000"/>
              </a:lnSpc>
            </a:pPr>
            <a:r>
              <a:rPr lang="en-US" altLang="zh-CN" sz="2665" b="1" dirty="0" smtClean="0">
                <a:solidFill>
                  <a:schemeClr val="bg1"/>
                </a:solidFill>
                <a:latin typeface="微软雅黑" panose="020B0503020204020204" pitchFamily="34" charset="-122"/>
                <a:ea typeface="微软雅黑" panose="020B0503020204020204" pitchFamily="34" charset="-122"/>
              </a:rPr>
              <a:t>      </a:t>
            </a:r>
            <a:r>
              <a:rPr lang="zh-CN" altLang="en-US" sz="2665" b="1" dirty="0" smtClean="0">
                <a:solidFill>
                  <a:schemeClr val="bg1"/>
                </a:solidFill>
                <a:latin typeface="微软雅黑" panose="020B0503020204020204" pitchFamily="34" charset="-122"/>
                <a:ea typeface="微软雅黑" panose="020B0503020204020204" pitchFamily="34" charset="-122"/>
              </a:rPr>
              <a:t>习近平总书记关于生态文明建设有这样一段生动的描述：</a:t>
            </a:r>
            <a:endParaRPr lang="en-US" altLang="zh-CN" sz="2665"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20495" y="1533525"/>
            <a:ext cx="9551670" cy="4801314"/>
          </a:xfrm>
          <a:prstGeom prst="rect">
            <a:avLst/>
          </a:prstGeom>
          <a:noFill/>
          <a:ln w="9525">
            <a:noFill/>
          </a:ln>
        </p:spPr>
        <p:txBody>
          <a:bodyPr wrap="square" anchor="t">
            <a:spAutoFit/>
          </a:bodyPr>
          <a:lstStyle/>
          <a:p>
            <a:pPr lvl="0" indent="0">
              <a:lnSpc>
                <a:spcPct val="100000"/>
              </a:lnSpc>
            </a:pPr>
            <a:r>
              <a:rPr lang="en-US" altLang="zh-CN" sz="5400" dirty="0">
                <a:solidFill>
                  <a:schemeClr val="bg1"/>
                </a:solidFill>
                <a:latin typeface="华文隶书" panose="02010800040101010101" pitchFamily="2" charset="-122"/>
                <a:ea typeface="华文隶书" panose="02010800040101010101" pitchFamily="2" charset="-122"/>
                <a:sym typeface="宋体" panose="02010600030101010101" pitchFamily="2" charset="-122"/>
              </a:rPr>
              <a:t> </a:t>
            </a:r>
            <a:r>
              <a:rPr lang="en-US" altLang="zh-CN"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    </a:t>
            </a:r>
            <a:r>
              <a:rPr lang="zh-CN" altLang="en-US" sz="3600" dirty="0" smtClean="0">
                <a:solidFill>
                  <a:schemeClr val="bg1"/>
                </a:solidFill>
                <a:latin typeface="隶书" panose="02010509060101010101" pitchFamily="49" charset="-122"/>
                <a:ea typeface="隶书" panose="02010509060101010101" pitchFamily="49" charset="-122"/>
                <a:sym typeface="宋体" panose="02010600030101010101" pitchFamily="2" charset="-122"/>
              </a:rPr>
              <a:t>习近平总书记在党的十九大报告中指出，中国特色社会主义进入了新时代</a:t>
            </a:r>
            <a:r>
              <a:rPr lang="zh-CN" altLang="en-US" sz="3600" dirty="0" smtClean="0">
                <a:solidFill>
                  <a:schemeClr val="bg1"/>
                </a:solidFill>
                <a:latin typeface="隶书" panose="02010509060101010101" pitchFamily="49" charset="-122"/>
                <a:ea typeface="隶书" panose="02010509060101010101" pitchFamily="49" charset="-122"/>
                <a:sym typeface="+mn-ea"/>
              </a:rPr>
              <a:t>，其基本特征是我国经济已由高速增长阶段转向高质量发展阶段。</a:t>
            </a:r>
            <a:r>
              <a:rPr lang="zh-CN" altLang="zh-CN" sz="3600" dirty="0" smtClean="0">
                <a:solidFill>
                  <a:schemeClr val="bg1"/>
                </a:solidFill>
                <a:latin typeface="隶书" panose="02010509060101010101" pitchFamily="49" charset="-122"/>
                <a:ea typeface="隶书" panose="02010509060101010101" pitchFamily="49" charset="-122"/>
                <a:sym typeface="宋体" panose="02010600030101010101" pitchFamily="2" charset="-122"/>
              </a:rPr>
              <a:t>这也对我们</a:t>
            </a:r>
            <a:r>
              <a:rPr lang="zh-CN" altLang="en-US" sz="3600" dirty="0" smtClean="0">
                <a:solidFill>
                  <a:schemeClr val="bg1"/>
                </a:solidFill>
                <a:latin typeface="隶书" panose="02010509060101010101" pitchFamily="49" charset="-122"/>
                <a:ea typeface="隶书" panose="02010509060101010101" pitchFamily="49" charset="-122"/>
                <a:sym typeface="宋体" panose="02010600030101010101" pitchFamily="2" charset="-122"/>
              </a:rPr>
              <a:t>新时期水利行业提出了</a:t>
            </a:r>
            <a:r>
              <a:rPr lang="zh-CN" altLang="en-US" sz="3600" dirty="0" smtClean="0">
                <a:solidFill>
                  <a:srgbClr val="FFC000"/>
                </a:solidFill>
                <a:latin typeface="隶书" panose="02010509060101010101" pitchFamily="49" charset="-122"/>
                <a:ea typeface="隶书" panose="02010509060101010101" pitchFamily="49" charset="-122"/>
                <a:sym typeface="宋体" panose="02010600030101010101" pitchFamily="2" charset="-122"/>
              </a:rPr>
              <a:t>新使命、新思想、新方略、新要求</a:t>
            </a:r>
            <a:r>
              <a:rPr lang="zh-CN" altLang="en-US" sz="3600" dirty="0" smtClean="0">
                <a:solidFill>
                  <a:schemeClr val="bg1"/>
                </a:solidFill>
                <a:latin typeface="隶书" panose="02010509060101010101" pitchFamily="49" charset="-122"/>
                <a:ea typeface="隶书" panose="02010509060101010101" pitchFamily="49" charset="-122"/>
                <a:sym typeface="宋体" panose="02010600030101010101" pitchFamily="2" charset="-122"/>
              </a:rPr>
              <a:t>。为此，我们必须加强学习、转变观念，提高政治站位，围绕党和国家的要求，围绕人民群众的需求，开展水利工作。</a:t>
            </a:r>
            <a:endParaRPr lang="zh-CN" altLang="en-US" sz="3600" dirty="0">
              <a:solidFill>
                <a:schemeClr val="bg1"/>
              </a:solidFill>
              <a:latin typeface="隶书" panose="02010509060101010101" pitchFamily="49" charset="-122"/>
              <a:ea typeface="隶书" panose="02010509060101010101" pitchFamily="49" charset="-122"/>
              <a:sym typeface="宋体" panose="02010600030101010101" pitchFamily="2" charset="-122"/>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timgsa.baidu.com/timg?image&amp;quality=80&amp;size=b9999_10000&amp;sec=1532200995754&amp;di=e6bdcbf7fe34fd6137ff31f184bd8f52&amp;imgtype=jpg&amp;src=http%3A%2F%2Fimg1.imgtn.bdimg.com%2Fit%2Fu%3D404296811%2C1857541948%26fm%3D214%26gp%3D0.jpg"/>
          <p:cNvPicPr>
            <a:picLocks noChangeAspect="1" noChangeArrowheads="1"/>
          </p:cNvPicPr>
          <p:nvPr/>
        </p:nvPicPr>
        <p:blipFill rotWithShape="1">
          <a:blip r:embed="rId1">
            <a:extLst>
              <a:ext uri="{28A0092B-C50C-407E-A947-70E740481C1C}">
                <a14:useLocalDpi xmlns:a14="http://schemas.microsoft.com/office/drawing/2010/main" val="0"/>
              </a:ext>
            </a:extLst>
          </a:blip>
          <a:srcRect l="1740" t="39270" r="1961" b="30365"/>
          <a:stretch>
            <a:fillRect/>
          </a:stretch>
        </p:blipFill>
        <p:spPr bwMode="auto">
          <a:xfrm>
            <a:off x="2735627" y="1220755"/>
            <a:ext cx="6959600" cy="18269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99475" y="3627755"/>
            <a:ext cx="3328670" cy="2777490"/>
          </a:xfrm>
          <a:prstGeom prst="rect">
            <a:avLst/>
          </a:prstGeom>
          <a:solidFill>
            <a:schemeClr val="accent2">
              <a:lumMod val="40000"/>
              <a:lumOff val="60000"/>
            </a:schemeClr>
          </a:solidFill>
        </p:spPr>
        <p:txBody>
          <a:bodyPr wrap="square" rtlCol="0">
            <a:spAutoFit/>
          </a:bodyPr>
          <a:lstStyle/>
          <a:p>
            <a:pPr algn="just">
              <a:lnSpc>
                <a:spcPct val="120000"/>
              </a:lnSpc>
            </a:pPr>
            <a:r>
              <a:rPr lang="zh-CN" altLang="en-US" sz="2935" b="1" dirty="0" smtClean="0">
                <a:latin typeface="微软雅黑" panose="020B0503020204020204" pitchFamily="34" charset="-122"/>
                <a:ea typeface="微软雅黑" panose="020B0503020204020204" pitchFamily="34" charset="-122"/>
                <a:sym typeface="+mn-ea"/>
              </a:rPr>
              <a:t>政府要从</a:t>
            </a:r>
            <a:r>
              <a:rPr lang="zh-CN" altLang="en-US" sz="2935" b="1" dirty="0">
                <a:latin typeface="微软雅黑" panose="020B0503020204020204" pitchFamily="34" charset="-122"/>
                <a:ea typeface="微软雅黑" panose="020B0503020204020204" pitchFamily="34" charset="-122"/>
              </a:rPr>
              <a:t>水</a:t>
            </a:r>
            <a:r>
              <a:rPr lang="zh-CN" altLang="en-US" sz="2935" b="1" dirty="0" smtClean="0">
                <a:latin typeface="微软雅黑" panose="020B0503020204020204" pitchFamily="34" charset="-122"/>
                <a:ea typeface="微软雅黑" panose="020B0503020204020204" pitchFamily="34" charset="-122"/>
              </a:rPr>
              <a:t>是公共产品属性出发，</a:t>
            </a:r>
            <a:r>
              <a:rPr lang="zh-CN" altLang="en-US" sz="2935" b="1" dirty="0" smtClean="0">
                <a:latin typeface="微软雅黑" panose="020B0503020204020204" pitchFamily="34" charset="-122"/>
                <a:ea typeface="微软雅黑" panose="020B0503020204020204" pitchFamily="34" charset="-122"/>
                <a:sym typeface="+mn-ea"/>
              </a:rPr>
              <a:t>该管的要管，还要严管、管好。</a:t>
            </a:r>
            <a:r>
              <a:rPr lang="zh-CN" altLang="en-US" sz="2935" b="1" dirty="0" smtClean="0">
                <a:latin typeface="微软雅黑" panose="020B0503020204020204" pitchFamily="34" charset="-122"/>
                <a:ea typeface="微软雅黑" panose="020B0503020204020204" pitchFamily="34" charset="-122"/>
              </a:rPr>
              <a:t>既不能缺位，更不能手软。</a:t>
            </a:r>
            <a:endParaRPr lang="zh-CN" altLang="en-US" sz="2935" b="1" dirty="0">
              <a:latin typeface="微软雅黑" panose="020B0503020204020204" pitchFamily="34" charset="-122"/>
              <a:ea typeface="微软雅黑" panose="020B0503020204020204" pitchFamily="34" charset="-122"/>
            </a:endParaRPr>
          </a:p>
        </p:txBody>
      </p:sp>
      <p:sp>
        <p:nvSpPr>
          <p:cNvPr id="5" name="Freeform 6"/>
          <p:cNvSpPr/>
          <p:nvPr/>
        </p:nvSpPr>
        <p:spPr bwMode="gray">
          <a:xfrm>
            <a:off x="3777957" y="3047669"/>
            <a:ext cx="1204384" cy="1655233"/>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0070C0"/>
              </a:gs>
              <a:gs pos="100000">
                <a:schemeClr val="accent1">
                  <a:lumMod val="40000"/>
                  <a:lumOff val="60000"/>
                </a:schemeClr>
              </a:gs>
            </a:gsLst>
            <a:lin ang="0" scaled="1"/>
          </a:gradFill>
          <a:ln w="0">
            <a:noFill/>
            <a:prstDash val="solid"/>
            <a:round/>
          </a:ln>
        </p:spPr>
        <p:txBody>
          <a:bodyPr/>
          <a:lstStyle/>
          <a:p>
            <a:endParaRPr lang="zh-CN" altLang="en-US" sz="100">
              <a:ea typeface="宋体" panose="02010600030101010101" pitchFamily="2" charset="-122"/>
            </a:endParaRPr>
          </a:p>
        </p:txBody>
      </p:sp>
      <p:sp>
        <p:nvSpPr>
          <p:cNvPr id="6" name="Freeform 21"/>
          <p:cNvSpPr/>
          <p:nvPr/>
        </p:nvSpPr>
        <p:spPr bwMode="gray">
          <a:xfrm flipH="1">
            <a:off x="7294960" y="3047668"/>
            <a:ext cx="1204383" cy="1655233"/>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w="0">
            <a:noFill/>
            <a:prstDash val="solid"/>
            <a:round/>
          </a:ln>
        </p:spPr>
        <p:txBody>
          <a:bodyPr/>
          <a:lstStyle/>
          <a:p>
            <a:endParaRPr lang="zh-CN" altLang="en-US" sz="100">
              <a:ea typeface="宋体" panose="02010600030101010101" pitchFamily="2" charset="-122"/>
            </a:endParaRPr>
          </a:p>
        </p:txBody>
      </p:sp>
      <p:sp>
        <p:nvSpPr>
          <p:cNvPr id="8" name="TextBox 7"/>
          <p:cNvSpPr txBox="1"/>
          <p:nvPr/>
        </p:nvSpPr>
        <p:spPr>
          <a:xfrm>
            <a:off x="805338" y="3626715"/>
            <a:ext cx="2973255" cy="2778760"/>
          </a:xfrm>
          <a:prstGeom prst="rect">
            <a:avLst/>
          </a:prstGeom>
          <a:solidFill>
            <a:schemeClr val="tx2">
              <a:lumMod val="20000"/>
              <a:lumOff val="80000"/>
            </a:schemeClr>
          </a:solidFill>
        </p:spPr>
        <p:txBody>
          <a:bodyPr wrap="square" rtlCol="0">
            <a:spAutoFit/>
          </a:bodyPr>
          <a:lstStyle/>
          <a:p>
            <a:pPr algn="just">
              <a:lnSpc>
                <a:spcPct val="150000"/>
              </a:lnSpc>
            </a:pPr>
            <a:r>
              <a:rPr lang="zh-CN" altLang="en-US" sz="2935" b="1" dirty="0" smtClean="0">
                <a:latin typeface="微软雅黑" panose="020B0503020204020204" pitchFamily="34" charset="-122"/>
                <a:ea typeface="微软雅黑" panose="020B0503020204020204" pitchFamily="34" charset="-122"/>
              </a:rPr>
              <a:t>发挥市场机制作用要善用</a:t>
            </a:r>
            <a:r>
              <a:rPr lang="zh-CN" altLang="en-US" sz="2900" b="1" dirty="0" smtClean="0">
                <a:solidFill>
                  <a:srgbClr val="C00000"/>
                </a:solidFill>
                <a:uFillTx/>
                <a:latin typeface="微软雅黑" panose="020B0503020204020204" pitchFamily="34" charset="-122"/>
                <a:ea typeface="微软雅黑" panose="020B0503020204020204" pitchFamily="34" charset="-122"/>
              </a:rPr>
              <a:t>价格杠杆</a:t>
            </a:r>
            <a:r>
              <a:rPr lang="zh-CN" altLang="en-US" sz="2935" b="1" dirty="0" smtClean="0">
                <a:latin typeface="微软雅黑" panose="020B0503020204020204" pitchFamily="34" charset="-122"/>
                <a:ea typeface="微软雅黑" panose="020B0503020204020204" pitchFamily="34" charset="-122"/>
              </a:rPr>
              <a:t>，让价格这个杠杆来调节供求</a:t>
            </a:r>
            <a:endParaRPr lang="zh-CN" altLang="en-US" sz="2935" b="1" dirty="0">
              <a:latin typeface="微软雅黑" panose="020B0503020204020204" pitchFamily="34" charset="-122"/>
              <a:ea typeface="微软雅黑" panose="020B0503020204020204" pitchFamily="34" charset="-122"/>
            </a:endParaRPr>
          </a:p>
        </p:txBody>
      </p:sp>
      <p:sp>
        <p:nvSpPr>
          <p:cNvPr id="9" name="文本框 1"/>
          <p:cNvSpPr txBox="1"/>
          <p:nvPr/>
        </p:nvSpPr>
        <p:spPr>
          <a:xfrm>
            <a:off x="553444" y="420370"/>
            <a:ext cx="4658360" cy="501650"/>
          </a:xfrm>
          <a:prstGeom prst="rect">
            <a:avLst/>
          </a:prstGeom>
          <a:noFill/>
        </p:spPr>
        <p:txBody>
          <a:bodyPr wrap="square" lIns="0" tIns="0" rIns="0" bIns="0" rtlCol="0">
            <a:spAutoFit/>
            <a:scene3d>
              <a:camera prst="orthographicFront"/>
              <a:lightRig rig="threePt" dir="t"/>
            </a:scene3d>
          </a:bodyPr>
          <a:lstStyle/>
          <a:p>
            <a:pPr>
              <a:lnSpc>
                <a:spcPct val="90000"/>
              </a:lnSpc>
              <a:spcBef>
                <a:spcPct val="20000"/>
              </a:spcBef>
              <a:buSzPct val="80000"/>
            </a:pPr>
            <a:r>
              <a:rPr lang="zh-CN" altLang="zh-CN"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 </a:t>
            </a:r>
            <a:r>
              <a:rPr lang="zh-CN" alt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两手发力</a:t>
            </a:r>
            <a:endParaRPr lang="zh-CN" altLang="zh-CN"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文本框 1"/>
          <p:cNvSpPr txBox="1"/>
          <p:nvPr/>
        </p:nvSpPr>
        <p:spPr>
          <a:xfrm>
            <a:off x="1346505" y="2121075"/>
            <a:ext cx="9523425" cy="3383280"/>
          </a:xfrm>
          <a:prstGeom prst="rect">
            <a:avLst/>
          </a:prstGeom>
          <a:noFill/>
          <a:ln w="9525">
            <a:noFill/>
          </a:ln>
        </p:spPr>
        <p:txBody>
          <a:bodyPr wrap="square" anchor="t">
            <a:spAutoFit/>
          </a:bodyPr>
          <a:lstStyle/>
          <a:p>
            <a:pPr lvl="0" indent="0" algn="l"/>
            <a:r>
              <a:rPr lang="en-US" altLang="zh-CN" sz="5400" dirty="0">
                <a:solidFill>
                  <a:schemeClr val="bg1"/>
                </a:solidFill>
                <a:latin typeface="华文隶书" panose="02010800040101010101" pitchFamily="2" charset="-122"/>
                <a:ea typeface="华文隶书" panose="02010800040101010101" pitchFamily="2" charset="-122"/>
                <a:sym typeface="宋体" panose="02010600030101010101" pitchFamily="2" charset="-122"/>
              </a:rPr>
              <a:t> </a:t>
            </a:r>
            <a:r>
              <a:rPr lang="zh-CN" altLang="en-US"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（二）</a:t>
            </a:r>
            <a:r>
              <a:rPr lang="zh-CN" altLang="en-US" sz="54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rPr>
              <a:t>总书记在黄河流域生态保护和高质量发展座谈会上的重要讲话</a:t>
            </a:r>
            <a:endParaRPr lang="zh-CN" altLang="en-US" sz="5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endParaRPr>
          </a:p>
          <a:p>
            <a:pPr lvl="0" indent="0"/>
            <a:endParaRPr lang="zh-CN" altLang="en-US" sz="5400" dirty="0">
              <a:solidFill>
                <a:schemeClr val="bg1"/>
              </a:solidFill>
              <a:latin typeface="华文隶书" panose="02010800040101010101" pitchFamily="2" charset="-122"/>
              <a:ea typeface="华文隶书" panose="02010800040101010101" pitchFamily="2" charset="-122"/>
              <a:sym typeface="宋体" panose="02010600030101010101" pitchFamily="2" charset="-122"/>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IMG_257"/>
          <p:cNvPicPr>
            <a:picLocks noChangeAspect="1"/>
          </p:cNvPicPr>
          <p:nvPr/>
        </p:nvPicPr>
        <p:blipFill>
          <a:blip r:embed="rId1"/>
          <a:stretch>
            <a:fillRect/>
          </a:stretch>
        </p:blipFill>
        <p:spPr>
          <a:xfrm>
            <a:off x="22225" y="1849120"/>
            <a:ext cx="5792470" cy="3863340"/>
          </a:xfrm>
          <a:prstGeom prst="rect">
            <a:avLst/>
          </a:prstGeom>
          <a:noFill/>
          <a:ln w="9525">
            <a:noFill/>
          </a:ln>
        </p:spPr>
      </p:pic>
      <p:sp>
        <p:nvSpPr>
          <p:cNvPr id="100" name="文本框 99"/>
          <p:cNvSpPr txBox="1"/>
          <p:nvPr/>
        </p:nvSpPr>
        <p:spPr>
          <a:xfrm>
            <a:off x="5788025" y="3107055"/>
            <a:ext cx="6129020" cy="483235"/>
          </a:xfrm>
          <a:prstGeom prst="rect">
            <a:avLst/>
          </a:prstGeom>
          <a:noFill/>
          <a:ln w="9525">
            <a:noFill/>
          </a:ln>
        </p:spPr>
        <p:txBody>
          <a:bodyPr wrap="square">
            <a:spAutoFit/>
          </a:bodyPr>
          <a:lstStyle/>
          <a:p>
            <a:pPr marL="0" indent="266700" algn="l"/>
            <a:r>
              <a:rPr lang="zh-CN" altLang="en-US" sz="2400" b="0" u="none">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提出：治理黄河，重在保护，要在治理</a:t>
            </a:r>
            <a:endParaRPr lang="zh-CN" altLang="en-US" sz="2400" b="0" u="none">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5940425" y="457200"/>
            <a:ext cx="5976620" cy="2011680"/>
          </a:xfrm>
          <a:prstGeom prst="rect">
            <a:avLst/>
          </a:prstGeom>
          <a:noFill/>
          <a:ln w="9525">
            <a:noFill/>
          </a:ln>
        </p:spPr>
        <p:txBody>
          <a:bodyPr wrap="square">
            <a:spAutoFit/>
          </a:bodyPr>
          <a:lstStyle/>
          <a:p>
            <a:pPr marL="0" indent="266700" algn="l">
              <a:lnSpc>
                <a:spcPct val="150000"/>
              </a:lnSpc>
            </a:pPr>
            <a:r>
              <a:rPr lang="en-US" altLang="zh-CN" sz="2800" b="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2019</a:t>
            </a:r>
            <a:r>
              <a:rPr lang="zh-CN" altLang="en-US" sz="2800" b="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年9月1</a:t>
            </a:r>
            <a:r>
              <a:rPr lang="en-US" altLang="zh-CN" sz="2800" b="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800" b="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日，</a:t>
            </a:r>
            <a:r>
              <a:rPr lang="zh-CN" altLang="en-US" sz="28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习近平总书记</a:t>
            </a:r>
            <a:r>
              <a:rPr lang="zh-CN" altLang="en-US" sz="2800" b="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考察黄河，并在郑州召开了黄河流域生态保护和高质量发展座谈会。</a:t>
            </a:r>
            <a:endParaRPr lang="zh-CN" altLang="en-US" sz="2800" b="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626745" y="641033"/>
            <a:ext cx="5080000" cy="743585"/>
          </a:xfrm>
          <a:prstGeom prst="rect">
            <a:avLst/>
          </a:prstGeom>
          <a:noFill/>
          <a:ln w="9525">
            <a:noFill/>
          </a:ln>
        </p:spPr>
        <p:txBody>
          <a:bodyPr>
            <a:spAutoFit/>
          </a:bodyPr>
          <a:lstStyle/>
          <a:p>
            <a:pPr marL="0" indent="0" algn="l"/>
            <a:r>
              <a:rPr lang="zh-CN" altLang="en-US" sz="4000" b="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善治国者必重治水。</a:t>
            </a:r>
            <a:endParaRPr lang="zh-CN" altLang="en-US" sz="4000" b="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6142990" y="4297680"/>
            <a:ext cx="5669280" cy="483235"/>
          </a:xfrm>
          <a:prstGeom prst="rect">
            <a:avLst/>
          </a:prstGeom>
          <a:noFill/>
        </p:spPr>
        <p:txBody>
          <a:bodyPr wrap="none" rtlCol="0">
            <a:spAutoFit/>
          </a:bodyPr>
          <a:lstStyle/>
          <a:p>
            <a:pPr algn="l"/>
            <a:r>
              <a:rPr lang="zh-CN" altLang="en-US" sz="240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要求：共同抓好大保护，协同推进大治理</a:t>
            </a:r>
            <a:endParaRPr lang="zh-CN" altLang="en-US" sz="2400" b="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6142990" y="5372418"/>
            <a:ext cx="5080000" cy="483235"/>
          </a:xfrm>
          <a:prstGeom prst="rect">
            <a:avLst/>
          </a:prstGeom>
          <a:noFill/>
          <a:ln w="9525">
            <a:noFill/>
          </a:ln>
        </p:spPr>
        <p:txBody>
          <a:bodyPr>
            <a:spAutoFit/>
          </a:bodyPr>
          <a:lstStyle/>
          <a:p>
            <a:pPr marL="0" indent="0" algn="l"/>
            <a:r>
              <a:rPr lang="zh-CN" altLang="en-US" sz="2400" b="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目标：让黄河成为造福人民的幸福河</a:t>
            </a:r>
            <a:endParaRPr lang="zh-CN" altLang="en-US" sz="2400" b="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76225" y="2347595"/>
            <a:ext cx="4499610" cy="2531110"/>
          </a:xfrm>
          <a:prstGeom prst="rect">
            <a:avLst/>
          </a:prstGeom>
        </p:spPr>
      </p:pic>
      <p:sp>
        <p:nvSpPr>
          <p:cNvPr id="3" name="文本框 2"/>
          <p:cNvSpPr txBox="1"/>
          <p:nvPr/>
        </p:nvSpPr>
        <p:spPr>
          <a:xfrm>
            <a:off x="5298440" y="1433830"/>
            <a:ext cx="6506210" cy="4358640"/>
          </a:xfrm>
          <a:prstGeom prst="rect">
            <a:avLst/>
          </a:prstGeom>
          <a:noFill/>
        </p:spPr>
        <p:txBody>
          <a:bodyPr wrap="square" rtlCol="0" anchor="t">
            <a:spAutoFit/>
          </a:bodyPr>
          <a:lstStyle/>
          <a:p>
            <a:pPr>
              <a:lnSpc>
                <a:spcPct val="150000"/>
              </a:lnSpc>
            </a:pPr>
            <a:r>
              <a:rPr lang="zh-CN" altLang="en-US"/>
              <a:t>          </a:t>
            </a:r>
            <a:r>
              <a:rPr lang="zh-CN" altLang="en-US" sz="2800">
                <a:solidFill>
                  <a:schemeClr val="bg1"/>
                </a:solidFill>
                <a:uFillTx/>
              </a:rPr>
              <a:t>  为</a:t>
            </a:r>
            <a:r>
              <a:rPr lang="zh-CN" altLang="en-US" sz="2800">
                <a:solidFill>
                  <a:schemeClr val="bg1"/>
                </a:solidFill>
                <a:uFillTx/>
                <a:sym typeface="+mn-ea"/>
              </a:rPr>
              <a:t>进一步贯彻落实了习近平总书记在黄河流域生态保护和高质量发展座谈会上的讲话精神，</a:t>
            </a:r>
            <a:r>
              <a:rPr lang="zh-CN" altLang="en-US"/>
              <a:t> </a:t>
            </a:r>
            <a:r>
              <a:rPr lang="zh-CN" altLang="en-US" sz="2800">
                <a:solidFill>
                  <a:schemeClr val="bg1"/>
                </a:solidFill>
                <a:uFillTx/>
              </a:rPr>
              <a:t>10月11日，</a:t>
            </a:r>
            <a:r>
              <a:rPr lang="zh-CN" altLang="en-US" sz="2800">
                <a:solidFill>
                  <a:schemeClr val="bg1"/>
                </a:solidFill>
                <a:uFillTx/>
                <a:sym typeface="+mn-ea"/>
              </a:rPr>
              <a:t>鄂竟平部长在山东东营召开了</a:t>
            </a:r>
            <a:r>
              <a:rPr lang="zh-CN" altLang="en-US" sz="2800">
                <a:solidFill>
                  <a:schemeClr val="bg1"/>
                </a:solidFill>
                <a:uFillTx/>
              </a:rPr>
              <a:t>江河流域水资源管理现场会，安排部署了</a:t>
            </a:r>
            <a:r>
              <a:rPr lang="zh-CN" altLang="en-US" sz="2800">
                <a:solidFill>
                  <a:srgbClr val="FF0000"/>
                </a:solidFill>
                <a:uFillTx/>
              </a:rPr>
              <a:t>全面加强江河流域水资源管理工作</a:t>
            </a:r>
            <a:r>
              <a:rPr lang="zh-CN" altLang="en-US" sz="2800">
                <a:solidFill>
                  <a:schemeClr val="bg1"/>
                </a:solidFill>
                <a:uFillTx/>
              </a:rPr>
              <a:t>。</a:t>
            </a:r>
            <a:endParaRPr lang="zh-CN" altLang="en-US" sz="2800">
              <a:solidFill>
                <a:schemeClr val="bg1"/>
              </a:solidFill>
              <a:uFillTx/>
            </a:endParaRPr>
          </a:p>
          <a:p>
            <a:endParaRPr lang="zh-CN" altLang="en-US" sz="2800">
              <a:solidFill>
                <a:schemeClr val="bg1"/>
              </a:solidFill>
              <a:uFillTx/>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187450" y="900430"/>
            <a:ext cx="9874885" cy="518160"/>
          </a:xfrm>
          <a:prstGeom prst="rect">
            <a:avLst/>
          </a:prstGeom>
          <a:noFill/>
          <a:ln w="9525">
            <a:noFill/>
          </a:ln>
        </p:spPr>
        <p:txBody>
          <a:bodyPr wrap="square">
            <a:spAutoFit/>
          </a:bodyPr>
          <a:lstStyle/>
          <a:p>
            <a:pPr marL="0" indent="0" algn="l"/>
            <a:r>
              <a:rPr lang="zh-CN" altLang="en-US" sz="2800" b="0">
                <a:solidFill>
                  <a:schemeClr val="bg1"/>
                </a:solidFill>
                <a:uFillTx/>
                <a:latin typeface="黑体" panose="02010609060101010101" pitchFamily="49" charset="-122"/>
                <a:ea typeface="黑体" panose="02010609060101010101" pitchFamily="49" charset="-122"/>
                <a:cs typeface="黑体" panose="02010609060101010101" pitchFamily="49" charset="-122"/>
              </a:rPr>
              <a:t>一、深入理解“让黄河成为造福人民的幸福河”的深刻内涵</a:t>
            </a:r>
            <a:endParaRPr lang="zh-CN" altLang="en-US" sz="2800" b="0">
              <a:solidFill>
                <a:schemeClr val="bg1"/>
              </a:solidFill>
              <a:uFillTx/>
              <a:latin typeface="黑体" panose="02010609060101010101" pitchFamily="49" charset="-122"/>
              <a:ea typeface="黑体" panose="02010609060101010101" pitchFamily="49" charset="-122"/>
              <a:cs typeface="黑体" panose="02010609060101010101" pitchFamily="49" charset="-122"/>
            </a:endParaRPr>
          </a:p>
        </p:txBody>
      </p:sp>
      <p:sp>
        <p:nvSpPr>
          <p:cNvPr id="4" name="文本框 3"/>
          <p:cNvSpPr txBox="1"/>
          <p:nvPr/>
        </p:nvSpPr>
        <p:spPr>
          <a:xfrm>
            <a:off x="1187450" y="2417445"/>
            <a:ext cx="583565" cy="2651760"/>
          </a:xfrm>
          <a:prstGeom prst="rect">
            <a:avLst/>
          </a:prstGeom>
          <a:noFill/>
          <a:ln w="9525">
            <a:noFill/>
          </a:ln>
        </p:spPr>
        <p:txBody>
          <a:bodyPr wrap="square">
            <a:spAutoFit/>
          </a:bodyPr>
          <a:lstStyle/>
          <a:p>
            <a:pPr marL="0" indent="0" algn="l"/>
            <a:r>
              <a:rPr lang="zh-CN" altLang="en-US" sz="2800" b="1" u="none">
                <a:solidFill>
                  <a:schemeClr val="bg1"/>
                </a:solidFill>
                <a:latin typeface="仿宋" panose="02010609060101010101" pitchFamily="49" charset="-122"/>
                <a:ea typeface="仿宋" panose="02010609060101010101" pitchFamily="49" charset="-122"/>
                <a:cs typeface="仿宋" panose="02010609060101010101" pitchFamily="49" charset="-122"/>
              </a:rPr>
              <a:t>幸福河的目标</a:t>
            </a:r>
            <a:endParaRPr lang="zh-CN" altLang="en-US" sz="2800" b="1" u="none">
              <a:solidFill>
                <a:schemeClr val="bg1"/>
              </a:solidFill>
              <a:latin typeface="仿宋" panose="02010609060101010101" pitchFamily="49" charset="-122"/>
              <a:ea typeface="仿宋" panose="02010609060101010101" pitchFamily="49" charset="-122"/>
              <a:cs typeface="仿宋" panose="02010609060101010101" pitchFamily="49" charset="-122"/>
            </a:endParaRPr>
          </a:p>
        </p:txBody>
      </p:sp>
      <p:sp>
        <p:nvSpPr>
          <p:cNvPr id="5" name="文本框 4"/>
          <p:cNvSpPr txBox="1"/>
          <p:nvPr/>
        </p:nvSpPr>
        <p:spPr>
          <a:xfrm>
            <a:off x="2451735" y="3039745"/>
            <a:ext cx="2147570" cy="518160"/>
          </a:xfrm>
          <a:prstGeom prst="rect">
            <a:avLst/>
          </a:prstGeom>
          <a:noFill/>
          <a:ln w="9525">
            <a:noFill/>
          </a:ln>
        </p:spPr>
        <p:txBody>
          <a:bodyPr wrap="square">
            <a:spAutoFit/>
          </a:bodyPr>
          <a:lstStyle/>
          <a:p>
            <a:pPr marL="0" indent="0" algn="l"/>
            <a:r>
              <a:rPr lang="zh-CN" altLang="en-US" sz="2800" b="0">
                <a:solidFill>
                  <a:schemeClr val="bg1"/>
                </a:solidFill>
                <a:uFillTx/>
                <a:latin typeface="仿宋" panose="02010609060101010101" pitchFamily="49" charset="-122"/>
                <a:ea typeface="仿宋" panose="02010609060101010101" pitchFamily="49" charset="-122"/>
                <a:cs typeface="仿宋" panose="02010609060101010101" pitchFamily="49" charset="-122"/>
              </a:rPr>
              <a:t>优质水资源</a:t>
            </a:r>
            <a:endParaRPr lang="zh-CN" altLang="en-US" sz="2800" b="0">
              <a:solidFill>
                <a:schemeClr val="bg1"/>
              </a:solidFill>
              <a:uFillTx/>
              <a:latin typeface="仿宋" panose="02010609060101010101" pitchFamily="49" charset="-122"/>
              <a:ea typeface="仿宋" panose="02010609060101010101" pitchFamily="49" charset="-122"/>
              <a:cs typeface="仿宋" panose="02010609060101010101" pitchFamily="49" charset="-122"/>
            </a:endParaRPr>
          </a:p>
        </p:txBody>
      </p:sp>
      <p:sp>
        <p:nvSpPr>
          <p:cNvPr id="6" name="文本框 5"/>
          <p:cNvSpPr txBox="1"/>
          <p:nvPr/>
        </p:nvSpPr>
        <p:spPr>
          <a:xfrm>
            <a:off x="2456180" y="2014220"/>
            <a:ext cx="1960880" cy="518160"/>
          </a:xfrm>
          <a:prstGeom prst="rect">
            <a:avLst/>
          </a:prstGeom>
          <a:noFill/>
        </p:spPr>
        <p:txBody>
          <a:bodyPr wrap="none" rtlCol="0">
            <a:spAutoFit/>
          </a:bodyPr>
          <a:lstStyle/>
          <a:p>
            <a:pPr algn="l"/>
            <a:r>
              <a:rPr lang="zh-CN" altLang="en-US" sz="2800">
                <a:solidFill>
                  <a:schemeClr val="bg1"/>
                </a:solidFill>
                <a:uFillTx/>
                <a:latin typeface="仿宋" panose="02010609060101010101" pitchFamily="49" charset="-122"/>
                <a:ea typeface="仿宋" panose="02010609060101010101" pitchFamily="49" charset="-122"/>
                <a:cs typeface="仿宋" panose="02010609060101010101" pitchFamily="49" charset="-122"/>
                <a:sym typeface="+mn-ea"/>
              </a:rPr>
              <a:t>防洪保安全</a:t>
            </a:r>
            <a:endParaRPr lang="zh-CN" altLang="en-US" sz="2800" b="0">
              <a:solidFill>
                <a:schemeClr val="bg1"/>
              </a:solidFill>
              <a:uFillTx/>
              <a:latin typeface="仿宋" panose="02010609060101010101" pitchFamily="49" charset="-122"/>
              <a:ea typeface="仿宋" panose="02010609060101010101" pitchFamily="49" charset="-122"/>
              <a:cs typeface="仿宋" panose="02010609060101010101" pitchFamily="49" charset="-122"/>
            </a:endParaRPr>
          </a:p>
        </p:txBody>
      </p:sp>
      <p:sp>
        <p:nvSpPr>
          <p:cNvPr id="7" name="文本框 6"/>
          <p:cNvSpPr txBox="1"/>
          <p:nvPr/>
        </p:nvSpPr>
        <p:spPr>
          <a:xfrm>
            <a:off x="2536190" y="4142105"/>
            <a:ext cx="1960880" cy="518160"/>
          </a:xfrm>
          <a:prstGeom prst="rect">
            <a:avLst/>
          </a:prstGeom>
          <a:noFill/>
        </p:spPr>
        <p:txBody>
          <a:bodyPr wrap="none" rtlCol="0">
            <a:spAutoFit/>
          </a:bodyPr>
          <a:lstStyle/>
          <a:p>
            <a:pPr algn="l"/>
            <a:r>
              <a:rPr lang="zh-CN" altLang="en-US" sz="2800">
                <a:solidFill>
                  <a:schemeClr val="bg1"/>
                </a:solidFill>
                <a:uFillTx/>
                <a:latin typeface="仿宋" panose="02010609060101010101" pitchFamily="49" charset="-122"/>
                <a:ea typeface="仿宋" panose="02010609060101010101" pitchFamily="49" charset="-122"/>
                <a:cs typeface="仿宋" panose="02010609060101010101" pitchFamily="49" charset="-122"/>
                <a:sym typeface="+mn-ea"/>
              </a:rPr>
              <a:t>健康水生态</a:t>
            </a:r>
            <a:endParaRPr lang="zh-CN" altLang="en-US" sz="2800" b="0">
              <a:solidFill>
                <a:schemeClr val="bg1"/>
              </a:solidFill>
              <a:uFillTx/>
              <a:latin typeface="仿宋" panose="02010609060101010101" pitchFamily="49" charset="-122"/>
              <a:ea typeface="仿宋" panose="02010609060101010101" pitchFamily="49" charset="-122"/>
              <a:cs typeface="仿宋" panose="02010609060101010101" pitchFamily="49" charset="-122"/>
            </a:endParaRPr>
          </a:p>
        </p:txBody>
      </p:sp>
      <p:sp>
        <p:nvSpPr>
          <p:cNvPr id="8" name="文本框 7"/>
          <p:cNvSpPr txBox="1"/>
          <p:nvPr/>
        </p:nvSpPr>
        <p:spPr>
          <a:xfrm>
            <a:off x="2545080" y="5245735"/>
            <a:ext cx="1960880" cy="518160"/>
          </a:xfrm>
          <a:prstGeom prst="rect">
            <a:avLst/>
          </a:prstGeom>
          <a:noFill/>
        </p:spPr>
        <p:txBody>
          <a:bodyPr wrap="none" rtlCol="0">
            <a:spAutoFit/>
          </a:bodyPr>
          <a:lstStyle/>
          <a:p>
            <a:pPr marL="0" indent="0" algn="l"/>
            <a:r>
              <a:rPr lang="zh-CN" altLang="en-US" sz="2800">
                <a:solidFill>
                  <a:schemeClr val="bg1"/>
                </a:solidFill>
                <a:uFillTx/>
                <a:latin typeface="仿宋" panose="02010609060101010101" pitchFamily="49" charset="-122"/>
                <a:ea typeface="仿宋" panose="02010609060101010101" pitchFamily="49" charset="-122"/>
                <a:cs typeface="仿宋" panose="02010609060101010101" pitchFamily="49" charset="-122"/>
                <a:sym typeface="+mn-ea"/>
              </a:rPr>
              <a:t>宜居水环境</a:t>
            </a:r>
            <a:endParaRPr lang="zh-CN" altLang="en-US" sz="2800" b="0">
              <a:solidFill>
                <a:schemeClr val="bg1"/>
              </a:solidFill>
              <a:uFillTx/>
              <a:latin typeface="仿宋" panose="02010609060101010101" pitchFamily="49" charset="-122"/>
              <a:ea typeface="仿宋" panose="02010609060101010101" pitchFamily="49" charset="-122"/>
              <a:cs typeface="仿宋" panose="02010609060101010101" pitchFamily="49" charset="-122"/>
            </a:endParaRPr>
          </a:p>
        </p:txBody>
      </p:sp>
      <p:sp>
        <p:nvSpPr>
          <p:cNvPr id="9" name="左大括号 8"/>
          <p:cNvSpPr/>
          <p:nvPr/>
        </p:nvSpPr>
        <p:spPr>
          <a:xfrm>
            <a:off x="1978025" y="2255520"/>
            <a:ext cx="287655" cy="32321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文本框 9"/>
          <p:cNvSpPr txBox="1"/>
          <p:nvPr/>
        </p:nvSpPr>
        <p:spPr>
          <a:xfrm>
            <a:off x="6073775" y="2972435"/>
            <a:ext cx="5342890" cy="1798320"/>
          </a:xfrm>
          <a:prstGeom prst="rect">
            <a:avLst/>
          </a:prstGeom>
          <a:noFill/>
          <a:ln w="38100">
            <a:noFill/>
            <a:prstDash val="solid"/>
          </a:ln>
        </p:spPr>
        <p:txBody>
          <a:bodyPr wrap="square">
            <a:spAutoFit/>
          </a:bodyPr>
          <a:lstStyle/>
          <a:p>
            <a:pPr marL="0" indent="0" algn="l"/>
            <a:r>
              <a:rPr lang="en-US" altLang="zh-CN" sz="2400" b="0">
                <a:solidFill>
                  <a:schemeClr val="bg1"/>
                </a:solidFill>
                <a:uFillTx/>
                <a:latin typeface="仿宋" panose="02010609060101010101" pitchFamily="49" charset="-122"/>
                <a:ea typeface="仿宋" panose="02010609060101010101" pitchFamily="49" charset="-122"/>
                <a:cs typeface="仿宋" panose="02010609060101010101" pitchFamily="49" charset="-122"/>
              </a:rPr>
              <a:t>    </a:t>
            </a:r>
            <a:r>
              <a:rPr lang="en-US" altLang="zh-CN" sz="2800" b="0">
                <a:solidFill>
                  <a:schemeClr val="bg1"/>
                </a:solidFill>
                <a:uFillTx/>
                <a:latin typeface="仿宋" panose="02010609060101010101" pitchFamily="49" charset="-122"/>
                <a:ea typeface="仿宋" panose="02010609060101010101" pitchFamily="49" charset="-122"/>
                <a:cs typeface="仿宋" panose="02010609060101010101" pitchFamily="49" charset="-122"/>
              </a:rPr>
              <a:t>“</a:t>
            </a:r>
            <a:r>
              <a:rPr lang="zh-CN" altLang="en-US" sz="2800" b="0">
                <a:solidFill>
                  <a:schemeClr val="bg1"/>
                </a:solidFill>
                <a:uFillTx/>
                <a:latin typeface="仿宋" panose="02010609060101010101" pitchFamily="49" charset="-122"/>
                <a:ea typeface="仿宋" panose="02010609060101010101" pitchFamily="49" charset="-122"/>
                <a:cs typeface="仿宋" panose="02010609060101010101" pitchFamily="49" charset="-122"/>
              </a:rPr>
              <a:t>幸福河”不仅是黄河流域生态保护和高质量发展的出发点和落脚点，也是其他江河流域保护和治理的</a:t>
            </a:r>
            <a:r>
              <a:rPr lang="zh-CN" altLang="en-US" sz="2800">
                <a:solidFill>
                  <a:schemeClr val="bg1"/>
                </a:solidFill>
                <a:uFillTx/>
                <a:latin typeface="仿宋" panose="02010609060101010101" pitchFamily="49" charset="-122"/>
                <a:ea typeface="仿宋" panose="02010609060101010101" pitchFamily="49" charset="-122"/>
                <a:cs typeface="仿宋" panose="02010609060101010101" pitchFamily="49" charset="-122"/>
                <a:sym typeface="+mn-ea"/>
              </a:rPr>
              <a:t>出发点和落脚点</a:t>
            </a:r>
            <a:r>
              <a:rPr lang="zh-CN" altLang="en-US" sz="2800" b="0">
                <a:solidFill>
                  <a:schemeClr val="bg1"/>
                </a:solidFill>
                <a:uFillTx/>
                <a:latin typeface="仿宋" panose="02010609060101010101" pitchFamily="49" charset="-122"/>
                <a:ea typeface="仿宋" panose="02010609060101010101" pitchFamily="49" charset="-122"/>
                <a:cs typeface="仿宋" panose="02010609060101010101" pitchFamily="49" charset="-122"/>
              </a:rPr>
              <a:t>。</a:t>
            </a:r>
            <a:endParaRPr lang="zh-CN" altLang="en-US" sz="2800" b="0">
              <a:solidFill>
                <a:schemeClr val="bg1"/>
              </a:solidFill>
              <a:uFillTx/>
              <a:latin typeface="仿宋" panose="02010609060101010101" pitchFamily="49" charset="-122"/>
              <a:ea typeface="仿宋" panose="02010609060101010101" pitchFamily="49" charset="-122"/>
              <a:cs typeface="仿宋" panose="02010609060101010101" pitchFamily="49" charset="-122"/>
            </a:endParaRPr>
          </a:p>
        </p:txBody>
      </p:sp>
      <p:sp>
        <p:nvSpPr>
          <p:cNvPr id="11" name="椭圆 10"/>
          <p:cNvSpPr/>
          <p:nvPr/>
        </p:nvSpPr>
        <p:spPr>
          <a:xfrm>
            <a:off x="9948545" y="3393440"/>
            <a:ext cx="1357630" cy="54102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6406515" y="3833495"/>
            <a:ext cx="1449705" cy="54102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80720" y="875030"/>
            <a:ext cx="8104505" cy="518160"/>
          </a:xfrm>
          <a:prstGeom prst="rect">
            <a:avLst/>
          </a:prstGeom>
          <a:noFill/>
          <a:ln w="9525">
            <a:noFill/>
          </a:ln>
        </p:spPr>
        <p:txBody>
          <a:bodyPr wrap="square">
            <a:spAutoFit/>
          </a:bodyPr>
          <a:lstStyle/>
          <a:p>
            <a:pPr marL="0" indent="0" algn="l"/>
            <a:r>
              <a:rPr lang="zh-CN" altLang="en-US" sz="2800" b="0">
                <a:solidFill>
                  <a:schemeClr val="bg1"/>
                </a:solidFill>
                <a:uFillTx/>
                <a:latin typeface="黑体" panose="02010609060101010101" pitchFamily="49" charset="-122"/>
                <a:ea typeface="黑体" panose="02010609060101010101" pitchFamily="49" charset="-122"/>
                <a:cs typeface="黑体" panose="02010609060101010101" pitchFamily="49" charset="-122"/>
              </a:rPr>
              <a:t>二、准确把握“重在保护，要在治理”的战略要求</a:t>
            </a:r>
            <a:endParaRPr lang="zh-CN" altLang="en-US" sz="2800" b="0">
              <a:solidFill>
                <a:schemeClr val="bg1"/>
              </a:solidFill>
              <a:uFillTx/>
              <a:latin typeface="黑体" panose="02010609060101010101" pitchFamily="49" charset="-122"/>
              <a:ea typeface="黑体" panose="02010609060101010101" pitchFamily="49" charset="-122"/>
              <a:cs typeface="黑体" panose="02010609060101010101" pitchFamily="49" charset="-122"/>
            </a:endParaRPr>
          </a:p>
        </p:txBody>
      </p:sp>
      <p:sp>
        <p:nvSpPr>
          <p:cNvPr id="2" name="文本框 1"/>
          <p:cNvSpPr txBox="1"/>
          <p:nvPr/>
        </p:nvSpPr>
        <p:spPr>
          <a:xfrm>
            <a:off x="680720" y="2073275"/>
            <a:ext cx="4850765" cy="1188720"/>
          </a:xfrm>
          <a:prstGeom prst="rect">
            <a:avLst/>
          </a:prstGeom>
          <a:noFill/>
          <a:ln w="9525">
            <a:solidFill>
              <a:srgbClr val="FF0000"/>
            </a:solidFill>
          </a:ln>
        </p:spPr>
        <p:txBody>
          <a:bodyPr wrap="square">
            <a:spAutoFit/>
          </a:bodyPr>
          <a:lstStyle/>
          <a:p>
            <a:pPr marL="0" indent="0" algn="l"/>
            <a:r>
              <a:rPr lang="en-US" altLang="zh-CN" sz="1500" b="0" u="none">
                <a:latin typeface="仿宋" panose="02010609060101010101" pitchFamily="49" charset="-122"/>
                <a:ea typeface="仿宋" panose="02010609060101010101" pitchFamily="49" charset="-122"/>
                <a:cs typeface="仿宋" panose="02010609060101010101" pitchFamily="49" charset="-122"/>
              </a:rPr>
              <a:t>  </a:t>
            </a:r>
            <a:r>
              <a:rPr lang="en-US" altLang="zh-CN" sz="2400" b="0">
                <a:solidFill>
                  <a:schemeClr val="bg1"/>
                </a:solidFill>
                <a:uFillTx/>
                <a:latin typeface="仿宋" panose="02010609060101010101" pitchFamily="49" charset="-122"/>
                <a:ea typeface="仿宋" panose="02010609060101010101" pitchFamily="49" charset="-122"/>
                <a:cs typeface="仿宋" panose="02010609060101010101" pitchFamily="49" charset="-122"/>
              </a:rPr>
              <a:t>“</a:t>
            </a:r>
            <a:r>
              <a:rPr lang="zh-CN" altLang="en-US" sz="2400" b="0">
                <a:solidFill>
                  <a:schemeClr val="bg1"/>
                </a:solidFill>
                <a:uFillTx/>
                <a:latin typeface="仿宋" panose="02010609060101010101" pitchFamily="49" charset="-122"/>
                <a:ea typeface="仿宋" panose="02010609060101010101" pitchFamily="49" charset="-122"/>
                <a:cs typeface="仿宋" panose="02010609060101010101" pitchFamily="49" charset="-122"/>
              </a:rPr>
              <a:t>重在保护”就是不能有水生态问题，水质不仅不能超标还应向好，水土流失不能加重还应减轻。</a:t>
            </a:r>
            <a:endParaRPr lang="zh-CN" altLang="en-US" sz="2400" b="0">
              <a:solidFill>
                <a:schemeClr val="bg1"/>
              </a:solidFill>
              <a:uFillTx/>
              <a:latin typeface="仿宋" panose="02010609060101010101" pitchFamily="49" charset="-122"/>
              <a:ea typeface="仿宋" panose="02010609060101010101" pitchFamily="49" charset="-122"/>
              <a:cs typeface="仿宋" panose="02010609060101010101" pitchFamily="49" charset="-122"/>
            </a:endParaRPr>
          </a:p>
        </p:txBody>
      </p:sp>
      <p:sp>
        <p:nvSpPr>
          <p:cNvPr id="3" name="下箭头 2"/>
          <p:cNvSpPr/>
          <p:nvPr/>
        </p:nvSpPr>
        <p:spPr>
          <a:xfrm>
            <a:off x="2854325" y="3456940"/>
            <a:ext cx="287020" cy="9417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80720" y="4592955"/>
            <a:ext cx="4851400" cy="1005840"/>
          </a:xfrm>
          <a:prstGeom prst="rect">
            <a:avLst/>
          </a:prstGeom>
          <a:noFill/>
          <a:ln w="9525">
            <a:solidFill>
              <a:srgbClr val="C00000"/>
            </a:solidFill>
          </a:ln>
        </p:spPr>
        <p:txBody>
          <a:bodyPr wrap="square">
            <a:spAutoFit/>
          </a:bodyPr>
          <a:lstStyle/>
          <a:p>
            <a:pPr marL="0" indent="0" algn="l"/>
            <a:r>
              <a:rPr lang="zh-CN" altLang="en-US" sz="2400" b="0">
                <a:solidFill>
                  <a:schemeClr val="bg1"/>
                </a:solidFill>
                <a:uFillTx/>
                <a:latin typeface="仿宋" panose="02010609060101010101" pitchFamily="49" charset="-122"/>
                <a:ea typeface="仿宋" panose="02010609060101010101" pitchFamily="49" charset="-122"/>
                <a:cs typeface="仿宋" panose="02010609060101010101" pitchFamily="49" charset="-122"/>
              </a:rPr>
              <a:t>重点是</a:t>
            </a:r>
            <a:r>
              <a:rPr lang="zh-CN" altLang="en-US" sz="3600" b="1">
                <a:ln w="6600">
                  <a:solidFill>
                    <a:schemeClr val="accent2"/>
                  </a:solidFill>
                  <a:prstDash val="solid"/>
                </a:ln>
                <a:solidFill>
                  <a:srgbClr val="FFFFFF"/>
                </a:solidFill>
                <a:effectLst/>
                <a:uFillTx/>
                <a:latin typeface="仿宋" panose="02010609060101010101" pitchFamily="49" charset="-122"/>
                <a:ea typeface="仿宋" panose="02010609060101010101" pitchFamily="49" charset="-122"/>
                <a:cs typeface="仿宋" panose="02010609060101010101" pitchFamily="49" charset="-122"/>
              </a:rPr>
              <a:t>河湖生态流量</a:t>
            </a:r>
            <a:r>
              <a:rPr lang="zh-CN" altLang="en-US" sz="2400" b="0">
                <a:solidFill>
                  <a:schemeClr val="bg1"/>
                </a:solidFill>
                <a:uFillTx/>
                <a:latin typeface="仿宋" panose="02010609060101010101" pitchFamily="49" charset="-122"/>
                <a:ea typeface="仿宋" panose="02010609060101010101" pitchFamily="49" charset="-122"/>
                <a:cs typeface="仿宋" panose="02010609060101010101" pitchFamily="49" charset="-122"/>
              </a:rPr>
              <a:t>的确定，这是当前水资源保护最基础的工作。</a:t>
            </a:r>
            <a:endParaRPr lang="zh-CN" altLang="en-US" sz="2400" b="0">
              <a:solidFill>
                <a:schemeClr val="bg1"/>
              </a:solidFill>
              <a:uFillTx/>
              <a:latin typeface="仿宋" panose="02010609060101010101" pitchFamily="49" charset="-122"/>
              <a:ea typeface="仿宋" panose="02010609060101010101" pitchFamily="49" charset="-122"/>
              <a:cs typeface="仿宋" panose="02010609060101010101" pitchFamily="49" charset="-122"/>
            </a:endParaRPr>
          </a:p>
        </p:txBody>
      </p:sp>
      <p:sp>
        <p:nvSpPr>
          <p:cNvPr id="7" name="文本框 6"/>
          <p:cNvSpPr txBox="1"/>
          <p:nvPr/>
        </p:nvSpPr>
        <p:spPr>
          <a:xfrm>
            <a:off x="6248400" y="2073275"/>
            <a:ext cx="5080000" cy="1188720"/>
          </a:xfrm>
          <a:prstGeom prst="rect">
            <a:avLst/>
          </a:prstGeom>
          <a:noFill/>
          <a:ln w="9525">
            <a:solidFill>
              <a:srgbClr val="C00000"/>
            </a:solidFill>
          </a:ln>
        </p:spPr>
        <p:txBody>
          <a:bodyPr>
            <a:spAutoFit/>
          </a:bodyPr>
          <a:lstStyle/>
          <a:p>
            <a:pPr marL="0" algn="l"/>
            <a:r>
              <a:rPr lang="en-US" altLang="zh-CN" sz="2400" b="0" u="none">
                <a:solidFill>
                  <a:schemeClr val="bg1"/>
                </a:solidFill>
                <a:uFillTx/>
                <a:latin typeface="仿宋" panose="02010609060101010101" pitchFamily="49" charset="-122"/>
                <a:ea typeface="仿宋" panose="02010609060101010101" pitchFamily="49" charset="-122"/>
                <a:cs typeface="仿宋" panose="02010609060101010101" pitchFamily="49" charset="-122"/>
              </a:rPr>
              <a:t>“要在治理”就是调整人的行为，纠正人的错误行为，遏制水资源过度开发利用、防治水污染</a:t>
            </a:r>
            <a:r>
              <a:rPr lang="zh-CN" altLang="en-US" sz="2400" b="0" u="none">
                <a:solidFill>
                  <a:schemeClr val="bg1"/>
                </a:solidFill>
                <a:uFillTx/>
                <a:latin typeface="仿宋" panose="02010609060101010101" pitchFamily="49" charset="-122"/>
                <a:ea typeface="仿宋" panose="02010609060101010101" pitchFamily="49" charset="-122"/>
                <a:cs typeface="仿宋" panose="02010609060101010101" pitchFamily="49" charset="-122"/>
              </a:rPr>
              <a:t>。</a:t>
            </a:r>
            <a:endParaRPr lang="zh-CN" altLang="en-US" sz="2400" b="0" u="none">
              <a:solidFill>
                <a:schemeClr val="bg1"/>
              </a:solidFill>
              <a:uFillTx/>
              <a:latin typeface="仿宋" panose="02010609060101010101" pitchFamily="49" charset="-122"/>
              <a:ea typeface="仿宋" panose="02010609060101010101" pitchFamily="49" charset="-122"/>
              <a:cs typeface="仿宋" panose="02010609060101010101" pitchFamily="49" charset="-122"/>
            </a:endParaRPr>
          </a:p>
        </p:txBody>
      </p:sp>
      <p:sp>
        <p:nvSpPr>
          <p:cNvPr id="8" name="文本框 7"/>
          <p:cNvSpPr txBox="1"/>
          <p:nvPr/>
        </p:nvSpPr>
        <p:spPr>
          <a:xfrm>
            <a:off x="6328410" y="4592955"/>
            <a:ext cx="5136515" cy="1737360"/>
          </a:xfrm>
          <a:prstGeom prst="rect">
            <a:avLst/>
          </a:prstGeom>
          <a:noFill/>
          <a:ln>
            <a:solidFill>
              <a:srgbClr val="FF0000"/>
            </a:solidFill>
          </a:ln>
        </p:spPr>
        <p:txBody>
          <a:bodyPr wrap="square" rtlCol="0">
            <a:spAutoFit/>
          </a:bodyPr>
          <a:lstStyle/>
          <a:p>
            <a:pPr marL="0" algn="l"/>
            <a:r>
              <a:rPr lang="en-US" altLang="zh-CN" sz="2400">
                <a:solidFill>
                  <a:schemeClr val="bg1"/>
                </a:solidFill>
                <a:uFillTx/>
                <a:latin typeface="仿宋" panose="02010609060101010101" pitchFamily="49" charset="-122"/>
                <a:ea typeface="仿宋" panose="02010609060101010101" pitchFamily="49" charset="-122"/>
                <a:cs typeface="仿宋" panose="02010609060101010101" pitchFamily="49" charset="-122"/>
                <a:sym typeface="+mn-ea"/>
              </a:rPr>
              <a:t>重点</a:t>
            </a:r>
            <a:r>
              <a:rPr lang="zh-CN" altLang="en-US" sz="3600" b="1">
                <a:ln w="6600">
                  <a:solidFill>
                    <a:schemeClr val="accent2"/>
                  </a:solidFill>
                  <a:prstDash val="solid"/>
                </a:ln>
                <a:solidFill>
                  <a:srgbClr val="FFFFFF"/>
                </a:solidFill>
                <a:effectLst/>
                <a:uFillTx/>
                <a:latin typeface="仿宋" panose="02010609060101010101" pitchFamily="49" charset="-122"/>
                <a:ea typeface="仿宋" panose="02010609060101010101" pitchFamily="49" charset="-122"/>
                <a:cs typeface="仿宋" panose="02010609060101010101" pitchFamily="49" charset="-122"/>
                <a:sym typeface="+mn-ea"/>
              </a:rPr>
              <a:t>合理分水、管住用水</a:t>
            </a:r>
            <a:r>
              <a:rPr lang="en-US" altLang="zh-CN" sz="2400">
                <a:solidFill>
                  <a:schemeClr val="bg1"/>
                </a:solidFill>
                <a:uFillTx/>
                <a:latin typeface="仿宋" panose="02010609060101010101" pitchFamily="49" charset="-122"/>
                <a:ea typeface="仿宋" panose="02010609060101010101" pitchFamily="49" charset="-122"/>
                <a:cs typeface="仿宋" panose="02010609060101010101" pitchFamily="49" charset="-122"/>
                <a:sym typeface="+mn-ea"/>
              </a:rPr>
              <a:t>。</a:t>
            </a:r>
            <a:endParaRPr lang="en-US" altLang="zh-CN" sz="2400">
              <a:solidFill>
                <a:schemeClr val="bg1"/>
              </a:solidFill>
              <a:uFillTx/>
              <a:latin typeface="仿宋" panose="02010609060101010101" pitchFamily="49" charset="-122"/>
              <a:ea typeface="仿宋" panose="02010609060101010101" pitchFamily="49" charset="-122"/>
              <a:cs typeface="仿宋" panose="02010609060101010101" pitchFamily="49" charset="-122"/>
              <a:sym typeface="+mn-ea"/>
            </a:endParaRPr>
          </a:p>
          <a:p>
            <a:pPr marL="0" algn="l"/>
            <a:r>
              <a:rPr lang="zh-CN" altLang="en-US" sz="2400">
                <a:solidFill>
                  <a:schemeClr val="bg1"/>
                </a:solidFill>
                <a:uFillTx/>
                <a:latin typeface="仿宋" panose="02010609060101010101" pitchFamily="49" charset="-122"/>
                <a:ea typeface="仿宋" panose="02010609060101010101" pitchFamily="49" charset="-122"/>
                <a:cs typeface="仿宋" panose="02010609060101010101" pitchFamily="49" charset="-122"/>
              </a:rPr>
              <a:t>合理分水就是要加快江河水量分配，</a:t>
            </a:r>
            <a:endParaRPr lang="zh-CN" altLang="en-US" sz="2400">
              <a:solidFill>
                <a:schemeClr val="bg1"/>
              </a:solidFill>
              <a:uFillTx/>
              <a:latin typeface="仿宋" panose="02010609060101010101" pitchFamily="49" charset="-122"/>
              <a:ea typeface="仿宋" panose="02010609060101010101" pitchFamily="49" charset="-122"/>
              <a:cs typeface="仿宋" panose="02010609060101010101" pitchFamily="49" charset="-122"/>
            </a:endParaRPr>
          </a:p>
          <a:p>
            <a:pPr marL="0" algn="l"/>
            <a:r>
              <a:rPr lang="en-US" altLang="zh-CN" sz="2400">
                <a:solidFill>
                  <a:schemeClr val="bg1"/>
                </a:solidFill>
                <a:uFillTx/>
                <a:latin typeface="仿宋" panose="02010609060101010101" pitchFamily="49" charset="-122"/>
                <a:ea typeface="仿宋" panose="02010609060101010101" pitchFamily="49" charset="-122"/>
                <a:cs typeface="仿宋" panose="02010609060101010101" pitchFamily="49" charset="-122"/>
              </a:rPr>
              <a:t>管住用水</a:t>
            </a:r>
            <a:r>
              <a:rPr lang="zh-CN" altLang="en-US" sz="2400">
                <a:solidFill>
                  <a:schemeClr val="bg1"/>
                </a:solidFill>
                <a:uFillTx/>
                <a:latin typeface="仿宋" panose="02010609060101010101" pitchFamily="49" charset="-122"/>
                <a:ea typeface="仿宋" panose="02010609060101010101" pitchFamily="49" charset="-122"/>
                <a:cs typeface="仿宋" panose="02010609060101010101" pitchFamily="49" charset="-122"/>
              </a:rPr>
              <a:t>就是</a:t>
            </a:r>
            <a:r>
              <a:rPr lang="en-US" altLang="zh-CN" sz="2400">
                <a:solidFill>
                  <a:schemeClr val="bg1"/>
                </a:solidFill>
                <a:uFillTx/>
                <a:latin typeface="仿宋" panose="02010609060101010101" pitchFamily="49" charset="-122"/>
                <a:ea typeface="仿宋" panose="02010609060101010101" pitchFamily="49" charset="-122"/>
                <a:cs typeface="仿宋" panose="02010609060101010101" pitchFamily="49" charset="-122"/>
              </a:rPr>
              <a:t>要充分利用信息化手段，实现规模以上取水口监测的全覆盖。</a:t>
            </a:r>
            <a:endParaRPr lang="en-US" altLang="zh-CN" sz="2400">
              <a:solidFill>
                <a:schemeClr val="bg1"/>
              </a:solidFill>
              <a:uFillTx/>
              <a:latin typeface="仿宋" panose="02010609060101010101" pitchFamily="49" charset="-122"/>
              <a:ea typeface="仿宋" panose="02010609060101010101" pitchFamily="49" charset="-122"/>
              <a:cs typeface="仿宋" panose="02010609060101010101" pitchFamily="49" charset="-122"/>
            </a:endParaRPr>
          </a:p>
        </p:txBody>
      </p:sp>
      <p:sp>
        <p:nvSpPr>
          <p:cNvPr id="9" name="下箭头 8"/>
          <p:cNvSpPr/>
          <p:nvPr/>
        </p:nvSpPr>
        <p:spPr>
          <a:xfrm>
            <a:off x="8644890" y="3456940"/>
            <a:ext cx="287020" cy="9404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nvCxnSpPr>
        <p:spPr>
          <a:xfrm flipV="1">
            <a:off x="3105150" y="4037330"/>
            <a:ext cx="5578475" cy="11430"/>
          </a:xfrm>
          <a:prstGeom prst="line">
            <a:avLst/>
          </a:prstGeom>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890135" y="3646805"/>
            <a:ext cx="2147570" cy="518160"/>
          </a:xfrm>
          <a:prstGeom prst="rect">
            <a:avLst/>
          </a:prstGeom>
          <a:noFill/>
          <a:ln w="9525">
            <a:noFill/>
          </a:ln>
        </p:spPr>
        <p:txBody>
          <a:bodyPr wrap="square">
            <a:spAutoFit/>
          </a:bodyPr>
          <a:lstStyle/>
          <a:p>
            <a:pPr marL="0" indent="0" algn="l"/>
            <a:r>
              <a:rPr lang="zh-CN" altLang="en-US" sz="2800" b="0">
                <a:solidFill>
                  <a:schemeClr val="bg1"/>
                </a:solidFill>
                <a:uFillTx/>
                <a:latin typeface="仿宋" panose="02010609060101010101" pitchFamily="49" charset="-122"/>
                <a:ea typeface="仿宋" panose="02010609060101010101" pitchFamily="49" charset="-122"/>
                <a:cs typeface="仿宋" panose="02010609060101010101" pitchFamily="49" charset="-122"/>
              </a:rPr>
              <a:t>水资源司</a:t>
            </a:r>
            <a:endParaRPr lang="zh-CN" altLang="en-US" sz="2800" b="0">
              <a:solidFill>
                <a:schemeClr val="bg1"/>
              </a:solidFill>
              <a:uFillTx/>
              <a:latin typeface="仿宋" panose="02010609060101010101" pitchFamily="49" charset="-122"/>
              <a:ea typeface="仿宋" panose="02010609060101010101" pitchFamily="49" charset="-122"/>
              <a:cs typeface="仿宋" panose="02010609060101010101" pitchFamily="49" charset="-122"/>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09040" y="640080"/>
            <a:ext cx="747395" cy="5577840"/>
          </a:xfrm>
          <a:prstGeom prst="rect">
            <a:avLst/>
          </a:prstGeom>
          <a:noFill/>
        </p:spPr>
        <p:txBody>
          <a:bodyPr wrap="square" rtlCol="0">
            <a:spAutoFit/>
          </a:bodyPr>
          <a:lstStyle/>
          <a:p>
            <a:r>
              <a:rPr lang="zh-CN" altLang="en-US" sz="2400">
                <a:solidFill>
                  <a:schemeClr val="bg1"/>
                </a:solidFill>
                <a:uFillTx/>
              </a:rPr>
              <a:t>为落实合理分水管住用水工作目标</a:t>
            </a:r>
            <a:endParaRPr lang="zh-CN" altLang="en-US" sz="2400">
              <a:solidFill>
                <a:schemeClr val="bg1"/>
              </a:solidFill>
              <a:uFillTx/>
            </a:endParaRPr>
          </a:p>
        </p:txBody>
      </p:sp>
      <p:sp>
        <p:nvSpPr>
          <p:cNvPr id="5" name="文本框 4"/>
          <p:cNvSpPr txBox="1"/>
          <p:nvPr/>
        </p:nvSpPr>
        <p:spPr>
          <a:xfrm>
            <a:off x="2658110" y="1105535"/>
            <a:ext cx="1181100" cy="4358640"/>
          </a:xfrm>
          <a:prstGeom prst="rect">
            <a:avLst/>
          </a:prstGeom>
          <a:noFill/>
        </p:spPr>
        <p:txBody>
          <a:bodyPr wrap="square" rtlCol="0">
            <a:spAutoFit/>
          </a:bodyPr>
          <a:lstStyle/>
          <a:p>
            <a:pPr lvl="0" algn="l"/>
            <a:r>
              <a:rPr lang="zh-CN" altLang="en-US" sz="2800" b="1" dirty="0" smtClean="0">
                <a:solidFill>
                  <a:srgbClr val="FF0000"/>
                </a:solidFill>
                <a:sym typeface="+mn-ea"/>
              </a:rPr>
              <a:t>全国重要河流水资源监测体系建设的总体方案</a:t>
            </a:r>
            <a:endParaRPr lang="zh-CN" altLang="en-US" sz="2800" b="1" dirty="0" smtClean="0">
              <a:solidFill>
                <a:srgbClr val="FF0000"/>
              </a:solidFill>
              <a:sym typeface="+mn-ea"/>
            </a:endParaRPr>
          </a:p>
        </p:txBody>
      </p:sp>
      <p:sp>
        <p:nvSpPr>
          <p:cNvPr id="7" name="下箭头 6"/>
          <p:cNvSpPr/>
          <p:nvPr/>
        </p:nvSpPr>
        <p:spPr>
          <a:xfrm rot="16200000">
            <a:off x="2172335" y="2961640"/>
            <a:ext cx="253365" cy="5060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左大括号 8"/>
          <p:cNvSpPr/>
          <p:nvPr/>
        </p:nvSpPr>
        <p:spPr>
          <a:xfrm>
            <a:off x="4243705" y="835025"/>
            <a:ext cx="643890" cy="489966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文本框 9"/>
          <p:cNvSpPr txBox="1"/>
          <p:nvPr/>
        </p:nvSpPr>
        <p:spPr>
          <a:xfrm>
            <a:off x="5358765" y="553085"/>
            <a:ext cx="5060950" cy="822960"/>
          </a:xfrm>
          <a:prstGeom prst="rect">
            <a:avLst/>
          </a:prstGeom>
          <a:noFill/>
        </p:spPr>
        <p:txBody>
          <a:bodyPr wrap="square" rtlCol="0">
            <a:spAutoFit/>
          </a:bodyPr>
          <a:lstStyle/>
          <a:p>
            <a:r>
              <a:rPr lang="zh-CN" altLang="en-US" sz="2400">
                <a:solidFill>
                  <a:schemeClr val="bg1"/>
                </a:solidFill>
                <a:uFillTx/>
              </a:rPr>
              <a:t>对重要河流控制断面的流量、水量进行监测和指标管控</a:t>
            </a:r>
            <a:endParaRPr lang="zh-CN" altLang="en-US" sz="2400">
              <a:solidFill>
                <a:schemeClr val="bg1"/>
              </a:solidFill>
              <a:uFillTx/>
            </a:endParaRPr>
          </a:p>
        </p:txBody>
      </p:sp>
      <p:sp>
        <p:nvSpPr>
          <p:cNvPr id="11" name="文本框 10"/>
          <p:cNvSpPr txBox="1"/>
          <p:nvPr/>
        </p:nvSpPr>
        <p:spPr>
          <a:xfrm>
            <a:off x="5370195" y="2051685"/>
            <a:ext cx="5060950" cy="822960"/>
          </a:xfrm>
          <a:prstGeom prst="rect">
            <a:avLst/>
          </a:prstGeom>
          <a:noFill/>
        </p:spPr>
        <p:txBody>
          <a:bodyPr wrap="square" rtlCol="0">
            <a:spAutoFit/>
          </a:bodyPr>
          <a:lstStyle/>
          <a:p>
            <a:r>
              <a:rPr lang="zh-CN" altLang="en-US" sz="2400">
                <a:solidFill>
                  <a:schemeClr val="bg1"/>
                </a:solidFill>
                <a:uFillTx/>
              </a:rPr>
              <a:t>对河流上的重要取水口的取水量进行监测和评价</a:t>
            </a:r>
            <a:endParaRPr lang="zh-CN" altLang="en-US" sz="2400">
              <a:solidFill>
                <a:schemeClr val="bg1"/>
              </a:solidFill>
              <a:uFillTx/>
            </a:endParaRPr>
          </a:p>
        </p:txBody>
      </p:sp>
      <p:sp>
        <p:nvSpPr>
          <p:cNvPr id="12" name="文本框 11"/>
          <p:cNvSpPr txBox="1"/>
          <p:nvPr/>
        </p:nvSpPr>
        <p:spPr>
          <a:xfrm>
            <a:off x="5509895" y="3676015"/>
            <a:ext cx="5060950" cy="822960"/>
          </a:xfrm>
          <a:prstGeom prst="rect">
            <a:avLst/>
          </a:prstGeom>
          <a:noFill/>
        </p:spPr>
        <p:txBody>
          <a:bodyPr wrap="square" rtlCol="0">
            <a:spAutoFit/>
          </a:bodyPr>
          <a:lstStyle/>
          <a:p>
            <a:r>
              <a:rPr lang="zh-CN" altLang="en-US" sz="2400">
                <a:solidFill>
                  <a:schemeClr val="bg1"/>
                </a:solidFill>
                <a:uFillTx/>
              </a:rPr>
              <a:t>对河流上的重要饮用水水源地水量及水质进行监测和评价</a:t>
            </a:r>
            <a:endParaRPr lang="zh-CN" altLang="en-US" sz="2400">
              <a:solidFill>
                <a:schemeClr val="bg1"/>
              </a:solidFill>
              <a:uFillTx/>
            </a:endParaRPr>
          </a:p>
        </p:txBody>
      </p:sp>
      <p:sp>
        <p:nvSpPr>
          <p:cNvPr id="13" name="文本框 12"/>
          <p:cNvSpPr txBox="1"/>
          <p:nvPr/>
        </p:nvSpPr>
        <p:spPr>
          <a:xfrm>
            <a:off x="5462905" y="5286375"/>
            <a:ext cx="5060950" cy="822960"/>
          </a:xfrm>
          <a:prstGeom prst="rect">
            <a:avLst/>
          </a:prstGeom>
          <a:noFill/>
        </p:spPr>
        <p:txBody>
          <a:bodyPr wrap="square" rtlCol="0">
            <a:spAutoFit/>
          </a:bodyPr>
          <a:lstStyle/>
          <a:p>
            <a:r>
              <a:rPr lang="zh-CN" altLang="en-US" sz="2400">
                <a:solidFill>
                  <a:schemeClr val="bg1"/>
                </a:solidFill>
                <a:uFillTx/>
              </a:rPr>
              <a:t>对河流开发利用强度实施动态分析与评价</a:t>
            </a:r>
            <a:endParaRPr lang="zh-CN" altLang="en-US" sz="2400">
              <a:solidFill>
                <a:schemeClr val="bg1"/>
              </a:solidFill>
              <a:uFillTx/>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485265" y="876300"/>
            <a:ext cx="8438515" cy="518160"/>
          </a:xfrm>
          <a:prstGeom prst="rect">
            <a:avLst/>
          </a:prstGeom>
          <a:noFill/>
          <a:ln w="9525">
            <a:noFill/>
          </a:ln>
        </p:spPr>
        <p:txBody>
          <a:bodyPr wrap="square">
            <a:spAutoFit/>
          </a:bodyPr>
          <a:lstStyle/>
          <a:p>
            <a:pPr marL="0" algn="l"/>
            <a:r>
              <a:rPr lang="zh-CN" altLang="en-US" sz="2800" b="0" u="none">
                <a:solidFill>
                  <a:schemeClr val="bg1"/>
                </a:solidFill>
                <a:uFillTx/>
                <a:latin typeface="黑体" panose="02010609060101010101" pitchFamily="49" charset="-122"/>
                <a:ea typeface="黑体" panose="02010609060101010101" pitchFamily="49" charset="-122"/>
                <a:cs typeface="黑体" panose="02010609060101010101" pitchFamily="49" charset="-122"/>
              </a:rPr>
              <a:t>三、认真落实“把水资源作为最大的刚性约束”要求</a:t>
            </a:r>
            <a:endParaRPr lang="zh-CN" altLang="en-US" sz="2800">
              <a:solidFill>
                <a:schemeClr val="bg1"/>
              </a:solidFill>
              <a:uFillTx/>
              <a:latin typeface="黑体" panose="02010609060101010101" pitchFamily="49" charset="-122"/>
              <a:ea typeface="黑体" panose="02010609060101010101" pitchFamily="49" charset="-122"/>
              <a:cs typeface="黑体" panose="02010609060101010101" pitchFamily="49" charset="-122"/>
            </a:endParaRPr>
          </a:p>
        </p:txBody>
      </p:sp>
      <p:sp>
        <p:nvSpPr>
          <p:cNvPr id="2" name="文本框 1"/>
          <p:cNvSpPr txBox="1"/>
          <p:nvPr/>
        </p:nvSpPr>
        <p:spPr>
          <a:xfrm>
            <a:off x="1002030" y="2043430"/>
            <a:ext cx="9230360" cy="822960"/>
          </a:xfrm>
          <a:prstGeom prst="rect">
            <a:avLst/>
          </a:prstGeom>
          <a:noFill/>
          <a:ln w="9525">
            <a:noFill/>
          </a:ln>
        </p:spPr>
        <p:txBody>
          <a:bodyPr wrap="square">
            <a:spAutoFit/>
          </a:bodyPr>
          <a:lstStyle/>
          <a:p>
            <a:pPr marL="0" indent="0" algn="l"/>
            <a:r>
              <a:rPr lang="en-US" altLang="zh-CN" sz="2400" b="0">
                <a:solidFill>
                  <a:schemeClr val="bg1"/>
                </a:solidFill>
                <a:uFillTx/>
                <a:latin typeface="仿宋" panose="02010609060101010101" pitchFamily="49" charset="-122"/>
                <a:ea typeface="仿宋" panose="02010609060101010101" pitchFamily="49" charset="-122"/>
                <a:cs typeface="仿宋" panose="02010609060101010101" pitchFamily="49" charset="-122"/>
              </a:rPr>
              <a:t>    </a:t>
            </a:r>
            <a:r>
              <a:rPr lang="zh-CN" altLang="en-US" sz="2400" b="0">
                <a:solidFill>
                  <a:schemeClr val="bg1"/>
                </a:solidFill>
                <a:uFillTx/>
                <a:latin typeface="仿宋" panose="02010609060101010101" pitchFamily="49" charset="-122"/>
                <a:ea typeface="仿宋" panose="02010609060101010101" pitchFamily="49" charset="-122"/>
                <a:cs typeface="仿宋" panose="02010609060101010101" pitchFamily="49" charset="-122"/>
              </a:rPr>
              <a:t>一要抓紧开展各地的可用水量分析，</a:t>
            </a:r>
            <a:r>
              <a:rPr lang="zh-CN" altLang="en-US" sz="2400">
                <a:solidFill>
                  <a:schemeClr val="bg1"/>
                </a:solidFill>
                <a:uFillTx/>
                <a:latin typeface="仿宋" panose="02010609060101010101" pitchFamily="49" charset="-122"/>
                <a:ea typeface="仿宋" panose="02010609060101010101" pitchFamily="49" charset="-122"/>
                <a:cs typeface="仿宋" panose="02010609060101010101" pitchFamily="49" charset="-122"/>
                <a:sym typeface="+mn-ea"/>
              </a:rPr>
              <a:t>包括本地自产水多少，外调水多少</a:t>
            </a:r>
            <a:r>
              <a:rPr lang="zh-CN" altLang="en-US" sz="2400" b="0">
                <a:solidFill>
                  <a:schemeClr val="bg1"/>
                </a:solidFill>
                <a:uFillTx/>
                <a:latin typeface="仿宋" panose="02010609060101010101" pitchFamily="49" charset="-122"/>
                <a:ea typeface="仿宋" panose="02010609060101010101" pitchFamily="49" charset="-122"/>
                <a:cs typeface="仿宋" panose="02010609060101010101" pitchFamily="49" charset="-122"/>
              </a:rPr>
              <a:t>。不能突破可用水量就是“刚性”。</a:t>
            </a:r>
            <a:endParaRPr lang="zh-CN" altLang="en-US" sz="2400" b="0">
              <a:solidFill>
                <a:schemeClr val="bg1"/>
              </a:solidFill>
              <a:uFillTx/>
              <a:latin typeface="仿宋" panose="02010609060101010101" pitchFamily="49" charset="-122"/>
              <a:ea typeface="仿宋" panose="02010609060101010101" pitchFamily="49" charset="-122"/>
              <a:cs typeface="仿宋" panose="02010609060101010101" pitchFamily="49" charset="-122"/>
            </a:endParaRPr>
          </a:p>
        </p:txBody>
      </p:sp>
      <p:sp>
        <p:nvSpPr>
          <p:cNvPr id="3" name="文本框 2"/>
          <p:cNvSpPr txBox="1"/>
          <p:nvPr/>
        </p:nvSpPr>
        <p:spPr>
          <a:xfrm>
            <a:off x="1002030" y="3258820"/>
            <a:ext cx="9267190" cy="822960"/>
          </a:xfrm>
          <a:prstGeom prst="rect">
            <a:avLst/>
          </a:prstGeom>
          <a:noFill/>
          <a:ln w="9525">
            <a:noFill/>
          </a:ln>
        </p:spPr>
        <p:txBody>
          <a:bodyPr wrap="square">
            <a:spAutoFit/>
          </a:bodyPr>
          <a:lstStyle/>
          <a:p>
            <a:pPr marL="0" indent="0" algn="l"/>
            <a:r>
              <a:rPr lang="en-US" altLang="zh-CN" sz="1500" b="0" u="none">
                <a:latin typeface="仿宋" panose="02010609060101010101" pitchFamily="49" charset="-122"/>
                <a:ea typeface="仿宋" panose="02010609060101010101" pitchFamily="49" charset="-122"/>
                <a:cs typeface="仿宋" panose="02010609060101010101" pitchFamily="49" charset="-122"/>
              </a:rPr>
              <a:t>      </a:t>
            </a:r>
            <a:r>
              <a:rPr lang="zh-CN" altLang="en-US" sz="2400" b="0" u="none">
                <a:solidFill>
                  <a:schemeClr val="bg1"/>
                </a:solidFill>
                <a:uFillTx/>
                <a:latin typeface="仿宋" panose="02010609060101010101" pitchFamily="49" charset="-122"/>
                <a:ea typeface="仿宋" panose="02010609060101010101" pitchFamily="49" charset="-122"/>
                <a:cs typeface="仿宋" panose="02010609060101010101" pitchFamily="49" charset="-122"/>
              </a:rPr>
              <a:t>二要确定</a:t>
            </a:r>
            <a:r>
              <a:rPr lang="zh-CN" altLang="en-US" sz="2400">
                <a:solidFill>
                  <a:schemeClr val="bg1"/>
                </a:solidFill>
                <a:uFillTx/>
                <a:latin typeface="仿宋" panose="02010609060101010101" pitchFamily="49" charset="-122"/>
                <a:ea typeface="仿宋" panose="02010609060101010101" pitchFamily="49" charset="-122"/>
                <a:cs typeface="仿宋" panose="02010609060101010101" pitchFamily="49" charset="-122"/>
                <a:sym typeface="+mn-ea"/>
              </a:rPr>
              <a:t>科学合理、</a:t>
            </a:r>
            <a:r>
              <a:rPr lang="zh-CN" altLang="en-US" sz="2400" b="0" u="none">
                <a:solidFill>
                  <a:schemeClr val="bg1"/>
                </a:solidFill>
                <a:uFillTx/>
                <a:latin typeface="仿宋" panose="02010609060101010101" pitchFamily="49" charset="-122"/>
                <a:ea typeface="仿宋" panose="02010609060101010101" pitchFamily="49" charset="-122"/>
                <a:cs typeface="仿宋" panose="02010609060101010101" pitchFamily="49" charset="-122"/>
              </a:rPr>
              <a:t>务实管用的用水定额。这也是刚性约束不可少的一项基础工作。</a:t>
            </a:r>
            <a:endParaRPr lang="zh-CN" altLang="en-US" sz="2400">
              <a:solidFill>
                <a:schemeClr val="bg1"/>
              </a:solidFill>
              <a:uFillTx/>
              <a:latin typeface="仿宋" panose="02010609060101010101" pitchFamily="49" charset="-122"/>
              <a:ea typeface="仿宋" panose="02010609060101010101" pitchFamily="49" charset="-122"/>
              <a:cs typeface="仿宋" panose="02010609060101010101" pitchFamily="49" charset="-122"/>
            </a:endParaRPr>
          </a:p>
        </p:txBody>
      </p:sp>
      <p:sp>
        <p:nvSpPr>
          <p:cNvPr id="4" name="文本框 3"/>
          <p:cNvSpPr txBox="1"/>
          <p:nvPr/>
        </p:nvSpPr>
        <p:spPr>
          <a:xfrm>
            <a:off x="1002665" y="4608195"/>
            <a:ext cx="9229725" cy="1188720"/>
          </a:xfrm>
          <a:prstGeom prst="rect">
            <a:avLst/>
          </a:prstGeom>
          <a:noFill/>
          <a:ln w="9525">
            <a:noFill/>
          </a:ln>
        </p:spPr>
        <p:txBody>
          <a:bodyPr wrap="square">
            <a:spAutoFit/>
          </a:bodyPr>
          <a:lstStyle/>
          <a:p>
            <a:pPr lvl="0" algn="l"/>
            <a:r>
              <a:rPr lang="en-US" altLang="zh-CN" sz="2400">
                <a:solidFill>
                  <a:schemeClr val="bg1"/>
                </a:solidFill>
                <a:uFillTx/>
                <a:latin typeface="仿宋" panose="02010609060101010101" pitchFamily="49" charset="-122"/>
                <a:ea typeface="仿宋" panose="02010609060101010101" pitchFamily="49" charset="-122"/>
                <a:cs typeface="仿宋" panose="02010609060101010101" pitchFamily="49" charset="-122"/>
                <a:sym typeface="+mn-ea"/>
              </a:rPr>
              <a:t>    </a:t>
            </a:r>
            <a:r>
              <a:rPr lang="zh-CN" altLang="en-US" sz="2400">
                <a:solidFill>
                  <a:schemeClr val="bg1"/>
                </a:solidFill>
                <a:uFillTx/>
                <a:latin typeface="仿宋" panose="02010609060101010101" pitchFamily="49" charset="-122"/>
                <a:ea typeface="仿宋" panose="02010609060101010101" pitchFamily="49" charset="-122"/>
                <a:cs typeface="仿宋" panose="02010609060101010101" pitchFamily="49" charset="-122"/>
                <a:sym typeface="+mn-ea"/>
              </a:rPr>
              <a:t>三要坚决落实以水定需，使之落地。以水定需是水资源管理工作的核心，也是落实“把水资源作为最大的刚性约束”的关健。</a:t>
            </a:r>
            <a:endParaRPr lang="zh-CN" altLang="en-US" sz="2400">
              <a:solidFill>
                <a:schemeClr val="bg1"/>
              </a:solidFill>
              <a:uFillTx/>
              <a:latin typeface="仿宋" panose="02010609060101010101" pitchFamily="49" charset="-122"/>
              <a:ea typeface="仿宋" panose="02010609060101010101" pitchFamily="49" charset="-122"/>
              <a:cs typeface="仿宋" panose="02010609060101010101" pitchFamily="49" charset="-122"/>
              <a:sym typeface="+mn-ea"/>
            </a:endParaRPr>
          </a:p>
          <a:p>
            <a:endParaRPr lang="zh-CN" altLang="en-US" sz="2400">
              <a:solidFill>
                <a:schemeClr val="bg1"/>
              </a:solidFill>
              <a:uFillTx/>
              <a:latin typeface="仿宋" panose="02010609060101010101" pitchFamily="49" charset="-122"/>
              <a:ea typeface="仿宋" panose="02010609060101010101" pitchFamily="49" charset="-122"/>
              <a:cs typeface="仿宋" panose="02010609060101010101" pitchFamily="49" charset="-122"/>
              <a:sym typeface="+mn-ea"/>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文本框 1"/>
          <p:cNvSpPr txBox="1"/>
          <p:nvPr/>
        </p:nvSpPr>
        <p:spPr>
          <a:xfrm>
            <a:off x="1357935" y="2270935"/>
            <a:ext cx="9523425" cy="1737360"/>
          </a:xfrm>
          <a:prstGeom prst="rect">
            <a:avLst/>
          </a:prstGeom>
          <a:noFill/>
          <a:ln w="9525">
            <a:noFill/>
          </a:ln>
        </p:spPr>
        <p:txBody>
          <a:bodyPr wrap="square" anchor="t">
            <a:spAutoFit/>
          </a:bodyPr>
          <a:lstStyle/>
          <a:p>
            <a:pPr lvl="0" indent="0"/>
            <a:r>
              <a:rPr lang="en-US" altLang="zh-CN" sz="5400" dirty="0">
                <a:solidFill>
                  <a:schemeClr val="bg1"/>
                </a:solidFill>
                <a:latin typeface="华文隶书" panose="02010800040101010101" pitchFamily="2" charset="-122"/>
                <a:ea typeface="华文隶书" panose="02010800040101010101" pitchFamily="2" charset="-122"/>
                <a:sym typeface="宋体" panose="02010600030101010101" pitchFamily="2" charset="-122"/>
              </a:rPr>
              <a:t> </a:t>
            </a:r>
            <a:r>
              <a:rPr lang="zh-CN" altLang="en-US"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（三）水利部“水利工程补短板、水利行业强监管”总基调</a:t>
            </a:r>
            <a:endParaRPr lang="zh-CN" altLang="en-US" sz="5400" dirty="0">
              <a:solidFill>
                <a:schemeClr val="bg1"/>
              </a:solidFill>
              <a:latin typeface="华文隶书" panose="02010800040101010101" pitchFamily="2" charset="-122"/>
              <a:ea typeface="华文隶书" panose="02010800040101010101" pitchFamily="2" charset="-122"/>
              <a:sym typeface="宋体" panose="02010600030101010101" pitchFamily="2" charset="-122"/>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文本框 1"/>
          <p:cNvSpPr txBox="1"/>
          <p:nvPr/>
        </p:nvSpPr>
        <p:spPr>
          <a:xfrm>
            <a:off x="624314" y="1477930"/>
            <a:ext cx="5271990" cy="3754874"/>
          </a:xfrm>
          <a:prstGeom prst="rect">
            <a:avLst/>
          </a:prstGeom>
          <a:noFill/>
          <a:ln w="9525">
            <a:noFill/>
          </a:ln>
        </p:spPr>
        <p:txBody>
          <a:bodyPr wrap="square" anchor="t">
            <a:spAutoFit/>
          </a:bodyPr>
          <a:lstStyle/>
          <a:p>
            <a:pPr lvl="0"/>
            <a:r>
              <a:rPr lang="en-US" altLang="zh-CN" sz="5400" dirty="0">
                <a:solidFill>
                  <a:schemeClr val="bg1"/>
                </a:solidFill>
                <a:latin typeface="华文隶书" panose="02010800040101010101" pitchFamily="2" charset="-122"/>
                <a:ea typeface="华文隶书" panose="02010800040101010101" pitchFamily="2" charset="-122"/>
                <a:sym typeface="宋体" panose="02010600030101010101" pitchFamily="2" charset="-122"/>
              </a:rPr>
              <a:t> </a:t>
            </a:r>
            <a:r>
              <a:rPr lang="en-US" altLang="zh-CN"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      </a:t>
            </a:r>
            <a:r>
              <a:rPr lang="en-US" altLang="zh-CN" sz="36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2018</a:t>
            </a:r>
            <a:r>
              <a:rPr lang="zh-CN" altLang="en-US" sz="36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年</a:t>
            </a:r>
            <a:r>
              <a:rPr lang="en-US" altLang="zh-CN" sz="36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11</a:t>
            </a:r>
            <a:r>
              <a:rPr lang="zh-CN" altLang="en-US" sz="36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月</a:t>
            </a:r>
            <a:r>
              <a:rPr lang="en-US" altLang="zh-CN" sz="36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1</a:t>
            </a:r>
            <a:r>
              <a:rPr lang="zh-CN" altLang="en-US" sz="36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日，鄂竟平部长在水利部党组中心组学习（扩大）会议上带领大家再次学习了党的</a:t>
            </a:r>
            <a:r>
              <a:rPr lang="zh-CN" altLang="en-US" sz="40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十九</a:t>
            </a:r>
            <a:r>
              <a:rPr lang="zh-CN" altLang="en-US" sz="36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大精神和总书记的“</a:t>
            </a:r>
            <a:r>
              <a:rPr lang="en-US" altLang="zh-CN" sz="36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3.14</a:t>
            </a:r>
            <a:r>
              <a:rPr lang="zh-CN" altLang="en-US" sz="36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”重要讲话。</a:t>
            </a:r>
            <a:endParaRPr lang="zh-CN" altLang="en-US" sz="3600" dirty="0">
              <a:solidFill>
                <a:schemeClr val="bg1"/>
              </a:solidFill>
              <a:latin typeface="华文隶书" panose="02010800040101010101" pitchFamily="2" charset="-122"/>
              <a:ea typeface="华文隶书" panose="02010800040101010101" pitchFamily="2" charset="-122"/>
              <a:sym typeface="宋体" panose="02010600030101010101" pitchFamily="2" charset="-122"/>
            </a:endParaRPr>
          </a:p>
        </p:txBody>
      </p:sp>
      <p:pic>
        <p:nvPicPr>
          <p:cNvPr id="212994" name="Picture 2"/>
          <p:cNvPicPr>
            <a:picLocks noChangeAspect="1" noChangeArrowheads="1"/>
          </p:cNvPicPr>
          <p:nvPr/>
        </p:nvPicPr>
        <p:blipFill>
          <a:blip r:embed="rId1"/>
          <a:srcRect/>
          <a:stretch>
            <a:fillRect/>
          </a:stretch>
        </p:blipFill>
        <p:spPr bwMode="auto">
          <a:xfrm>
            <a:off x="6228266" y="1565184"/>
            <a:ext cx="5695712" cy="379509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3360725" y="1871520"/>
            <a:ext cx="5804865" cy="2585323"/>
          </a:xfrm>
          <a:prstGeom prst="rect">
            <a:avLst/>
          </a:prstGeom>
          <a:noFill/>
          <a:ln w="9525">
            <a:noFill/>
          </a:ln>
        </p:spPr>
        <p:txBody>
          <a:bodyPr wrap="square" anchor="t">
            <a:spAutoFit/>
          </a:bodyPr>
          <a:lstStyle/>
          <a:p>
            <a:pPr lvl="0" indent="0"/>
            <a:r>
              <a:rPr lang="zh-CN" altLang="en-US"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一、加强学习</a:t>
            </a:r>
            <a:endParaRPr lang="en-US" altLang="zh-CN"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endParaRPr>
          </a:p>
          <a:p>
            <a:pPr lvl="0" indent="0"/>
            <a:r>
              <a:rPr lang="zh-CN" altLang="en-US"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二、努力工作</a:t>
            </a:r>
            <a:endParaRPr lang="en-US" altLang="zh-CN"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endParaRPr>
          </a:p>
          <a:p>
            <a:pPr lvl="0" indent="0"/>
            <a:r>
              <a:rPr lang="zh-CN" altLang="en-US"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三、强化监管</a:t>
            </a:r>
            <a:endParaRPr lang="zh-CN" altLang="en-US" sz="5400" dirty="0">
              <a:solidFill>
                <a:schemeClr val="bg1"/>
              </a:solidFill>
              <a:latin typeface="华文隶书" panose="02010800040101010101" pitchFamily="2" charset="-122"/>
              <a:ea typeface="华文隶书" panose="02010800040101010101" pitchFamily="2" charset="-122"/>
              <a:sym typeface="宋体" panose="02010600030101010101" pitchFamily="2" charset="-122"/>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46760" y="1422401"/>
            <a:ext cx="5196840" cy="3416320"/>
          </a:xfrm>
          <a:prstGeom prst="rect">
            <a:avLst/>
          </a:prstGeom>
        </p:spPr>
        <p:txBody>
          <a:bodyPr wrap="square">
            <a:spAutoFit/>
          </a:bodyPr>
          <a:lstStyle/>
          <a:p>
            <a:r>
              <a:rPr lang="zh-CN" altLang="en-US" sz="3600" dirty="0" smtClean="0">
                <a:solidFill>
                  <a:schemeClr val="bg1"/>
                </a:solidFill>
              </a:rPr>
              <a:t>         </a:t>
            </a:r>
            <a:r>
              <a:rPr lang="zh-CN" altLang="en-US" sz="36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鄂竟平指出，“从改变自然、征服自然，转向调整人的行为，纠正人的错误行为”这句话是习近平总书记“</a:t>
            </a:r>
            <a:r>
              <a:rPr lang="en-US" altLang="zh-CN" sz="36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3.14</a:t>
            </a:r>
            <a:r>
              <a:rPr lang="zh-CN" altLang="en-US" sz="36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”重要讲话的最大亮点。</a:t>
            </a:r>
            <a:endParaRPr lang="zh-CN" altLang="en-US" sz="36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endParaRPr>
          </a:p>
        </p:txBody>
      </p:sp>
      <p:pic>
        <p:nvPicPr>
          <p:cNvPr id="3" name="Picture 1"/>
          <p:cNvPicPr>
            <a:picLocks noChangeAspect="1" noChangeArrowheads="1"/>
          </p:cNvPicPr>
          <p:nvPr/>
        </p:nvPicPr>
        <p:blipFill>
          <a:blip r:embed="rId1"/>
          <a:srcRect/>
          <a:stretch>
            <a:fillRect/>
          </a:stretch>
        </p:blipFill>
        <p:spPr bwMode="auto">
          <a:xfrm>
            <a:off x="6464850" y="1553911"/>
            <a:ext cx="5096527" cy="3380696"/>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68095" y="1304845"/>
            <a:ext cx="9837681" cy="5212080"/>
          </a:xfrm>
          <a:prstGeom prst="rect">
            <a:avLst/>
          </a:prstGeom>
        </p:spPr>
        <p:txBody>
          <a:bodyPr wrap="square">
            <a:spAutoFit/>
          </a:bodyPr>
          <a:lstStyle/>
          <a:p>
            <a:pPr>
              <a:lnSpc>
                <a:spcPct val="150000"/>
              </a:lnSpc>
              <a:spcAft>
                <a:spcPts val="600"/>
              </a:spcAft>
            </a:pPr>
            <a:r>
              <a:rPr lang="zh-CN" altLang="en-US" sz="3200" dirty="0" smtClean="0">
                <a:solidFill>
                  <a:schemeClr val="bg1"/>
                </a:solidFill>
              </a:rPr>
              <a:t>         过去我们治水主要是</a:t>
            </a:r>
            <a:r>
              <a:rPr lang="zh-CN" altLang="en-US" sz="3200" b="1" dirty="0" smtClean="0">
                <a:solidFill>
                  <a:srgbClr val="FF0000"/>
                </a:solidFill>
              </a:rPr>
              <a:t>除水害、兴水利</a:t>
            </a:r>
            <a:r>
              <a:rPr lang="zh-CN" altLang="en-US" sz="3200" dirty="0" smtClean="0">
                <a:solidFill>
                  <a:schemeClr val="bg1"/>
                </a:solidFill>
              </a:rPr>
              <a:t>，也就是防汛抗旱，保广大人民群众免受洪水威胁，保广大人民群众多打粮食，这是满足</a:t>
            </a:r>
            <a:r>
              <a:rPr lang="zh-CN" altLang="en-US" sz="3200" b="1" dirty="0" smtClean="0">
                <a:solidFill>
                  <a:srgbClr val="FF0000"/>
                </a:solidFill>
              </a:rPr>
              <a:t>我们低层次的需要</a:t>
            </a:r>
            <a:r>
              <a:rPr lang="zh-CN" altLang="en-US" sz="3200" dirty="0" smtClean="0">
                <a:solidFill>
                  <a:schemeClr val="bg1"/>
                </a:solidFill>
              </a:rPr>
              <a:t>。经过几千年，特别是新中国成立以来，尤其是改革开放以来，这四十年的奋斗，现在的</a:t>
            </a:r>
            <a:r>
              <a:rPr lang="zh-CN" altLang="en-US" sz="3200" b="1" dirty="0" smtClean="0">
                <a:solidFill>
                  <a:srgbClr val="FF0000"/>
                </a:solidFill>
              </a:rPr>
              <a:t>防汛抗旱能力显著提升</a:t>
            </a:r>
            <a:r>
              <a:rPr lang="zh-CN" altLang="en-US" sz="3200" dirty="0" smtClean="0">
                <a:solidFill>
                  <a:schemeClr val="bg1"/>
                </a:solidFill>
              </a:rPr>
              <a:t>，人民群众不再担心遭受洪涝灾害了，转而对水资源减少、水环境变差、水生态损害越来越不满。</a:t>
            </a:r>
            <a:endParaRPr lang="zh-CN" altLang="en-US" sz="3200" b="1" dirty="0">
              <a:solidFill>
                <a:srgbClr val="FFC000"/>
              </a:solidFill>
            </a:endParaRPr>
          </a:p>
        </p:txBody>
      </p:sp>
      <p:sp>
        <p:nvSpPr>
          <p:cNvPr id="3" name="矩形 2"/>
          <p:cNvSpPr/>
          <p:nvPr/>
        </p:nvSpPr>
        <p:spPr>
          <a:xfrm>
            <a:off x="740979" y="546924"/>
            <a:ext cx="11035862" cy="584775"/>
          </a:xfrm>
          <a:prstGeom prst="rect">
            <a:avLst/>
          </a:prstGeom>
        </p:spPr>
        <p:txBody>
          <a:bodyPr wrap="square">
            <a:spAutoFit/>
          </a:bodyPr>
          <a:lstStyle/>
          <a:p>
            <a:r>
              <a:rPr lang="zh-CN" altLang="en-US" sz="3200" b="1" dirty="0" smtClean="0">
                <a:solidFill>
                  <a:srgbClr val="FF0000"/>
                </a:solidFill>
              </a:rPr>
              <a:t>首先，这句话指出了我国治水的主要矛盾已经发生根本变化。</a:t>
            </a:r>
            <a:endParaRPr lang="zh-CN" altLang="en-US"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77855" y="564706"/>
            <a:ext cx="9944362" cy="599440"/>
          </a:xfrm>
          <a:prstGeom prst="rect">
            <a:avLst/>
          </a:prstGeom>
        </p:spPr>
        <p:txBody>
          <a:bodyPr wrap="square">
            <a:spAutoFit/>
          </a:bodyPr>
          <a:lstStyle/>
          <a:p>
            <a:pPr>
              <a:lnSpc>
                <a:spcPts val="4000"/>
              </a:lnSpc>
              <a:spcAft>
                <a:spcPts val="600"/>
              </a:spcAft>
            </a:pPr>
            <a:r>
              <a:rPr lang="zh-CN" altLang="en-US" sz="3200" dirty="0" smtClean="0">
                <a:solidFill>
                  <a:schemeClr val="bg1"/>
                </a:solidFill>
              </a:rPr>
              <a:t>         </a:t>
            </a:r>
            <a:r>
              <a:rPr lang="zh-CN" altLang="en-US" sz="3200" b="1" dirty="0" smtClean="0">
                <a:solidFill>
                  <a:schemeClr val="bg1"/>
                </a:solidFill>
              </a:rPr>
              <a:t>新时期治水主要矛盾转化</a:t>
            </a:r>
            <a:endParaRPr lang="en-US" altLang="zh-CN" sz="3200" b="1" dirty="0" smtClean="0">
              <a:solidFill>
                <a:schemeClr val="bg1"/>
              </a:solidFill>
            </a:endParaRPr>
          </a:p>
        </p:txBody>
      </p:sp>
      <p:sp>
        <p:nvSpPr>
          <p:cNvPr id="32" name="object 32"/>
          <p:cNvSpPr/>
          <p:nvPr/>
        </p:nvSpPr>
        <p:spPr>
          <a:xfrm>
            <a:off x="5632030" y="2152827"/>
            <a:ext cx="927773" cy="911682"/>
          </a:xfrm>
          <a:prstGeom prst="rect">
            <a:avLst/>
          </a:prstGeom>
          <a:blipFill>
            <a:blip r:embed="rId1" cstate="print"/>
            <a:stretch>
              <a:fillRect/>
            </a:stretch>
          </a:blipFill>
        </p:spPr>
        <p:txBody>
          <a:bodyPr wrap="square" lIns="0" tIns="0" rIns="0" bIns="0" rtlCol="0"/>
          <a:lstStyle/>
          <a:p/>
        </p:txBody>
      </p:sp>
      <p:sp>
        <p:nvSpPr>
          <p:cNvPr id="4" name="文本框 3"/>
          <p:cNvSpPr txBox="1"/>
          <p:nvPr/>
        </p:nvSpPr>
        <p:spPr>
          <a:xfrm>
            <a:off x="1269365" y="2095500"/>
            <a:ext cx="3259455" cy="1066800"/>
          </a:xfrm>
          <a:prstGeom prst="rect">
            <a:avLst/>
          </a:prstGeom>
          <a:noFill/>
          <a:ln>
            <a:solidFill>
              <a:srgbClr val="FF0000"/>
            </a:solidFill>
          </a:ln>
        </p:spPr>
        <p:txBody>
          <a:bodyPr wrap="square" rtlCol="0">
            <a:spAutoFit/>
          </a:bodyPr>
          <a:lstStyle/>
          <a:p>
            <a:pPr algn="l"/>
            <a:r>
              <a:rPr lang="zh-CN" altLang="en-US" sz="3200" b="1" dirty="0" smtClean="0">
                <a:solidFill>
                  <a:srgbClr val="FFC000"/>
                </a:solidFill>
                <a:sym typeface="+mn-ea"/>
              </a:rPr>
              <a:t>人民除水害兴水利的需求</a:t>
            </a:r>
            <a:endParaRPr lang="zh-CN" altLang="en-US" sz="3200" b="1" dirty="0">
              <a:solidFill>
                <a:srgbClr val="FFC000"/>
              </a:solidFill>
            </a:endParaRPr>
          </a:p>
        </p:txBody>
      </p:sp>
      <p:sp>
        <p:nvSpPr>
          <p:cNvPr id="5" name="文本框 4"/>
          <p:cNvSpPr txBox="1"/>
          <p:nvPr/>
        </p:nvSpPr>
        <p:spPr>
          <a:xfrm>
            <a:off x="7492365" y="2260600"/>
            <a:ext cx="2632710" cy="579120"/>
          </a:xfrm>
          <a:prstGeom prst="rect">
            <a:avLst/>
          </a:prstGeom>
          <a:noFill/>
          <a:ln>
            <a:solidFill>
              <a:srgbClr val="FF0000"/>
            </a:solidFill>
          </a:ln>
        </p:spPr>
        <p:txBody>
          <a:bodyPr wrap="none" rtlCol="0">
            <a:spAutoFit/>
          </a:bodyPr>
          <a:lstStyle/>
          <a:p>
            <a:pPr algn="l"/>
            <a:r>
              <a:rPr lang="zh-CN" altLang="en-US" sz="3200" b="1" dirty="0" smtClean="0">
                <a:solidFill>
                  <a:srgbClr val="FFC000"/>
                </a:solidFill>
                <a:sym typeface="+mn-ea"/>
              </a:rPr>
              <a:t>水利工程不足</a:t>
            </a:r>
            <a:endParaRPr lang="zh-CN" altLang="en-US" sz="3200" b="1" dirty="0">
              <a:solidFill>
                <a:srgbClr val="FFC000"/>
              </a:solidFill>
            </a:endParaRPr>
          </a:p>
        </p:txBody>
      </p:sp>
      <p:sp>
        <p:nvSpPr>
          <p:cNvPr id="6" name="object 32"/>
          <p:cNvSpPr/>
          <p:nvPr/>
        </p:nvSpPr>
        <p:spPr>
          <a:xfrm>
            <a:off x="5691085" y="4990007"/>
            <a:ext cx="927773" cy="911682"/>
          </a:xfrm>
          <a:prstGeom prst="rect">
            <a:avLst/>
          </a:prstGeom>
          <a:blipFill>
            <a:blip r:embed="rId1" cstate="print"/>
            <a:stretch>
              <a:fillRect/>
            </a:stretch>
          </a:blipFill>
        </p:spPr>
        <p:txBody>
          <a:bodyPr wrap="square" lIns="0" tIns="0" rIns="0" bIns="0" rtlCol="0"/>
          <a:lstStyle/>
          <a:p/>
        </p:txBody>
      </p:sp>
      <p:sp>
        <p:nvSpPr>
          <p:cNvPr id="3" name="文本框 2"/>
          <p:cNvSpPr txBox="1"/>
          <p:nvPr/>
        </p:nvSpPr>
        <p:spPr>
          <a:xfrm>
            <a:off x="1268730" y="4613910"/>
            <a:ext cx="3260090" cy="1554480"/>
          </a:xfrm>
          <a:prstGeom prst="rect">
            <a:avLst/>
          </a:prstGeom>
          <a:noFill/>
          <a:ln>
            <a:solidFill>
              <a:srgbClr val="FF0000"/>
            </a:solidFill>
          </a:ln>
        </p:spPr>
        <p:txBody>
          <a:bodyPr wrap="square" rtlCol="0">
            <a:spAutoFit/>
          </a:bodyPr>
          <a:lstStyle/>
          <a:p>
            <a:pPr algn="l"/>
            <a:r>
              <a:rPr lang="zh-CN" altLang="en-US" sz="3200" b="1" dirty="0" smtClean="0">
                <a:solidFill>
                  <a:srgbClr val="FFC000"/>
                </a:solidFill>
                <a:sym typeface="+mn-ea"/>
              </a:rPr>
              <a:t>人民对水资源、水环境、水生态的需求</a:t>
            </a:r>
            <a:endParaRPr lang="zh-CN" altLang="en-US" sz="3200" b="1" dirty="0">
              <a:solidFill>
                <a:srgbClr val="FFC000"/>
              </a:solidFill>
            </a:endParaRPr>
          </a:p>
        </p:txBody>
      </p:sp>
      <p:sp>
        <p:nvSpPr>
          <p:cNvPr id="7" name="文本框 6"/>
          <p:cNvSpPr txBox="1"/>
          <p:nvPr/>
        </p:nvSpPr>
        <p:spPr>
          <a:xfrm>
            <a:off x="7492365" y="4777105"/>
            <a:ext cx="2632710" cy="1066800"/>
          </a:xfrm>
          <a:prstGeom prst="rect">
            <a:avLst/>
          </a:prstGeom>
          <a:noFill/>
          <a:ln>
            <a:solidFill>
              <a:srgbClr val="FF0000"/>
            </a:solidFill>
          </a:ln>
        </p:spPr>
        <p:txBody>
          <a:bodyPr wrap="square" rtlCol="0">
            <a:spAutoFit/>
          </a:bodyPr>
          <a:lstStyle/>
          <a:p>
            <a:pPr algn="l"/>
            <a:r>
              <a:rPr lang="zh-CN" altLang="en-US" sz="3200" b="1" dirty="0" smtClean="0">
                <a:solidFill>
                  <a:srgbClr val="FFC000"/>
                </a:solidFill>
                <a:sym typeface="+mn-ea"/>
              </a:rPr>
              <a:t>水利行业监管能力不足</a:t>
            </a:r>
            <a:endParaRPr lang="zh-CN" altLang="en-US" sz="3200" b="1" dirty="0">
              <a:solidFill>
                <a:srgbClr val="FFC000"/>
              </a:solidFill>
            </a:endParaRPr>
          </a:p>
        </p:txBody>
      </p:sp>
      <p:sp>
        <p:nvSpPr>
          <p:cNvPr id="8" name="下箭头 7"/>
          <p:cNvSpPr/>
          <p:nvPr/>
        </p:nvSpPr>
        <p:spPr>
          <a:xfrm>
            <a:off x="5819140" y="3531870"/>
            <a:ext cx="575310"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6537" y="1816689"/>
            <a:ext cx="8961120" cy="3970318"/>
          </a:xfrm>
          <a:prstGeom prst="rect">
            <a:avLst/>
          </a:prstGeom>
        </p:spPr>
        <p:txBody>
          <a:bodyPr wrap="square">
            <a:spAutoFit/>
          </a:bodyPr>
          <a:lstStyle/>
          <a:p>
            <a:pPr>
              <a:lnSpc>
                <a:spcPct val="150000"/>
              </a:lnSpc>
            </a:pPr>
            <a:r>
              <a:rPr lang="zh-CN" altLang="en-US" sz="3200" dirty="0" smtClean="0">
                <a:solidFill>
                  <a:schemeClr val="bg1"/>
                </a:solidFill>
              </a:rPr>
              <a:t>       调整人的行为，纠正人的错误行为就是要求我们水利今后要靠法制、体制、机制来科学地管理水资源，解决水资源短缺、水生态损害、水环境恶化这三大问题。而调整人的行为、纠正人的错误行为依靠的只能是</a:t>
            </a:r>
            <a:r>
              <a:rPr lang="zh-CN" altLang="en-US" sz="4000" b="1" dirty="0" smtClean="0">
                <a:solidFill>
                  <a:srgbClr val="FFC000"/>
                </a:solidFill>
              </a:rPr>
              <a:t>强有力的监管</a:t>
            </a:r>
            <a:r>
              <a:rPr lang="zh-CN" altLang="en-US" sz="4000" dirty="0" smtClean="0">
                <a:solidFill>
                  <a:schemeClr val="bg1"/>
                </a:solidFill>
              </a:rPr>
              <a:t>。</a:t>
            </a:r>
            <a:endParaRPr lang="zh-CN" altLang="en-US" sz="4000" dirty="0">
              <a:solidFill>
                <a:schemeClr val="bg1"/>
              </a:solidFill>
            </a:endParaRPr>
          </a:p>
        </p:txBody>
      </p:sp>
      <p:sp>
        <p:nvSpPr>
          <p:cNvPr id="3" name="矩形 2"/>
          <p:cNvSpPr/>
          <p:nvPr/>
        </p:nvSpPr>
        <p:spPr>
          <a:xfrm>
            <a:off x="1103367" y="536034"/>
            <a:ext cx="10452758" cy="584775"/>
          </a:xfrm>
          <a:prstGeom prst="rect">
            <a:avLst/>
          </a:prstGeom>
        </p:spPr>
        <p:txBody>
          <a:bodyPr wrap="square">
            <a:spAutoFit/>
          </a:bodyPr>
          <a:lstStyle/>
          <a:p>
            <a:r>
              <a:rPr lang="zh-CN" altLang="en-US" sz="3200" b="1" dirty="0" smtClean="0">
                <a:solidFill>
                  <a:srgbClr val="FF0000"/>
                </a:solidFill>
              </a:rPr>
              <a:t>其次，这句话决定了新时代治水的新思路。</a:t>
            </a:r>
            <a:endParaRPr lang="zh-CN" altLang="en-US" b="1"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536065" y="810449"/>
            <a:ext cx="8915400" cy="1692771"/>
          </a:xfrm>
          <a:prstGeom prst="rect">
            <a:avLst/>
          </a:prstGeom>
        </p:spPr>
        <p:txBody>
          <a:bodyPr wrap="square">
            <a:spAutoFit/>
          </a:bodyPr>
          <a:lstStyle/>
          <a:p>
            <a:pPr lvl="0"/>
            <a:r>
              <a:rPr lang="zh-CN" altLang="en-US" sz="3200" dirty="0" smtClean="0">
                <a:solidFill>
                  <a:srgbClr val="FFFFFF"/>
                </a:solidFill>
              </a:rPr>
              <a:t>鄂竟平部长提出今后一个时期水利发展总基调是</a:t>
            </a:r>
            <a:endParaRPr lang="en-US" altLang="zh-CN" sz="3200" dirty="0" smtClean="0">
              <a:solidFill>
                <a:srgbClr val="FFFFFF"/>
              </a:solidFill>
            </a:endParaRPr>
          </a:p>
          <a:p>
            <a:pPr lvl="0"/>
            <a:br>
              <a:rPr lang="en-US" altLang="zh-CN" sz="3200" dirty="0" smtClean="0">
                <a:solidFill>
                  <a:srgbClr val="FFFFFF"/>
                </a:solidFill>
              </a:rPr>
            </a:br>
            <a:r>
              <a:rPr lang="en-US" altLang="zh-CN" sz="3200" b="1" dirty="0" smtClean="0">
                <a:solidFill>
                  <a:srgbClr val="FFC000"/>
                </a:solidFill>
              </a:rPr>
              <a:t>——</a:t>
            </a:r>
            <a:r>
              <a:rPr lang="zh-CN" altLang="en-US" sz="4000" b="1" dirty="0" smtClean="0">
                <a:solidFill>
                  <a:srgbClr val="FFC000"/>
                </a:solidFill>
              </a:rPr>
              <a:t>水利工程补短板、水利行业强监管</a:t>
            </a:r>
            <a:r>
              <a:rPr lang="zh-CN" altLang="en-US" sz="4000" dirty="0" smtClean="0">
                <a:solidFill>
                  <a:srgbClr val="FFFFFF"/>
                </a:solidFill>
              </a:rPr>
              <a:t>。</a:t>
            </a:r>
            <a:endParaRPr lang="en-US" altLang="zh-CN" sz="4000" dirty="0" smtClean="0">
              <a:solidFill>
                <a:srgbClr val="FFFFFF"/>
              </a:solidFill>
            </a:endParaRPr>
          </a:p>
        </p:txBody>
      </p:sp>
      <p:pic>
        <p:nvPicPr>
          <p:cNvPr id="2" name="图片 1"/>
          <p:cNvPicPr>
            <a:picLocks noChangeAspect="1"/>
          </p:cNvPicPr>
          <p:nvPr/>
        </p:nvPicPr>
        <p:blipFill>
          <a:blip r:embed="rId1"/>
          <a:stretch>
            <a:fillRect/>
          </a:stretch>
        </p:blipFill>
        <p:spPr>
          <a:xfrm>
            <a:off x="850900" y="3187700"/>
            <a:ext cx="4761865" cy="3266440"/>
          </a:xfrm>
          <a:prstGeom prst="rect">
            <a:avLst/>
          </a:prstGeom>
        </p:spPr>
      </p:pic>
      <p:pic>
        <p:nvPicPr>
          <p:cNvPr id="4" name="图片 3"/>
          <p:cNvPicPr>
            <a:picLocks noChangeAspect="1"/>
          </p:cNvPicPr>
          <p:nvPr/>
        </p:nvPicPr>
        <p:blipFill>
          <a:blip r:embed="rId2"/>
          <a:stretch>
            <a:fillRect/>
          </a:stretch>
        </p:blipFill>
        <p:spPr>
          <a:xfrm>
            <a:off x="6527800" y="3187700"/>
            <a:ext cx="4807585" cy="3266440"/>
          </a:xfrm>
          <a:prstGeom prst="rect">
            <a:avLst/>
          </a:prstGeom>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90283" y="1536571"/>
            <a:ext cx="884237" cy="3539430"/>
          </a:xfrm>
          <a:prstGeom prst="rect">
            <a:avLst/>
          </a:prstGeom>
        </p:spPr>
        <p:txBody>
          <a:bodyPr wrap="square">
            <a:spAutoFit/>
          </a:bodyPr>
          <a:lstStyle/>
          <a:p>
            <a:pPr lvl="0"/>
            <a:r>
              <a:rPr lang="zh-CN" altLang="en-US" sz="3200" dirty="0" smtClean="0">
                <a:solidFill>
                  <a:srgbClr val="FFFFFF"/>
                </a:solidFill>
              </a:rPr>
              <a:t>水利工程补短板</a:t>
            </a:r>
            <a:endParaRPr lang="en-US" altLang="zh-CN" sz="3200" dirty="0" smtClean="0">
              <a:solidFill>
                <a:srgbClr val="FFFFFF"/>
              </a:solidFill>
            </a:endParaRPr>
          </a:p>
        </p:txBody>
      </p:sp>
      <p:sp>
        <p:nvSpPr>
          <p:cNvPr id="4" name="矩形 3"/>
          <p:cNvSpPr/>
          <p:nvPr/>
        </p:nvSpPr>
        <p:spPr>
          <a:xfrm>
            <a:off x="2865021" y="1080483"/>
            <a:ext cx="1005403" cy="584775"/>
          </a:xfrm>
          <a:prstGeom prst="rect">
            <a:avLst/>
          </a:prstGeom>
        </p:spPr>
        <p:txBody>
          <a:bodyPr wrap="none">
            <a:spAutoFit/>
          </a:bodyPr>
          <a:lstStyle/>
          <a:p>
            <a:r>
              <a:rPr lang="zh-CN" altLang="en-US" sz="3200" dirty="0" smtClean="0">
                <a:solidFill>
                  <a:srgbClr val="FFFFFF"/>
                </a:solidFill>
              </a:rPr>
              <a:t>防洪</a:t>
            </a:r>
            <a:endParaRPr lang="zh-CN" altLang="en-US" dirty="0"/>
          </a:p>
        </p:txBody>
      </p:sp>
      <p:sp>
        <p:nvSpPr>
          <p:cNvPr id="5" name="矩形 4"/>
          <p:cNvSpPr/>
          <p:nvPr/>
        </p:nvSpPr>
        <p:spPr>
          <a:xfrm>
            <a:off x="2894548" y="2421603"/>
            <a:ext cx="1005403" cy="584775"/>
          </a:xfrm>
          <a:prstGeom prst="rect">
            <a:avLst/>
          </a:prstGeom>
        </p:spPr>
        <p:txBody>
          <a:bodyPr wrap="none">
            <a:spAutoFit/>
          </a:bodyPr>
          <a:lstStyle/>
          <a:p>
            <a:r>
              <a:rPr lang="zh-CN" altLang="en-US" sz="3200" dirty="0" smtClean="0">
                <a:solidFill>
                  <a:srgbClr val="FFFFFF"/>
                </a:solidFill>
              </a:rPr>
              <a:t>供水</a:t>
            </a:r>
            <a:endParaRPr lang="zh-CN" altLang="en-US" dirty="0"/>
          </a:p>
        </p:txBody>
      </p:sp>
      <p:sp>
        <p:nvSpPr>
          <p:cNvPr id="6" name="矩形 5"/>
          <p:cNvSpPr/>
          <p:nvPr/>
        </p:nvSpPr>
        <p:spPr>
          <a:xfrm>
            <a:off x="2828588" y="3733800"/>
            <a:ext cx="2236510" cy="584775"/>
          </a:xfrm>
          <a:prstGeom prst="rect">
            <a:avLst/>
          </a:prstGeom>
        </p:spPr>
        <p:txBody>
          <a:bodyPr wrap="square">
            <a:spAutoFit/>
          </a:bodyPr>
          <a:lstStyle/>
          <a:p>
            <a:r>
              <a:rPr lang="zh-CN" altLang="en-US" sz="3200" dirty="0" smtClean="0">
                <a:solidFill>
                  <a:srgbClr val="FFFFFF"/>
                </a:solidFill>
              </a:rPr>
              <a:t>水生态修复</a:t>
            </a:r>
            <a:endParaRPr lang="zh-CN" altLang="en-US" dirty="0"/>
          </a:p>
        </p:txBody>
      </p:sp>
      <p:sp>
        <p:nvSpPr>
          <p:cNvPr id="7" name="矩形 6"/>
          <p:cNvSpPr/>
          <p:nvPr/>
        </p:nvSpPr>
        <p:spPr>
          <a:xfrm>
            <a:off x="2881849" y="5058123"/>
            <a:ext cx="1415772" cy="584775"/>
          </a:xfrm>
          <a:prstGeom prst="rect">
            <a:avLst/>
          </a:prstGeom>
        </p:spPr>
        <p:txBody>
          <a:bodyPr wrap="none">
            <a:spAutoFit/>
          </a:bodyPr>
          <a:lstStyle/>
          <a:p>
            <a:r>
              <a:rPr lang="zh-CN" altLang="en-US" sz="3200" dirty="0" smtClean="0">
                <a:solidFill>
                  <a:srgbClr val="FFFFFF"/>
                </a:solidFill>
              </a:rPr>
              <a:t>信息化</a:t>
            </a:r>
            <a:endParaRPr lang="zh-CN" altLang="en-US" dirty="0"/>
          </a:p>
        </p:txBody>
      </p:sp>
      <p:sp>
        <p:nvSpPr>
          <p:cNvPr id="8" name="左大括号 7"/>
          <p:cNvSpPr/>
          <p:nvPr/>
        </p:nvSpPr>
        <p:spPr>
          <a:xfrm>
            <a:off x="1828800" y="1234440"/>
            <a:ext cx="563880" cy="4282440"/>
          </a:xfrm>
          <a:prstGeom prst="leftBrace">
            <a:avLst/>
          </a:pr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矩形 9"/>
          <p:cNvSpPr/>
          <p:nvPr/>
        </p:nvSpPr>
        <p:spPr>
          <a:xfrm>
            <a:off x="6358340" y="1736536"/>
            <a:ext cx="659943" cy="3539430"/>
          </a:xfrm>
          <a:prstGeom prst="rect">
            <a:avLst/>
          </a:prstGeom>
        </p:spPr>
        <p:txBody>
          <a:bodyPr wrap="square">
            <a:spAutoFit/>
          </a:bodyPr>
          <a:lstStyle/>
          <a:p>
            <a:r>
              <a:rPr lang="zh-CN" altLang="en-US" sz="3200" dirty="0" smtClean="0">
                <a:solidFill>
                  <a:srgbClr val="FFFFFF"/>
                </a:solidFill>
              </a:rPr>
              <a:t>水利行业强监管</a:t>
            </a:r>
            <a:endParaRPr lang="zh-CN" altLang="en-US" dirty="0"/>
          </a:p>
        </p:txBody>
      </p:sp>
      <p:sp>
        <p:nvSpPr>
          <p:cNvPr id="11" name="矩形 10"/>
          <p:cNvSpPr/>
          <p:nvPr/>
        </p:nvSpPr>
        <p:spPr>
          <a:xfrm>
            <a:off x="8242629" y="1063180"/>
            <a:ext cx="3739164" cy="584775"/>
          </a:xfrm>
          <a:prstGeom prst="rect">
            <a:avLst/>
          </a:prstGeom>
        </p:spPr>
        <p:txBody>
          <a:bodyPr wrap="square">
            <a:spAutoFit/>
          </a:bodyPr>
          <a:lstStyle/>
          <a:p>
            <a:r>
              <a:rPr lang="zh-CN" altLang="en-US" sz="3200" dirty="0" smtClean="0">
                <a:solidFill>
                  <a:srgbClr val="FFFFFF"/>
                </a:solidFill>
              </a:rPr>
              <a:t>加强江河湖泊监管</a:t>
            </a:r>
            <a:endParaRPr lang="zh-CN" altLang="en-US" dirty="0"/>
          </a:p>
        </p:txBody>
      </p:sp>
      <p:sp>
        <p:nvSpPr>
          <p:cNvPr id="12" name="矩形 11"/>
          <p:cNvSpPr/>
          <p:nvPr/>
        </p:nvSpPr>
        <p:spPr>
          <a:xfrm>
            <a:off x="8264518" y="2052909"/>
            <a:ext cx="3057247" cy="584775"/>
          </a:xfrm>
          <a:prstGeom prst="rect">
            <a:avLst/>
          </a:prstGeom>
        </p:spPr>
        <p:txBody>
          <a:bodyPr wrap="none">
            <a:spAutoFit/>
          </a:bodyPr>
          <a:lstStyle/>
          <a:p>
            <a:r>
              <a:rPr lang="zh-CN" altLang="en-US" sz="3200" dirty="0" smtClean="0">
                <a:solidFill>
                  <a:srgbClr val="FFFFFF"/>
                </a:solidFill>
              </a:rPr>
              <a:t>加强水资源监管</a:t>
            </a:r>
            <a:endParaRPr lang="zh-CN" altLang="en-US" dirty="0"/>
          </a:p>
        </p:txBody>
      </p:sp>
      <p:sp>
        <p:nvSpPr>
          <p:cNvPr id="13" name="矩形 12"/>
          <p:cNvSpPr/>
          <p:nvPr/>
        </p:nvSpPr>
        <p:spPr>
          <a:xfrm>
            <a:off x="8276221" y="3057468"/>
            <a:ext cx="3579644" cy="579120"/>
          </a:xfrm>
          <a:prstGeom prst="rect">
            <a:avLst/>
          </a:prstGeom>
        </p:spPr>
        <p:txBody>
          <a:bodyPr wrap="square">
            <a:spAutoFit/>
          </a:bodyPr>
          <a:lstStyle/>
          <a:p>
            <a:r>
              <a:rPr lang="zh-CN" altLang="en-US" sz="3200" dirty="0" smtClean="0">
                <a:solidFill>
                  <a:srgbClr val="FFFFFF"/>
                </a:solidFill>
              </a:rPr>
              <a:t>加强水利工程监管</a:t>
            </a:r>
            <a:endParaRPr lang="zh-CN" altLang="en-US" dirty="0"/>
          </a:p>
        </p:txBody>
      </p:sp>
      <p:sp>
        <p:nvSpPr>
          <p:cNvPr id="14" name="矩形 13"/>
          <p:cNvSpPr/>
          <p:nvPr/>
        </p:nvSpPr>
        <p:spPr>
          <a:xfrm>
            <a:off x="8271625" y="4046778"/>
            <a:ext cx="2646878" cy="584775"/>
          </a:xfrm>
          <a:prstGeom prst="rect">
            <a:avLst/>
          </a:prstGeom>
        </p:spPr>
        <p:txBody>
          <a:bodyPr wrap="none">
            <a:spAutoFit/>
          </a:bodyPr>
          <a:lstStyle/>
          <a:p>
            <a:r>
              <a:rPr lang="zh-CN" altLang="en-US" sz="3200" dirty="0" smtClean="0">
                <a:solidFill>
                  <a:srgbClr val="FFFFFF"/>
                </a:solidFill>
              </a:rPr>
              <a:t>加强资金监管</a:t>
            </a:r>
            <a:endParaRPr lang="zh-CN" altLang="en-US" dirty="0"/>
          </a:p>
        </p:txBody>
      </p:sp>
      <p:sp>
        <p:nvSpPr>
          <p:cNvPr id="15" name="矩形 14"/>
          <p:cNvSpPr/>
          <p:nvPr/>
        </p:nvSpPr>
        <p:spPr>
          <a:xfrm>
            <a:off x="8330632" y="5068600"/>
            <a:ext cx="2646878" cy="584775"/>
          </a:xfrm>
          <a:prstGeom prst="rect">
            <a:avLst/>
          </a:prstGeom>
        </p:spPr>
        <p:txBody>
          <a:bodyPr wrap="none">
            <a:spAutoFit/>
          </a:bodyPr>
          <a:lstStyle/>
          <a:p>
            <a:r>
              <a:rPr lang="zh-CN" altLang="en-US" sz="3200" dirty="0" smtClean="0">
                <a:solidFill>
                  <a:srgbClr val="FFFFFF"/>
                </a:solidFill>
              </a:rPr>
              <a:t>加强政务监管</a:t>
            </a:r>
            <a:endParaRPr lang="zh-CN" altLang="en-US" dirty="0"/>
          </a:p>
        </p:txBody>
      </p:sp>
      <p:sp>
        <p:nvSpPr>
          <p:cNvPr id="16" name="左大括号 15"/>
          <p:cNvSpPr/>
          <p:nvPr/>
        </p:nvSpPr>
        <p:spPr>
          <a:xfrm>
            <a:off x="7026320" y="1308010"/>
            <a:ext cx="563880" cy="4282440"/>
          </a:xfrm>
          <a:prstGeom prst="leftBrace">
            <a:avLst/>
          </a:pr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文本框 1"/>
          <p:cNvSpPr txBox="1"/>
          <p:nvPr/>
        </p:nvSpPr>
        <p:spPr>
          <a:xfrm>
            <a:off x="307315" y="2867648"/>
            <a:ext cx="11323320" cy="914400"/>
          </a:xfrm>
          <a:prstGeom prst="rect">
            <a:avLst/>
          </a:prstGeom>
          <a:noFill/>
          <a:ln w="9525">
            <a:noFill/>
          </a:ln>
        </p:spPr>
        <p:txBody>
          <a:bodyPr wrap="none" anchor="t">
            <a:spAutoFit/>
          </a:bodyPr>
          <a:lstStyle/>
          <a:p>
            <a:r>
              <a:rPr lang="en-US" altLang="zh-CN" sz="5400" dirty="0">
                <a:latin typeface="华文隶书" panose="02010800040101010101" pitchFamily="2" charset="-122"/>
                <a:ea typeface="华文隶书" panose="02010800040101010101" pitchFamily="2" charset="-122"/>
                <a:sym typeface="宋体" panose="02010600030101010101" pitchFamily="2" charset="-122"/>
              </a:rPr>
              <a:t> </a:t>
            </a:r>
            <a:r>
              <a:rPr lang="zh-CN" altLang="en-US"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（四）新时代辽宁水利发展的总思路</a:t>
            </a:r>
            <a:endParaRPr lang="zh-CN" altLang="en-US" sz="5400" dirty="0">
              <a:solidFill>
                <a:schemeClr val="bg1"/>
              </a:solidFill>
              <a:latin typeface="华文隶书" panose="02010800040101010101" pitchFamily="2" charset="-122"/>
              <a:ea typeface="华文隶书" panose="02010800040101010101" pitchFamily="2" charset="-122"/>
              <a:sym typeface="宋体" panose="02010600030101010101" pitchFamily="2" charset="-122"/>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68752" y="1485890"/>
            <a:ext cx="9589736" cy="3554819"/>
          </a:xfrm>
          <a:prstGeom prst="rect">
            <a:avLst/>
          </a:prstGeom>
        </p:spPr>
        <p:txBody>
          <a:bodyPr wrap="square">
            <a:spAutoFit/>
          </a:bodyPr>
          <a:lstStyle/>
          <a:p>
            <a:pPr>
              <a:lnSpc>
                <a:spcPts val="4500"/>
              </a:lnSpc>
            </a:pPr>
            <a:r>
              <a:rPr lang="en-US" altLang="zh-CN" sz="3200" dirty="0" smtClean="0">
                <a:solidFill>
                  <a:srgbClr val="FFFFFF"/>
                </a:solidFill>
              </a:rPr>
              <a:t>         2018</a:t>
            </a:r>
            <a:r>
              <a:rPr lang="zh-CN" altLang="en-US" sz="3200" dirty="0" smtClean="0">
                <a:solidFill>
                  <a:srgbClr val="FFFFFF"/>
                </a:solidFill>
              </a:rPr>
              <a:t>年</a:t>
            </a:r>
            <a:r>
              <a:rPr lang="en-US" altLang="zh-CN" sz="3200" dirty="0" smtClean="0">
                <a:solidFill>
                  <a:srgbClr val="FFFFFF"/>
                </a:solidFill>
              </a:rPr>
              <a:t>11</a:t>
            </a:r>
            <a:r>
              <a:rPr lang="zh-CN" altLang="en-US" sz="3200" dirty="0" smtClean="0">
                <a:solidFill>
                  <a:srgbClr val="FFFFFF"/>
                </a:solidFill>
              </a:rPr>
              <a:t>月，辽宁省水利厅厅长王殿武赴水利部做了题为“学习贯彻习近平总书记治水兴水重要论述、奋力谱写新时代辽宁水利新篇章”的汇报。汇报中系统总结了我省水利发展的成就，并对我省水利工作主要矛盾转化进行了深刻的剖析，在此基础上，</a:t>
            </a:r>
            <a:r>
              <a:rPr lang="zh-CN" altLang="en-US" sz="3200" b="1" dirty="0" smtClean="0">
                <a:solidFill>
                  <a:srgbClr val="FFC000"/>
                </a:solidFill>
              </a:rPr>
              <a:t>提出了我省新时代辽宁水利发展的总体思路 。</a:t>
            </a:r>
            <a:endParaRPr lang="zh-CN" altLang="en-US" sz="3200" b="1" dirty="0">
              <a:solidFill>
                <a:srgbClr val="FFC000"/>
              </a:solidFill>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p:cNvSpPr txBox="1"/>
          <p:nvPr/>
        </p:nvSpPr>
        <p:spPr>
          <a:xfrm>
            <a:off x="2500980" y="2436868"/>
            <a:ext cx="7683544" cy="830997"/>
          </a:xfrm>
          <a:prstGeom prst="rect">
            <a:avLst/>
          </a:prstGeom>
          <a:noFill/>
          <a:ln w="9525">
            <a:noFill/>
          </a:ln>
        </p:spPr>
        <p:txBody>
          <a:bodyPr wrap="square" anchor="t">
            <a:spAutoFit/>
          </a:bodyPr>
          <a:lstStyle/>
          <a:p>
            <a:r>
              <a:rPr lang="zh-CN" altLang="en-US" sz="4800" dirty="0" smtClean="0">
                <a:solidFill>
                  <a:schemeClr val="bg1"/>
                </a:solidFill>
                <a:latin typeface="黑体" panose="02010609060101010101" pitchFamily="49" charset="-122"/>
                <a:ea typeface="黑体" panose="02010609060101010101" pitchFamily="49" charset="-122"/>
              </a:rPr>
              <a:t>辽宁水利主要矛盾的转化</a:t>
            </a:r>
            <a:endParaRPr lang="zh-CN" altLang="en-US" sz="4800"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p:nvPr/>
        </p:nvSpPr>
        <p:spPr>
          <a:xfrm>
            <a:off x="335280" y="382270"/>
            <a:ext cx="6334125" cy="731520"/>
          </a:xfrm>
          <a:prstGeom prst="rect">
            <a:avLst/>
          </a:prstGeom>
          <a:noFill/>
          <a:ln w="9525">
            <a:noFill/>
          </a:ln>
        </p:spPr>
        <p:txBody>
          <a:bodyPr anchor="t">
            <a:spAutoFit/>
            <a:scene3d>
              <a:camera prst="orthographicFront"/>
              <a:lightRig rig="threePt" dir="t"/>
            </a:scene3d>
          </a:bodyPr>
          <a:lstStyle/>
          <a:p>
            <a:pPr marL="457200" indent="-457200">
              <a:lnSpc>
                <a:spcPct val="150000"/>
              </a:lnSpc>
              <a:buFont typeface="Wingdings" panose="05000000000000000000" pitchFamily="2" charset="2"/>
              <a:buChar char="p"/>
            </a:pPr>
            <a:r>
              <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水旱灾害频发</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endParaRPr>
          </a:p>
        </p:txBody>
      </p:sp>
      <p:sp>
        <p:nvSpPr>
          <p:cNvPr id="100" name="文本框 99"/>
          <p:cNvSpPr txBox="1"/>
          <p:nvPr/>
        </p:nvSpPr>
        <p:spPr>
          <a:xfrm>
            <a:off x="645160" y="1340485"/>
            <a:ext cx="4436110" cy="4866640"/>
          </a:xfrm>
          <a:prstGeom prst="rect">
            <a:avLst/>
          </a:prstGeom>
          <a:noFill/>
          <a:ln w="9525">
            <a:noFill/>
          </a:ln>
        </p:spPr>
        <p:txBody>
          <a:bodyPr wrap="square">
            <a:spAutoFit/>
          </a:bodyPr>
          <a:lstStyle/>
          <a:p>
            <a:pPr marL="0" indent="0" algn="l">
              <a:lnSpc>
                <a:spcPts val="4700"/>
              </a:lnSpc>
            </a:pPr>
            <a:r>
              <a:rPr lang="en-US" altLang="zh-CN" sz="3200" b="1" u="none">
                <a:latin typeface="宋体" panose="02010600030101010101" pitchFamily="2" charset="-122"/>
                <a:ea typeface="宋体" panose="02010600030101010101" pitchFamily="2" charset="-122"/>
                <a:cs typeface="宋体" panose="02010600030101010101" pitchFamily="2" charset="-122"/>
              </a:rPr>
              <a:t>   </a:t>
            </a:r>
            <a:r>
              <a:rPr lang="zh-CN" altLang="en-US" sz="2400" b="1" u="none">
                <a:ln w="10160">
                  <a:solidFill>
                    <a:schemeClr val="accent5"/>
                  </a:solidFill>
                  <a:prstDash val="solid"/>
                </a:ln>
                <a:solidFill>
                  <a:srgbClr val="FFFFFF"/>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cs typeface="宋体" panose="02010600030101010101" pitchFamily="2" charset="-122"/>
              </a:rPr>
              <a:t>我省</a:t>
            </a:r>
            <a:r>
              <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宋体" panose="02010600030101010101" pitchFamily="2" charset="-122"/>
                <a:cs typeface="宋体" panose="02010600030101010101" pitchFamily="2" charset="-122"/>
                <a:sym typeface="+mn-ea"/>
              </a:rPr>
              <a:t>水旱灾害呈现频繁性、持续性、季节性和交替性，</a:t>
            </a:r>
            <a:r>
              <a:rPr lang="zh-CN" altLang="en-US" sz="2400" b="1" u="none">
                <a:ln w="10160">
                  <a:solidFill>
                    <a:schemeClr val="accent5"/>
                  </a:solidFill>
                  <a:prstDash val="solid"/>
                </a:ln>
                <a:solidFill>
                  <a:srgbClr val="FFFFFF"/>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cs typeface="宋体" panose="02010600030101010101" pitchFamily="2" charset="-122"/>
              </a:rPr>
              <a:t>既有连续涝、连续旱，又有旱涝交替的周期性</a:t>
            </a:r>
            <a:r>
              <a:rPr lang="en-US" altLang="zh-CN" sz="2400" b="1" u="none">
                <a:ln w="10160">
                  <a:solidFill>
                    <a:schemeClr val="accent5"/>
                  </a:solidFill>
                  <a:prstDash val="solid"/>
                </a:ln>
                <a:solidFill>
                  <a:srgbClr val="FFFFFF"/>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sz="2400" b="1" u="none">
                <a:ln w="10160">
                  <a:solidFill>
                    <a:schemeClr val="accent5"/>
                  </a:solidFill>
                  <a:prstDash val="solid"/>
                </a:ln>
                <a:solidFill>
                  <a:srgbClr val="FFFFFF"/>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cs typeface="宋体" panose="02010600030101010101" pitchFamily="2" charset="-122"/>
              </a:rPr>
              <a:t>一年内既有全局性又有局部性的水旱灾害</a:t>
            </a:r>
            <a:r>
              <a:rPr lang="en-US" altLang="zh-CN" sz="2400" b="1" u="none">
                <a:ln w="10160">
                  <a:solidFill>
                    <a:schemeClr val="accent5"/>
                  </a:solidFill>
                  <a:prstDash val="solid"/>
                </a:ln>
                <a:solidFill>
                  <a:srgbClr val="FFFFFF"/>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sz="2400" b="1" u="none">
                <a:ln w="10160">
                  <a:solidFill>
                    <a:schemeClr val="accent5"/>
                  </a:solidFill>
                  <a:prstDash val="solid"/>
                </a:ln>
                <a:solidFill>
                  <a:srgbClr val="FFFFFF"/>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cs typeface="宋体" panose="02010600030101010101" pitchFamily="2" charset="-122"/>
              </a:rPr>
              <a:t>既有东涝西旱、又有东旱西涝的不同灾害，还有先旱后涝或先涝后旱的情况</a:t>
            </a:r>
            <a:r>
              <a:rPr lang="zh-CN" altLang="en-US" sz="2800" b="1" u="none">
                <a:ln w="10160">
                  <a:solidFill>
                    <a:schemeClr val="accent5"/>
                  </a:solidFill>
                  <a:prstDash val="solid"/>
                </a:ln>
                <a:solidFill>
                  <a:srgbClr val="FFFFFF"/>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cs typeface="宋体" panose="02010600030101010101" pitchFamily="2" charset="-122"/>
              </a:rPr>
              <a:t>。</a:t>
            </a:r>
            <a:endParaRPr lang="zh-CN" altLang="en-US" sz="2800" b="1" u="none">
              <a:ln w="10160">
                <a:solidFill>
                  <a:schemeClr val="accent5"/>
                </a:solidFill>
                <a:prstDash val="solid"/>
              </a:ln>
              <a:solidFill>
                <a:srgbClr val="FFFFFF"/>
              </a:solidFill>
              <a:effectLst>
                <a:outerShdw blurRad="38100" dist="22860" dir="5400000" algn="tl" rotWithShape="0">
                  <a:srgbClr val="000000">
                    <a:alpha val="30000"/>
                  </a:srgbClr>
                </a:outerShdw>
              </a:effectLst>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tretch>
            <a:fillRect/>
          </a:stretch>
        </p:blipFill>
        <p:spPr>
          <a:xfrm>
            <a:off x="5412740" y="1576705"/>
            <a:ext cx="6594475" cy="4394200"/>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2744775" y="3109135"/>
            <a:ext cx="7024065" cy="1754326"/>
          </a:xfrm>
          <a:prstGeom prst="rect">
            <a:avLst/>
          </a:prstGeom>
          <a:noFill/>
          <a:ln w="9525">
            <a:noFill/>
          </a:ln>
        </p:spPr>
        <p:txBody>
          <a:bodyPr wrap="square" anchor="t">
            <a:spAutoFit/>
          </a:bodyPr>
          <a:lstStyle/>
          <a:p>
            <a:pPr lvl="0" indent="0"/>
            <a:endParaRPr lang="en-US" altLang="zh-CN"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endParaRPr>
          </a:p>
          <a:p>
            <a:pPr lvl="0" indent="0"/>
            <a:r>
              <a:rPr lang="zh-CN" altLang="en-US" sz="5400" dirty="0" smtClean="0">
                <a:solidFill>
                  <a:schemeClr val="bg1"/>
                </a:solidFill>
                <a:latin typeface="华文琥珀" panose="02010800040101010101" pitchFamily="2" charset="-122"/>
                <a:ea typeface="华文琥珀" panose="02010800040101010101" pitchFamily="2" charset="-122"/>
                <a:sym typeface="宋体" panose="02010600030101010101" pitchFamily="2" charset="-122"/>
              </a:rPr>
              <a:t>加强学习</a:t>
            </a:r>
            <a:r>
              <a:rPr lang="en-US" altLang="zh-CN"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a:t>
            </a:r>
            <a:r>
              <a:rPr lang="zh-CN" altLang="en-US" sz="4400" dirty="0" smtClean="0">
                <a:solidFill>
                  <a:schemeClr val="bg1"/>
                </a:solidFill>
                <a:latin typeface="华文楷体" panose="02010600040101010101" pitchFamily="2" charset="-122"/>
                <a:ea typeface="华文楷体" panose="02010600040101010101" pitchFamily="2" charset="-122"/>
                <a:sym typeface="宋体" panose="02010600030101010101" pitchFamily="2" charset="-122"/>
              </a:rPr>
              <a:t>学什么？</a:t>
            </a:r>
            <a:endParaRPr lang="en-US" altLang="zh-CN" sz="4400" dirty="0" smtClean="0">
              <a:solidFill>
                <a:schemeClr val="bg1"/>
              </a:solidFill>
              <a:latin typeface="华文楷体" panose="02010600040101010101" pitchFamily="2" charset="-122"/>
              <a:ea typeface="华文楷体" panose="02010600040101010101" pitchFamily="2" charset="-122"/>
              <a:sym typeface="宋体" panose="02010600030101010101" pitchFamily="2" charset="-122"/>
            </a:endParaRPr>
          </a:p>
        </p:txBody>
      </p:sp>
      <p:sp>
        <p:nvSpPr>
          <p:cNvPr id="4" name="矩形 3"/>
          <p:cNvSpPr/>
          <p:nvPr/>
        </p:nvSpPr>
        <p:spPr>
          <a:xfrm>
            <a:off x="4389755" y="1795443"/>
            <a:ext cx="3262432" cy="1015663"/>
          </a:xfrm>
          <a:prstGeom prst="rect">
            <a:avLst/>
          </a:prstGeom>
        </p:spPr>
        <p:txBody>
          <a:bodyPr wrap="none">
            <a:spAutoFit/>
          </a:bodyPr>
          <a:lstStyle/>
          <a:p>
            <a:pPr lvl="0"/>
            <a:r>
              <a:rPr lang="zh-CN" altLang="en-US" sz="6000" dirty="0" smtClean="0">
                <a:solidFill>
                  <a:srgbClr val="FFFFFF"/>
                </a:solidFill>
                <a:latin typeface="华文彩云" panose="02010800040101010101" pitchFamily="2" charset="-122"/>
                <a:ea typeface="华文彩云" panose="02010800040101010101" pitchFamily="2" charset="-122"/>
                <a:sym typeface="宋体" panose="02010600030101010101" pitchFamily="2" charset="-122"/>
              </a:rPr>
              <a:t>第一部分</a:t>
            </a:r>
            <a:endParaRPr lang="en-US" altLang="zh-CN" sz="6000" dirty="0" smtClean="0">
              <a:solidFill>
                <a:srgbClr val="FFFFFF"/>
              </a:solidFill>
              <a:latin typeface="华文彩云" panose="02010800040101010101" pitchFamily="2" charset="-122"/>
              <a:ea typeface="华文彩云" panose="02010800040101010101" pitchFamily="2" charset="-122"/>
              <a:sym typeface="宋体" panose="02010600030101010101" pitchFamily="2" charset="-122"/>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64820" y="273685"/>
            <a:ext cx="4735830" cy="6553200"/>
          </a:xfrm>
          <a:prstGeom prst="rect">
            <a:avLst/>
          </a:prstGeom>
          <a:noFill/>
          <a:ln w="9525">
            <a:noFill/>
          </a:ln>
        </p:spPr>
        <p:txBody>
          <a:bodyPr wrap="square">
            <a:spAutoFit/>
          </a:bodyPr>
          <a:lstStyle/>
          <a:p>
            <a:pPr marL="0" indent="0" algn="l">
              <a:lnSpc>
                <a:spcPts val="3960"/>
              </a:lnSpc>
            </a:pPr>
            <a:r>
              <a:rPr lang="en-US" altLang="zh-CN" sz="2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zh-CN" altLang="en-US" sz="2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洪涝灾害方面，建国以来的</a:t>
            </a:r>
            <a:r>
              <a:rPr lang="en-US" altLang="zh-CN" sz="2800" b="1" u="none" dirty="0">
                <a:solidFill>
                  <a:srgbClr val="FF0000"/>
                </a:solidFill>
                <a:latin typeface="Calibri" panose="020F0502020204030204" pitchFamily="34" charset="0"/>
                <a:ea typeface="Calibri" panose="020F0502020204030204" pitchFamily="34" charset="0"/>
                <a:cs typeface="Calibri" panose="020F0502020204030204" pitchFamily="34" charset="0"/>
              </a:rPr>
              <a:t>70</a:t>
            </a:r>
            <a:r>
              <a:rPr lang="zh-CN" altLang="en-US" sz="2800" b="1" u="none" dirty="0">
                <a:solidFill>
                  <a:srgbClr val="FF0000"/>
                </a:solidFill>
                <a:latin typeface="宋体" panose="02010600030101010101" pitchFamily="2" charset="-122"/>
                <a:ea typeface="宋体" panose="02010600030101010101" pitchFamily="2" charset="-122"/>
                <a:cs typeface="宋体" panose="02010600030101010101" pitchFamily="2" charset="-122"/>
              </a:rPr>
              <a:t>年</a:t>
            </a:r>
            <a:r>
              <a:rPr lang="zh-CN" altLang="en-US" sz="2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间共发生洪水</a:t>
            </a:r>
            <a:r>
              <a:rPr lang="en-US" altLang="zh-CN" sz="2800" b="1" u="none" dirty="0">
                <a:solidFill>
                  <a:srgbClr val="FF0000"/>
                </a:solidFill>
                <a:ea typeface="Calibri" panose="020F0502020204030204" pitchFamily="34" charset="0"/>
                <a:cs typeface="Calibri" panose="020F0502020204030204" pitchFamily="34" charset="0"/>
              </a:rPr>
              <a:t>33次</a:t>
            </a:r>
            <a:r>
              <a:rPr lang="zh-CN" altLang="en-US" sz="2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，其中特大洪水</a:t>
            </a:r>
            <a:r>
              <a:rPr lang="en-US" altLang="zh-CN" sz="2800" b="1" u="none" dirty="0">
                <a:solidFill>
                  <a:srgbClr val="FF0000"/>
                </a:solidFill>
                <a:latin typeface="Calibri" panose="020F0502020204030204" pitchFamily="34" charset="0"/>
                <a:ea typeface="Calibri" panose="020F0502020204030204" pitchFamily="34" charset="0"/>
                <a:cs typeface="Calibri" panose="020F0502020204030204" pitchFamily="34" charset="0"/>
              </a:rPr>
              <a:t>9</a:t>
            </a:r>
            <a:r>
              <a:rPr lang="en-US" altLang="zh-CN" sz="2800" b="1" u="none" dirty="0">
                <a:solidFill>
                  <a:srgbClr val="FF0000"/>
                </a:solidFill>
                <a:ea typeface="Calibri" panose="020F0502020204030204" pitchFamily="34" charset="0"/>
                <a:cs typeface="Calibri" panose="020F0502020204030204" pitchFamily="34" charset="0"/>
              </a:rPr>
              <a:t>次</a:t>
            </a:r>
            <a:r>
              <a:rPr lang="zh-CN" altLang="en-US" sz="2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。尤其是</a:t>
            </a:r>
            <a:r>
              <a:rPr lang="en-US" altLang="zh-CN" sz="2800" b="1" u="none" dirty="0">
                <a:solidFill>
                  <a:schemeClr val="bg1"/>
                </a:solidFill>
                <a:latin typeface="Calibri" panose="020F0502020204030204" pitchFamily="34" charset="0"/>
                <a:ea typeface="Calibri" panose="020F0502020204030204" pitchFamily="34" charset="0"/>
                <a:cs typeface="Calibri" panose="020F0502020204030204" pitchFamily="34" charset="0"/>
              </a:rPr>
              <a:t>1995</a:t>
            </a:r>
            <a:r>
              <a:rPr lang="zh-CN" altLang="en-US" sz="2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年汛期遭受</a:t>
            </a:r>
            <a:r>
              <a:rPr lang="en-US" altLang="zh-CN" sz="2800" b="1" u="none" dirty="0">
                <a:solidFill>
                  <a:schemeClr val="bg1"/>
                </a:solidFill>
                <a:latin typeface="Calibri" panose="020F0502020204030204" pitchFamily="34" charset="0"/>
                <a:ea typeface="Calibri" panose="020F0502020204030204" pitchFamily="34" charset="0"/>
                <a:cs typeface="Calibri" panose="020F0502020204030204" pitchFamily="34" charset="0"/>
              </a:rPr>
              <a:t>7</a:t>
            </a:r>
            <a:r>
              <a:rPr lang="zh-CN" altLang="en-US" sz="2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次暴雨袭击，辽河、浑河、太子河百年以来第</a:t>
            </a:r>
            <a:r>
              <a:rPr lang="en-US" altLang="zh-CN" sz="2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1</a:t>
            </a:r>
            <a:r>
              <a:rPr lang="zh-CN" altLang="en-US" sz="2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次同时发生大洪水，浑河出现有资料记载以来历史最大洪水，鸭绿江发生建国以来第一位大洪水，有</a:t>
            </a:r>
            <a:r>
              <a:rPr lang="en-US" altLang="zh-CN" sz="2800" b="1" u="none" dirty="0">
                <a:solidFill>
                  <a:srgbClr val="FF0000"/>
                </a:solidFill>
                <a:ea typeface="Calibri" panose="020F0502020204030204" pitchFamily="34" charset="0"/>
                <a:cs typeface="Calibri" panose="020F0502020204030204" pitchFamily="34" charset="0"/>
              </a:rPr>
              <a:t>73</a:t>
            </a:r>
            <a:r>
              <a:rPr lang="zh-CN" altLang="en-US" sz="2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个县</a:t>
            </a:r>
            <a:r>
              <a:rPr lang="en-US" altLang="zh-CN" sz="2800" b="1" u="none"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zh-CN" altLang="en-US" sz="2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市、区</a:t>
            </a:r>
            <a:r>
              <a:rPr lang="en-US" altLang="zh-CN" sz="2800" b="1" u="none"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zh-CN" altLang="en-US" sz="2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受灾，农作物受灾面积</a:t>
            </a:r>
            <a:r>
              <a:rPr lang="en-US" altLang="zh-CN" sz="2800" b="1" u="none" dirty="0">
                <a:solidFill>
                  <a:srgbClr val="FF0000"/>
                </a:solidFill>
                <a:ea typeface="Calibri" panose="020F0502020204030204" pitchFamily="34" charset="0"/>
                <a:cs typeface="Calibri" panose="020F0502020204030204" pitchFamily="34" charset="0"/>
              </a:rPr>
              <a:t>108. 3</a:t>
            </a:r>
            <a:r>
              <a:rPr lang="zh-CN" altLang="en-US" sz="2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万公顷，直接经济损失</a:t>
            </a:r>
            <a:r>
              <a:rPr lang="en-US" altLang="zh-CN" sz="2800" b="1" u="none" dirty="0">
                <a:solidFill>
                  <a:srgbClr val="FF0000"/>
                </a:solidFill>
                <a:latin typeface="Calibri" panose="020F0502020204030204" pitchFamily="34" charset="0"/>
                <a:ea typeface="Calibri" panose="020F0502020204030204" pitchFamily="34" charset="0"/>
                <a:cs typeface="Calibri" panose="020F0502020204030204" pitchFamily="34" charset="0"/>
              </a:rPr>
              <a:t>347. 2</a:t>
            </a:r>
            <a:r>
              <a:rPr lang="zh-CN" altLang="en-US" sz="2800" b="1" u="none" dirty="0">
                <a:solidFill>
                  <a:schemeClr val="bg1"/>
                </a:solidFill>
                <a:latin typeface="宋体" panose="02010600030101010101" pitchFamily="2" charset="-122"/>
                <a:ea typeface="宋体" panose="02010600030101010101" pitchFamily="2" charset="-122"/>
                <a:cs typeface="宋体" panose="02010600030101010101" pitchFamily="2" charset="-122"/>
              </a:rPr>
              <a:t>亿元</a:t>
            </a:r>
            <a:r>
              <a:rPr lang="zh-CN" altLang="en-US" sz="2800" b="1" u="none" dirty="0">
                <a:latin typeface="宋体" panose="02010600030101010101" pitchFamily="2" charset="-122"/>
                <a:ea typeface="宋体" panose="02010600030101010101" pitchFamily="2" charset="-122"/>
                <a:cs typeface="宋体" panose="02010600030101010101" pitchFamily="2" charset="-122"/>
              </a:rPr>
              <a:t>。</a:t>
            </a:r>
            <a:endParaRPr lang="zh-CN" altLang="en-US" sz="2800" b="1" u="none" dirty="0">
              <a:latin typeface="宋体" panose="02010600030101010101" pitchFamily="2" charset="-122"/>
              <a:ea typeface="宋体" panose="02010600030101010101" pitchFamily="2" charset="-122"/>
              <a:cs typeface="宋体" panose="02010600030101010101" pitchFamily="2" charset="-122"/>
            </a:endParaRPr>
          </a:p>
          <a:p>
            <a:endParaRPr lang="zh-CN" altLang="en-US" sz="2800" b="1" dirty="0"/>
          </a:p>
        </p:txBody>
      </p:sp>
      <p:pic>
        <p:nvPicPr>
          <p:cNvPr id="2" name="图片 1"/>
          <p:cNvPicPr>
            <a:picLocks noChangeAspect="1"/>
          </p:cNvPicPr>
          <p:nvPr/>
        </p:nvPicPr>
        <p:blipFill>
          <a:blip r:embed="rId1"/>
          <a:stretch>
            <a:fillRect/>
          </a:stretch>
        </p:blipFill>
        <p:spPr>
          <a:xfrm>
            <a:off x="5450205" y="969010"/>
            <a:ext cx="6613525" cy="4404995"/>
          </a:xfrm>
          <a:prstGeom prst="rect">
            <a:avLst/>
          </a:prstGeom>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508240" y="259080"/>
            <a:ext cx="4358640" cy="6421120"/>
          </a:xfrm>
          <a:prstGeom prst="rect">
            <a:avLst/>
          </a:prstGeom>
          <a:noFill/>
          <a:ln w="9525">
            <a:noFill/>
          </a:ln>
        </p:spPr>
        <p:txBody>
          <a:bodyPr wrap="square">
            <a:spAutoFit/>
          </a:bodyPr>
          <a:lstStyle/>
          <a:p>
            <a:pPr marL="0" indent="0" algn="l">
              <a:lnSpc>
                <a:spcPts val="3560"/>
              </a:lnSpc>
            </a:pPr>
            <a:r>
              <a:rPr lang="en-US" altLang="zh-CN" sz="2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zh-CN" altLang="en-US" sz="2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干旱灾害方面，建国以来的</a:t>
            </a:r>
            <a:r>
              <a:rPr lang="en-US" altLang="zh-CN" sz="2800" b="1" dirty="0">
                <a:solidFill>
                  <a:srgbClr val="FF0000"/>
                </a:solidFill>
                <a:ea typeface="Calibri" panose="020F0502020204030204" pitchFamily="34" charset="0"/>
                <a:cs typeface="Calibri" panose="020F0502020204030204" pitchFamily="34" charset="0"/>
              </a:rPr>
              <a:t>70年</a:t>
            </a:r>
            <a:r>
              <a:rPr lang="zh-CN" altLang="en-US" sz="2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间，我省有</a:t>
            </a:r>
            <a:r>
              <a:rPr lang="en-US" altLang="zh-CN" sz="2800" b="1" dirty="0">
                <a:solidFill>
                  <a:srgbClr val="FF0000"/>
                </a:solidFill>
                <a:ea typeface="Calibri" panose="020F0502020204030204" pitchFamily="34" charset="0"/>
                <a:cs typeface="Calibri" panose="020F0502020204030204" pitchFamily="34" charset="0"/>
              </a:rPr>
              <a:t>42年</a:t>
            </a:r>
            <a:r>
              <a:rPr lang="zh-CN" altLang="en-US" sz="2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出现过较大面积的旱灾，其中严重干旱年份有</a:t>
            </a:r>
            <a:r>
              <a:rPr lang="en-US" altLang="zh-CN" sz="2800" b="0" u="none" dirty="0">
                <a:solidFill>
                  <a:schemeClr val="bg1"/>
                </a:solidFill>
                <a:ea typeface="Calibri" panose="020F0502020204030204" pitchFamily="34" charset="0"/>
                <a:cs typeface="Calibri" panose="020F0502020204030204" pitchFamily="34" charset="0"/>
              </a:rPr>
              <a:t>1957</a:t>
            </a:r>
            <a:r>
              <a:rPr lang="zh-CN" altLang="en-US" sz="2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年、</a:t>
            </a:r>
            <a:r>
              <a:rPr lang="en-US" altLang="zh-CN" sz="2800" b="0" u="none" dirty="0">
                <a:solidFill>
                  <a:schemeClr val="bg1"/>
                </a:solidFill>
                <a:latin typeface="Calibri" panose="020F0502020204030204" pitchFamily="34" charset="0"/>
                <a:ea typeface="Calibri" panose="020F0502020204030204" pitchFamily="34" charset="0"/>
                <a:cs typeface="Calibri" panose="020F0502020204030204" pitchFamily="34" charset="0"/>
              </a:rPr>
              <a:t>1975</a:t>
            </a:r>
            <a:r>
              <a:rPr lang="zh-CN" altLang="en-US" sz="2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年、</a:t>
            </a:r>
            <a:r>
              <a:rPr lang="en-US" altLang="zh-CN" sz="2800" b="0" u="none" dirty="0">
                <a:solidFill>
                  <a:schemeClr val="bg1"/>
                </a:solidFill>
                <a:latin typeface="Calibri" panose="020F0502020204030204" pitchFamily="34" charset="0"/>
                <a:ea typeface="Calibri" panose="020F0502020204030204" pitchFamily="34" charset="0"/>
                <a:cs typeface="Calibri" panose="020F0502020204030204" pitchFamily="34" charset="0"/>
              </a:rPr>
              <a:t>1982</a:t>
            </a:r>
            <a:r>
              <a:rPr lang="zh-CN" altLang="en-US" sz="2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年、</a:t>
            </a:r>
            <a:r>
              <a:rPr lang="en-US" altLang="zh-CN" sz="2800" b="0" u="none" dirty="0">
                <a:solidFill>
                  <a:schemeClr val="bg1"/>
                </a:solidFill>
                <a:latin typeface="Calibri" panose="020F0502020204030204" pitchFamily="34" charset="0"/>
                <a:ea typeface="Calibri" panose="020F0502020204030204" pitchFamily="34" charset="0"/>
                <a:cs typeface="Calibri" panose="020F0502020204030204" pitchFamily="34" charset="0"/>
              </a:rPr>
              <a:t>1987-1989</a:t>
            </a:r>
            <a:r>
              <a:rPr lang="zh-CN" altLang="en-US" sz="2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年、</a:t>
            </a:r>
            <a:r>
              <a:rPr lang="en-US" altLang="zh-CN" sz="2800" b="0" u="none" dirty="0">
                <a:solidFill>
                  <a:schemeClr val="bg1"/>
                </a:solidFill>
                <a:latin typeface="Calibri" panose="020F0502020204030204" pitchFamily="34" charset="0"/>
                <a:ea typeface="Calibri" panose="020F0502020204030204" pitchFamily="34" charset="0"/>
                <a:cs typeface="Calibri" panose="020F0502020204030204" pitchFamily="34" charset="0"/>
              </a:rPr>
              <a:t>1997-1999</a:t>
            </a:r>
            <a:r>
              <a:rPr lang="zh-CN" altLang="en-US" sz="2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年、</a:t>
            </a:r>
            <a:r>
              <a:rPr lang="en-US" altLang="zh-CN" sz="2800" b="0" u="none" dirty="0">
                <a:solidFill>
                  <a:schemeClr val="bg1"/>
                </a:solidFill>
                <a:ea typeface="Calibri" panose="020F0502020204030204" pitchFamily="34" charset="0"/>
                <a:cs typeface="Calibri" panose="020F0502020204030204" pitchFamily="34" charset="0"/>
              </a:rPr>
              <a:t>2000</a:t>
            </a:r>
            <a:r>
              <a:rPr lang="zh-CN" altLang="en-US" sz="2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年、</a:t>
            </a:r>
            <a:r>
              <a:rPr lang="en-US" altLang="zh-CN" sz="2800" b="0" u="none" dirty="0">
                <a:solidFill>
                  <a:schemeClr val="bg1"/>
                </a:solidFill>
                <a:latin typeface="Calibri" panose="020F0502020204030204" pitchFamily="34" charset="0"/>
                <a:ea typeface="Calibri" panose="020F0502020204030204" pitchFamily="34" charset="0"/>
                <a:cs typeface="Calibri" panose="020F0502020204030204" pitchFamily="34" charset="0"/>
              </a:rPr>
              <a:t>2014</a:t>
            </a:r>
            <a:r>
              <a:rPr lang="zh-CN" altLang="en-US" sz="2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年、</a:t>
            </a:r>
            <a:r>
              <a:rPr lang="en-US" altLang="zh-CN" sz="2800" b="0" u="none" dirty="0">
                <a:solidFill>
                  <a:schemeClr val="bg1"/>
                </a:solidFill>
                <a:latin typeface="Calibri" panose="020F0502020204030204" pitchFamily="34" charset="0"/>
                <a:ea typeface="Calibri" panose="020F0502020204030204" pitchFamily="34" charset="0"/>
                <a:cs typeface="Calibri" panose="020F0502020204030204" pitchFamily="34" charset="0"/>
              </a:rPr>
              <a:t>2017</a:t>
            </a:r>
            <a:r>
              <a:rPr lang="zh-CN" altLang="en-US" sz="2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年等。其中</a:t>
            </a:r>
            <a:r>
              <a:rPr lang="en-US" altLang="zh-CN" sz="2800" b="0" u="none" dirty="0">
                <a:solidFill>
                  <a:schemeClr val="bg1"/>
                </a:solidFill>
                <a:latin typeface="Calibri" panose="020F0502020204030204" pitchFamily="34" charset="0"/>
                <a:ea typeface="Calibri" panose="020F0502020204030204" pitchFamily="34" charset="0"/>
                <a:cs typeface="Calibri" panose="020F0502020204030204" pitchFamily="34" charset="0"/>
              </a:rPr>
              <a:t>2000</a:t>
            </a:r>
            <a:r>
              <a:rPr lang="zh-CN" altLang="en-US" sz="2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年春夏遭受了新中国成立以来最为严重的特大旱灾，</a:t>
            </a:r>
            <a:r>
              <a:rPr lang="en-US" altLang="zh-CN" sz="2800" b="1" dirty="0">
                <a:solidFill>
                  <a:srgbClr val="FF0000"/>
                </a:solidFill>
                <a:ea typeface="Calibri" panose="020F0502020204030204" pitchFamily="34" charset="0"/>
                <a:cs typeface="Calibri" panose="020F0502020204030204" pitchFamily="34" charset="0"/>
              </a:rPr>
              <a:t>14个</a:t>
            </a:r>
            <a:r>
              <a:rPr lang="zh-CN" altLang="en-US" sz="2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市</a:t>
            </a:r>
            <a:r>
              <a:rPr lang="zh-CN" altLang="en-US" sz="2800" b="0" u="none" dirty="0">
                <a:latin typeface="宋体" panose="02010600030101010101" pitchFamily="2" charset="-122"/>
                <a:ea typeface="宋体" panose="02010600030101010101" pitchFamily="2" charset="-122"/>
                <a:cs typeface="宋体" panose="02010600030101010101" pitchFamily="2" charset="-122"/>
              </a:rPr>
              <a:t>、</a:t>
            </a:r>
            <a:r>
              <a:rPr lang="en-US" altLang="zh-CN" sz="2800" b="1" dirty="0">
                <a:solidFill>
                  <a:srgbClr val="FF0000"/>
                </a:solidFill>
                <a:ea typeface="Calibri" panose="020F0502020204030204" pitchFamily="34" charset="0"/>
                <a:cs typeface="Calibri" panose="020F0502020204030204" pitchFamily="34" charset="0"/>
              </a:rPr>
              <a:t>59个</a:t>
            </a:r>
            <a:r>
              <a:rPr lang="zh-CN" altLang="en-US" sz="2800" dirty="0">
                <a:solidFill>
                  <a:schemeClr val="bg1"/>
                </a:solidFill>
                <a:latin typeface="宋体" panose="02010600030101010101" pitchFamily="2" charset="-122"/>
                <a:cs typeface="宋体" panose="02010600030101010101" pitchFamily="2" charset="-122"/>
              </a:rPr>
              <a:t>县</a:t>
            </a:r>
            <a:r>
              <a:rPr lang="en-US" altLang="zh-CN" sz="2800" dirty="0">
                <a:solidFill>
                  <a:schemeClr val="bg1"/>
                </a:solidFill>
                <a:latin typeface="宋体" panose="02010600030101010101" pitchFamily="2" charset="-122"/>
                <a:cs typeface="宋体" panose="02010600030101010101" pitchFamily="2" charset="-122"/>
              </a:rPr>
              <a:t>(</a:t>
            </a:r>
            <a:r>
              <a:rPr lang="zh-CN" altLang="en-US" sz="2800" dirty="0">
                <a:solidFill>
                  <a:schemeClr val="bg1"/>
                </a:solidFill>
                <a:latin typeface="宋体" panose="02010600030101010101" pitchFamily="2" charset="-122"/>
                <a:cs typeface="宋体" panose="02010600030101010101" pitchFamily="2" charset="-122"/>
              </a:rPr>
              <a:t>市、区</a:t>
            </a:r>
            <a:r>
              <a:rPr lang="en-US" altLang="zh-CN" sz="2800" dirty="0">
                <a:solidFill>
                  <a:schemeClr val="bg1"/>
                </a:solidFill>
                <a:latin typeface="宋体" panose="02010600030101010101" pitchFamily="2" charset="-122"/>
                <a:cs typeface="宋体" panose="02010600030101010101" pitchFamily="2" charset="-122"/>
              </a:rPr>
              <a:t>)</a:t>
            </a:r>
            <a:r>
              <a:rPr lang="zh-CN" altLang="en-US" sz="2800" dirty="0">
                <a:solidFill>
                  <a:schemeClr val="bg1"/>
                </a:solidFill>
                <a:latin typeface="宋体" panose="02010600030101010101" pitchFamily="2" charset="-122"/>
                <a:cs typeface="宋体" panose="02010600030101010101" pitchFamily="2" charset="-122"/>
              </a:rPr>
              <a:t>受灾，受旱面积</a:t>
            </a:r>
            <a:r>
              <a:rPr lang="en-US" altLang="zh-CN" sz="2800" b="1" dirty="0" smtClean="0">
                <a:solidFill>
                  <a:srgbClr val="FF0000"/>
                </a:solidFill>
                <a:ea typeface="Calibri" panose="020F0502020204030204" pitchFamily="34" charset="0"/>
                <a:cs typeface="Calibri" panose="020F0502020204030204" pitchFamily="34" charset="0"/>
              </a:rPr>
              <a:t>278</a:t>
            </a:r>
            <a:r>
              <a:rPr lang="en-US" altLang="zh-CN" sz="2800" b="1" dirty="0">
                <a:solidFill>
                  <a:srgbClr val="FF0000"/>
                </a:solidFill>
                <a:ea typeface="Calibri" panose="020F0502020204030204" pitchFamily="34" charset="0"/>
                <a:cs typeface="Calibri" panose="020F0502020204030204" pitchFamily="34" charset="0"/>
              </a:rPr>
              <a:t>. 6</a:t>
            </a:r>
            <a:r>
              <a:rPr lang="zh-CN" altLang="en-US" sz="2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万公顷，粮食减产</a:t>
            </a:r>
            <a:r>
              <a:rPr lang="en-US" altLang="zh-CN" sz="2800" b="1" dirty="0">
                <a:solidFill>
                  <a:srgbClr val="FF0000"/>
                </a:solidFill>
                <a:ea typeface="Calibri" panose="020F0502020204030204" pitchFamily="34" charset="0"/>
                <a:cs typeface="Calibri" panose="020F0502020204030204" pitchFamily="34" charset="0"/>
              </a:rPr>
              <a:t>61亿</a:t>
            </a:r>
            <a:r>
              <a:rPr lang="zh-CN" altLang="en-US" sz="2800" b="0" u="none" dirty="0">
                <a:solidFill>
                  <a:schemeClr val="bg1"/>
                </a:solidFill>
                <a:latin typeface="宋体" panose="02010600030101010101" pitchFamily="2" charset="-122"/>
                <a:ea typeface="宋体" panose="02010600030101010101" pitchFamily="2" charset="-122"/>
                <a:cs typeface="宋体" panose="02010600030101010101" pitchFamily="2" charset="-122"/>
              </a:rPr>
              <a:t>公斤，农业直接损失</a:t>
            </a:r>
            <a:r>
              <a:rPr lang="en-US" altLang="zh-CN" sz="2800" b="1" dirty="0">
                <a:solidFill>
                  <a:srgbClr val="FF0000"/>
                </a:solidFill>
                <a:ea typeface="Calibri" panose="020F0502020204030204" pitchFamily="34" charset="0"/>
                <a:cs typeface="Calibri" panose="020F0502020204030204" pitchFamily="34" charset="0"/>
              </a:rPr>
              <a:t>110. 86亿元</a:t>
            </a:r>
            <a:r>
              <a:rPr lang="zh-CN" altLang="en-US" sz="2800" b="0" u="none" dirty="0">
                <a:latin typeface="宋体" panose="02010600030101010101" pitchFamily="2" charset="-122"/>
                <a:ea typeface="宋体" panose="02010600030101010101" pitchFamily="2" charset="-122"/>
                <a:cs typeface="宋体" panose="02010600030101010101" pitchFamily="2" charset="-122"/>
              </a:rPr>
              <a:t>。</a:t>
            </a:r>
            <a:endParaRPr lang="zh-CN" altLang="en-US" sz="2800" dirty="0"/>
          </a:p>
        </p:txBody>
      </p:sp>
      <p:pic>
        <p:nvPicPr>
          <p:cNvPr id="2" name="图片 1"/>
          <p:cNvPicPr>
            <a:picLocks noChangeAspect="1"/>
          </p:cNvPicPr>
          <p:nvPr/>
        </p:nvPicPr>
        <p:blipFill>
          <a:blip r:embed="rId1"/>
          <a:stretch>
            <a:fillRect/>
          </a:stretch>
        </p:blipFill>
        <p:spPr>
          <a:xfrm>
            <a:off x="36195" y="681355"/>
            <a:ext cx="7472045" cy="5307965"/>
          </a:xfrm>
          <a:prstGeom prst="rect">
            <a:avLst/>
          </a:prstGeom>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71575" y="385951"/>
            <a:ext cx="10358438" cy="1558925"/>
          </a:xfrm>
          <a:prstGeom prst="rect">
            <a:avLst/>
          </a:prstGeom>
        </p:spPr>
        <p:txBody>
          <a:bodyPr wrap="square">
            <a:spAutoFit/>
          </a:bodyPr>
          <a:lstStyle/>
          <a:p>
            <a:r>
              <a:rPr lang="zh-CN" altLang="en-US" sz="3200" dirty="0" smtClean="0">
                <a:solidFill>
                  <a:srgbClr val="FFFFFF"/>
                </a:solidFill>
              </a:rPr>
              <a:t>        从</a:t>
            </a:r>
            <a:r>
              <a:rPr lang="en-US" altLang="zh-CN" sz="3200" dirty="0" smtClean="0">
                <a:solidFill>
                  <a:srgbClr val="FFFFFF"/>
                </a:solidFill>
              </a:rPr>
              <a:t>1949</a:t>
            </a:r>
            <a:r>
              <a:rPr lang="zh-CN" altLang="en-US" sz="3200" dirty="0" smtClean="0">
                <a:solidFill>
                  <a:srgbClr val="FFFFFF"/>
                </a:solidFill>
              </a:rPr>
              <a:t>年到</a:t>
            </a:r>
            <a:r>
              <a:rPr lang="en-US" altLang="zh-CN" sz="3200" dirty="0" smtClean="0">
                <a:solidFill>
                  <a:srgbClr val="FFFFFF"/>
                </a:solidFill>
              </a:rPr>
              <a:t>2000</a:t>
            </a:r>
            <a:r>
              <a:rPr lang="zh-CN" altLang="en-US" sz="3200" dirty="0" smtClean="0">
                <a:solidFill>
                  <a:srgbClr val="FFFFFF"/>
                </a:solidFill>
              </a:rPr>
              <a:t>年期间，我省主要任务是解决人们生存发展水安全需要与水利基础设施保障能力严重落后之间的矛盾。</a:t>
            </a:r>
            <a:endParaRPr lang="zh-CN" altLang="en-US" dirty="0"/>
          </a:p>
        </p:txBody>
      </p:sp>
      <p:sp>
        <p:nvSpPr>
          <p:cNvPr id="4" name="矩形 3"/>
          <p:cNvSpPr/>
          <p:nvPr/>
        </p:nvSpPr>
        <p:spPr>
          <a:xfrm>
            <a:off x="614363" y="2727068"/>
            <a:ext cx="2286000" cy="3539430"/>
          </a:xfrm>
          <a:prstGeom prst="rect">
            <a:avLst/>
          </a:prstGeom>
          <a:ln w="25400">
            <a:solidFill>
              <a:srgbClr val="FF0000"/>
            </a:solidFill>
          </a:ln>
        </p:spPr>
        <p:txBody>
          <a:bodyPr wrap="square">
            <a:spAutoFit/>
          </a:bodyPr>
          <a:lstStyle/>
          <a:p>
            <a:r>
              <a:rPr lang="zh-CN" altLang="en-US" sz="3200" dirty="0" smtClean="0">
                <a:solidFill>
                  <a:srgbClr val="FFFFFF"/>
                </a:solidFill>
              </a:rPr>
              <a:t>针对这一主要矛盾，我省自“七五”开始，坚持每一个五年计划治理一条大河</a:t>
            </a:r>
            <a:endParaRPr lang="zh-CN" altLang="en-US" sz="3200" dirty="0" smtClean="0"/>
          </a:p>
        </p:txBody>
      </p:sp>
      <p:sp>
        <p:nvSpPr>
          <p:cNvPr id="6" name="矩形 5"/>
          <p:cNvSpPr/>
          <p:nvPr/>
        </p:nvSpPr>
        <p:spPr>
          <a:xfrm>
            <a:off x="4800600" y="2020442"/>
            <a:ext cx="3048000" cy="1077218"/>
          </a:xfrm>
          <a:prstGeom prst="rect">
            <a:avLst/>
          </a:prstGeom>
        </p:spPr>
        <p:txBody>
          <a:bodyPr>
            <a:spAutoFit/>
          </a:bodyPr>
          <a:lstStyle/>
          <a:p>
            <a:r>
              <a:rPr lang="zh-CN" altLang="en-US" sz="3200" dirty="0" smtClean="0">
                <a:solidFill>
                  <a:srgbClr val="FFFFFF"/>
                </a:solidFill>
              </a:rPr>
              <a:t>“七五”时期整治了辽河干流。</a:t>
            </a:r>
            <a:endParaRPr lang="zh-CN" altLang="en-US" dirty="0"/>
          </a:p>
        </p:txBody>
      </p:sp>
      <p:sp>
        <p:nvSpPr>
          <p:cNvPr id="7" name="矩形 6"/>
          <p:cNvSpPr/>
          <p:nvPr/>
        </p:nvSpPr>
        <p:spPr>
          <a:xfrm>
            <a:off x="4886325" y="3749229"/>
            <a:ext cx="3048000" cy="1077218"/>
          </a:xfrm>
          <a:prstGeom prst="rect">
            <a:avLst/>
          </a:prstGeom>
        </p:spPr>
        <p:txBody>
          <a:bodyPr>
            <a:spAutoFit/>
          </a:bodyPr>
          <a:lstStyle/>
          <a:p>
            <a:r>
              <a:rPr lang="zh-CN" altLang="en-US" sz="3200" dirty="0" smtClean="0">
                <a:solidFill>
                  <a:srgbClr val="FFFFFF"/>
                </a:solidFill>
              </a:rPr>
              <a:t>“八五”时期开展了太子河整。</a:t>
            </a:r>
            <a:endParaRPr lang="zh-CN" altLang="en-US" dirty="0"/>
          </a:p>
        </p:txBody>
      </p:sp>
      <p:sp>
        <p:nvSpPr>
          <p:cNvPr id="8" name="矩形 7"/>
          <p:cNvSpPr/>
          <p:nvPr/>
        </p:nvSpPr>
        <p:spPr>
          <a:xfrm>
            <a:off x="5024438" y="5288340"/>
            <a:ext cx="3048000" cy="1569660"/>
          </a:xfrm>
          <a:prstGeom prst="rect">
            <a:avLst/>
          </a:prstGeom>
        </p:spPr>
        <p:txBody>
          <a:bodyPr>
            <a:spAutoFit/>
          </a:bodyPr>
          <a:lstStyle/>
          <a:p>
            <a:r>
              <a:rPr lang="zh-CN" altLang="en-US" sz="3200" dirty="0" smtClean="0">
                <a:solidFill>
                  <a:srgbClr val="FFFFFF"/>
                </a:solidFill>
              </a:rPr>
              <a:t>“九五”时期整治了大辽河、浑河。</a:t>
            </a:r>
            <a:endParaRPr lang="zh-CN" altLang="en-US" dirty="0"/>
          </a:p>
        </p:txBody>
      </p:sp>
      <p:sp>
        <p:nvSpPr>
          <p:cNvPr id="9" name="矩形 8"/>
          <p:cNvSpPr/>
          <p:nvPr/>
        </p:nvSpPr>
        <p:spPr>
          <a:xfrm>
            <a:off x="10093325" y="2778760"/>
            <a:ext cx="1351915" cy="3017520"/>
          </a:xfrm>
          <a:prstGeom prst="rect">
            <a:avLst/>
          </a:prstGeom>
        </p:spPr>
        <p:txBody>
          <a:bodyPr wrap="square">
            <a:spAutoFit/>
          </a:bodyPr>
          <a:lstStyle/>
          <a:p>
            <a:r>
              <a:rPr lang="zh-CN" altLang="en-US" sz="3200" dirty="0" smtClean="0">
                <a:solidFill>
                  <a:srgbClr val="FFFFFF"/>
                </a:solidFill>
              </a:rPr>
              <a:t>大江大河防洪能力明显提升</a:t>
            </a:r>
            <a:endParaRPr lang="zh-CN" altLang="en-US" dirty="0"/>
          </a:p>
        </p:txBody>
      </p:sp>
      <p:sp>
        <p:nvSpPr>
          <p:cNvPr id="10" name="右箭头 9"/>
          <p:cNvSpPr/>
          <p:nvPr/>
        </p:nvSpPr>
        <p:spPr>
          <a:xfrm>
            <a:off x="3043238" y="4129083"/>
            <a:ext cx="1214437" cy="642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右箭头 10"/>
          <p:cNvSpPr/>
          <p:nvPr/>
        </p:nvSpPr>
        <p:spPr>
          <a:xfrm>
            <a:off x="8410758" y="3924283"/>
            <a:ext cx="1214437" cy="642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左大括号 11"/>
          <p:cNvSpPr/>
          <p:nvPr/>
        </p:nvSpPr>
        <p:spPr>
          <a:xfrm>
            <a:off x="4500563" y="2414588"/>
            <a:ext cx="357187" cy="4014787"/>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801100" y="1482162"/>
            <a:ext cx="2757488" cy="4031873"/>
          </a:xfrm>
          <a:prstGeom prst="rect">
            <a:avLst/>
          </a:prstGeom>
          <a:ln w="38100">
            <a:solidFill>
              <a:srgbClr val="FF0000"/>
            </a:solidFill>
          </a:ln>
        </p:spPr>
        <p:txBody>
          <a:bodyPr wrap="square">
            <a:spAutoFit/>
          </a:bodyPr>
          <a:lstStyle/>
          <a:p>
            <a:r>
              <a:rPr lang="zh-CN" altLang="en-US" sz="3200" dirty="0" smtClean="0">
                <a:solidFill>
                  <a:schemeClr val="bg1"/>
                </a:solidFill>
              </a:rPr>
              <a:t>到</a:t>
            </a:r>
            <a:r>
              <a:rPr lang="en-US" altLang="zh-CN" sz="3200" dirty="0" smtClean="0">
                <a:solidFill>
                  <a:schemeClr val="bg1"/>
                </a:solidFill>
              </a:rPr>
              <a:t>2000</a:t>
            </a:r>
            <a:r>
              <a:rPr lang="zh-CN" altLang="en-US" sz="3200" dirty="0" smtClean="0">
                <a:solidFill>
                  <a:schemeClr val="bg1"/>
                </a:solidFill>
              </a:rPr>
              <a:t>年，我省基本上形成了水库调蓄和堤防抵御相结合的防洪工程体系，</a:t>
            </a:r>
            <a:r>
              <a:rPr lang="zh-CN" altLang="en-US" sz="3200" b="1" dirty="0" smtClean="0">
                <a:solidFill>
                  <a:srgbClr val="FFC000"/>
                </a:solidFill>
              </a:rPr>
              <a:t>全省防洪安全得到了基本保障。</a:t>
            </a:r>
            <a:endParaRPr lang="zh-CN" altLang="en-US" sz="3200" b="1" dirty="0">
              <a:solidFill>
                <a:srgbClr val="FFC000"/>
              </a:solidFill>
            </a:endParaRPr>
          </a:p>
        </p:txBody>
      </p:sp>
      <p:sp>
        <p:nvSpPr>
          <p:cNvPr id="10" name="矩形 9"/>
          <p:cNvSpPr/>
          <p:nvPr/>
        </p:nvSpPr>
        <p:spPr>
          <a:xfrm>
            <a:off x="385734" y="1791813"/>
            <a:ext cx="1100137" cy="3539430"/>
          </a:xfrm>
          <a:prstGeom prst="rect">
            <a:avLst/>
          </a:prstGeom>
          <a:ln w="38100">
            <a:solidFill>
              <a:srgbClr val="FF0000"/>
            </a:solidFill>
          </a:ln>
        </p:spPr>
        <p:txBody>
          <a:bodyPr wrap="square">
            <a:spAutoFit/>
          </a:bodyPr>
          <a:lstStyle/>
          <a:p>
            <a:r>
              <a:rPr lang="zh-CN" altLang="en-US" sz="3200" dirty="0" smtClean="0">
                <a:solidFill>
                  <a:srgbClr val="FFFFFF"/>
                </a:solidFill>
              </a:rPr>
              <a:t>这一时期先后建成了一大批水库</a:t>
            </a:r>
            <a:endParaRPr lang="zh-CN" altLang="en-US" dirty="0"/>
          </a:p>
        </p:txBody>
      </p:sp>
      <p:sp>
        <p:nvSpPr>
          <p:cNvPr id="11" name="右箭头 10"/>
          <p:cNvSpPr/>
          <p:nvPr/>
        </p:nvSpPr>
        <p:spPr>
          <a:xfrm>
            <a:off x="1543051" y="3157533"/>
            <a:ext cx="1214437" cy="642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654167" y="1223676"/>
            <a:ext cx="2608406" cy="584775"/>
          </a:xfrm>
          <a:prstGeom prst="rect">
            <a:avLst/>
          </a:prstGeom>
        </p:spPr>
        <p:txBody>
          <a:bodyPr wrap="none">
            <a:spAutoFit/>
          </a:bodyPr>
          <a:lstStyle/>
          <a:p>
            <a:r>
              <a:rPr lang="zh-CN" altLang="en-US" sz="3200" dirty="0" smtClean="0">
                <a:solidFill>
                  <a:srgbClr val="FFFFFF"/>
                </a:solidFill>
              </a:rPr>
              <a:t>浑河</a:t>
            </a:r>
            <a:r>
              <a:rPr lang="en-US" altLang="zh-CN" sz="3200" dirty="0" smtClean="0">
                <a:solidFill>
                  <a:srgbClr val="FFFFFF"/>
                </a:solidFill>
              </a:rPr>
              <a:t>—</a:t>
            </a:r>
            <a:r>
              <a:rPr lang="zh-CN" altLang="en-US" sz="3200" dirty="0" smtClean="0">
                <a:solidFill>
                  <a:srgbClr val="FFFFFF"/>
                </a:solidFill>
              </a:rPr>
              <a:t>大伙房</a:t>
            </a:r>
            <a:endParaRPr lang="zh-CN" altLang="en-US" dirty="0"/>
          </a:p>
        </p:txBody>
      </p:sp>
      <p:sp>
        <p:nvSpPr>
          <p:cNvPr id="13" name="左大括号 12"/>
          <p:cNvSpPr/>
          <p:nvPr/>
        </p:nvSpPr>
        <p:spPr>
          <a:xfrm>
            <a:off x="3086100" y="1500188"/>
            <a:ext cx="357187" cy="4014787"/>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矩形 13"/>
          <p:cNvSpPr/>
          <p:nvPr/>
        </p:nvSpPr>
        <p:spPr>
          <a:xfrm>
            <a:off x="3615199" y="2495267"/>
            <a:ext cx="5070619" cy="584775"/>
          </a:xfrm>
          <a:prstGeom prst="rect">
            <a:avLst/>
          </a:prstGeom>
        </p:spPr>
        <p:txBody>
          <a:bodyPr wrap="none">
            <a:spAutoFit/>
          </a:bodyPr>
          <a:lstStyle/>
          <a:p>
            <a:r>
              <a:rPr lang="zh-CN" altLang="en-US" sz="3200" dirty="0" smtClean="0">
                <a:solidFill>
                  <a:srgbClr val="FFFFFF"/>
                </a:solidFill>
              </a:rPr>
              <a:t>辽干</a:t>
            </a:r>
            <a:r>
              <a:rPr lang="en-US" altLang="zh-CN" sz="3200" dirty="0" smtClean="0">
                <a:solidFill>
                  <a:srgbClr val="FFFFFF"/>
                </a:solidFill>
              </a:rPr>
              <a:t>—</a:t>
            </a:r>
            <a:r>
              <a:rPr lang="zh-CN" altLang="en-US" sz="3200" dirty="0" smtClean="0">
                <a:solidFill>
                  <a:srgbClr val="FFFFFF"/>
                </a:solidFill>
              </a:rPr>
              <a:t>清、柴、南、榛四库</a:t>
            </a:r>
            <a:endParaRPr lang="zh-CN" altLang="en-US" dirty="0"/>
          </a:p>
        </p:txBody>
      </p:sp>
      <p:sp>
        <p:nvSpPr>
          <p:cNvPr id="15" name="矩形 14"/>
          <p:cNvSpPr/>
          <p:nvPr/>
        </p:nvSpPr>
        <p:spPr>
          <a:xfrm>
            <a:off x="3629026" y="3849241"/>
            <a:ext cx="5500689" cy="584775"/>
          </a:xfrm>
          <a:prstGeom prst="rect">
            <a:avLst/>
          </a:prstGeom>
        </p:spPr>
        <p:txBody>
          <a:bodyPr wrap="square">
            <a:spAutoFit/>
          </a:bodyPr>
          <a:lstStyle/>
          <a:p>
            <a:r>
              <a:rPr lang="zh-CN" altLang="en-US" sz="3200" dirty="0" smtClean="0">
                <a:solidFill>
                  <a:srgbClr val="FFFFFF"/>
                </a:solidFill>
              </a:rPr>
              <a:t>太子河</a:t>
            </a:r>
            <a:r>
              <a:rPr lang="en-US" altLang="zh-CN" sz="3200" dirty="0" smtClean="0">
                <a:solidFill>
                  <a:srgbClr val="FFFFFF"/>
                </a:solidFill>
              </a:rPr>
              <a:t>—</a:t>
            </a:r>
            <a:r>
              <a:rPr lang="zh-CN" altLang="en-US" sz="3200" dirty="0" smtClean="0">
                <a:solidFill>
                  <a:srgbClr val="FFFFFF"/>
                </a:solidFill>
              </a:rPr>
              <a:t>观、参、汤三库</a:t>
            </a:r>
            <a:endParaRPr lang="zh-CN" altLang="en-US" dirty="0"/>
          </a:p>
        </p:txBody>
      </p:sp>
      <p:sp>
        <p:nvSpPr>
          <p:cNvPr id="16" name="矩形 15"/>
          <p:cNvSpPr/>
          <p:nvPr/>
        </p:nvSpPr>
        <p:spPr>
          <a:xfrm>
            <a:off x="3650196" y="5138454"/>
            <a:ext cx="2608406" cy="584775"/>
          </a:xfrm>
          <a:prstGeom prst="rect">
            <a:avLst/>
          </a:prstGeom>
        </p:spPr>
        <p:txBody>
          <a:bodyPr wrap="none">
            <a:spAutoFit/>
          </a:bodyPr>
          <a:lstStyle/>
          <a:p>
            <a:r>
              <a:rPr lang="zh-CN" altLang="en-US" sz="3200" dirty="0" smtClean="0">
                <a:solidFill>
                  <a:srgbClr val="FFFFFF"/>
                </a:solidFill>
              </a:rPr>
              <a:t>大凌河</a:t>
            </a:r>
            <a:r>
              <a:rPr lang="en-US" altLang="zh-CN" sz="3200" dirty="0" smtClean="0">
                <a:solidFill>
                  <a:srgbClr val="FFFFFF"/>
                </a:solidFill>
              </a:rPr>
              <a:t>—</a:t>
            </a:r>
            <a:r>
              <a:rPr lang="zh-CN" altLang="en-US" sz="3200" dirty="0" smtClean="0">
                <a:solidFill>
                  <a:srgbClr val="FFFFFF"/>
                </a:solidFill>
              </a:rPr>
              <a:t>白石</a:t>
            </a:r>
            <a:endParaRPr lang="zh-CN" altLang="en-US"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 name="文本框 99"/>
          <p:cNvSpPr txBox="1"/>
          <p:nvPr/>
        </p:nvSpPr>
        <p:spPr>
          <a:xfrm>
            <a:off x="1007745" y="5219065"/>
            <a:ext cx="3463290" cy="1191895"/>
          </a:xfrm>
          <a:prstGeom prst="rect">
            <a:avLst/>
          </a:prstGeom>
          <a:noFill/>
          <a:ln w="9525">
            <a:noFill/>
          </a:ln>
        </p:spPr>
        <p:txBody>
          <a:bodyPr wrap="square">
            <a:spAutoFit/>
          </a:bodyPr>
          <a:lstStyle/>
          <a:p>
            <a:pPr marL="0" indent="0" algn="l"/>
            <a:r>
              <a:rPr lang="zh-CN" altLang="en-US" sz="2400" b="0" u="none">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构建了以</a:t>
            </a:r>
            <a:r>
              <a:rPr lang="en-US" altLang="zh-CN" sz="2400" b="0" u="none">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21</a:t>
            </a:r>
            <a:r>
              <a:rPr lang="zh-CN" altLang="en-US" sz="2400" b="0" u="none">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部地方法律法规为基础的水利制度体系。</a:t>
            </a:r>
            <a:endParaRPr lang="zh-CN" altLang="en-US" sz="2400" b="0" u="none">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4384040" y="299720"/>
            <a:ext cx="3051810" cy="1557655"/>
          </a:xfrm>
          <a:prstGeom prst="rect">
            <a:avLst/>
          </a:prstGeom>
          <a:noFill/>
        </p:spPr>
        <p:txBody>
          <a:bodyPr wrap="square" rtlCol="0">
            <a:spAutoFit/>
          </a:bodyPr>
          <a:lstStyle/>
          <a:p>
            <a:pPr algn="l"/>
            <a:r>
              <a:rPr lang="zh-CN" altLang="en-US" sz="2400" b="1" dirty="0">
                <a:solidFill>
                  <a:srgbClr val="C00000"/>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建立了由</a:t>
            </a:r>
            <a:r>
              <a:rPr lang="en-US" altLang="zh-CN" sz="2400" b="1" dirty="0">
                <a:solidFill>
                  <a:srgbClr val="C00000"/>
                </a:solidFill>
                <a:effectLst>
                  <a:outerShdw blurRad="38100" dist="25400" dir="5400000" algn="ctr" rotWithShape="0">
                    <a:srgbClr val="6E747A">
                      <a:alpha val="43000"/>
                    </a:srgbClr>
                  </a:outerShdw>
                </a:effectLst>
                <a:ea typeface="Calibri" panose="020F0502020204030204" pitchFamily="34" charset="0"/>
                <a:cs typeface="Calibri" panose="020F0502020204030204" pitchFamily="34" charset="0"/>
                <a:sym typeface="+mn-ea"/>
              </a:rPr>
              <a:t>2.02</a:t>
            </a:r>
            <a:r>
              <a:rPr lang="zh-CN" altLang="en-US" sz="2400" b="1" dirty="0">
                <a:solidFill>
                  <a:srgbClr val="C00000"/>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万公里堤防、</a:t>
            </a:r>
            <a:r>
              <a:rPr lang="en-US" altLang="zh-CN" sz="2400" b="1" dirty="0">
                <a:solidFill>
                  <a:srgbClr val="C00000"/>
                </a:solidFill>
                <a:effectLst>
                  <a:outerShdw blurRad="38100" dist="25400" dir="5400000" algn="ctr" rotWithShape="0">
                    <a:srgbClr val="6E747A">
                      <a:alpha val="43000"/>
                    </a:srgbClr>
                  </a:outerShdw>
                </a:effectLst>
                <a:ea typeface="Calibri" panose="020F0502020204030204" pitchFamily="34" charset="0"/>
                <a:cs typeface="Calibri" panose="020F0502020204030204" pitchFamily="34" charset="0"/>
                <a:sym typeface="+mn-ea"/>
              </a:rPr>
              <a:t>921</a:t>
            </a:r>
            <a:r>
              <a:rPr lang="zh-CN" altLang="en-US" sz="2400" b="1" dirty="0">
                <a:solidFill>
                  <a:srgbClr val="C00000"/>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座水库为骨干的水旱灾害防御工程体系</a:t>
            </a:r>
            <a:r>
              <a:rPr lang="en-US" altLang="zh-CN" sz="2400" b="1" dirty="0">
                <a:solidFill>
                  <a:srgbClr val="C00000"/>
                </a:solidFill>
                <a:effectLst>
                  <a:outerShdw blurRad="38100" dist="25400" dir="5400000" algn="ctr" rotWithShape="0">
                    <a:srgbClr val="6E747A">
                      <a:alpha val="43000"/>
                    </a:srgbClr>
                  </a:outerShdw>
                </a:effectLst>
                <a:ea typeface="Calibri" panose="020F0502020204030204" pitchFamily="34" charset="0"/>
                <a:cs typeface="Calibri" panose="020F0502020204030204" pitchFamily="34" charset="0"/>
                <a:sym typeface="+mn-ea"/>
              </a:rPr>
              <a:t>;</a:t>
            </a:r>
            <a:endParaRPr lang="en-US" altLang="zh-CN" sz="2400" b="1" dirty="0">
              <a:solidFill>
                <a:srgbClr val="C00000"/>
              </a:solidFill>
              <a:effectLst>
                <a:outerShdw blurRad="38100" dist="25400" dir="5400000" algn="ctr" rotWithShape="0">
                  <a:srgbClr val="6E747A">
                    <a:alpha val="43000"/>
                  </a:srgbClr>
                </a:outerShdw>
              </a:effectLst>
              <a:ea typeface="Calibri" panose="020F0502020204030204" pitchFamily="34" charset="0"/>
              <a:cs typeface="Calibri" panose="020F0502020204030204" pitchFamily="34" charset="0"/>
              <a:sym typeface="+mn-ea"/>
            </a:endParaRPr>
          </a:p>
        </p:txBody>
      </p:sp>
      <p:sp>
        <p:nvSpPr>
          <p:cNvPr id="5" name="文本框 4"/>
          <p:cNvSpPr txBox="1"/>
          <p:nvPr/>
        </p:nvSpPr>
        <p:spPr>
          <a:xfrm>
            <a:off x="8160385" y="1403985"/>
            <a:ext cx="3618230" cy="1920240"/>
          </a:xfrm>
          <a:prstGeom prst="rect">
            <a:avLst/>
          </a:prstGeom>
          <a:noFill/>
        </p:spPr>
        <p:txBody>
          <a:bodyPr wrap="square" rtlCol="0">
            <a:spAutoFit/>
          </a:bodyPr>
          <a:lstStyle/>
          <a:p>
            <a:pPr algn="l"/>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基本形成北、中、南三线连接</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9</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个流域、</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40</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座大中型水库、</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7</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条主要江河的“东水济辽”水资源配置格局</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a:t>
            </a:r>
            <a:endPar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endParaRPr>
          </a:p>
        </p:txBody>
      </p:sp>
      <p:sp>
        <p:nvSpPr>
          <p:cNvPr id="6" name="文本框 5"/>
          <p:cNvSpPr txBox="1"/>
          <p:nvPr/>
        </p:nvSpPr>
        <p:spPr>
          <a:xfrm>
            <a:off x="290195" y="2101215"/>
            <a:ext cx="3718560" cy="1923415"/>
          </a:xfrm>
          <a:prstGeom prst="rect">
            <a:avLst/>
          </a:prstGeom>
          <a:noFill/>
        </p:spPr>
        <p:txBody>
          <a:bodyPr wrap="square" rtlCol="0">
            <a:spAutoFit/>
          </a:bodyPr>
          <a:lstStyle/>
          <a:p>
            <a:pPr algn="l"/>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建立了以</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2412</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万亩农田有效灌溉面积和</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2. 34</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万处农村饮水工程、保障</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1619</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万人饮水安全的农业农村水利保障体系</a:t>
            </a:r>
            <a:r>
              <a:rPr lang="en-US" altLang="zh-CN"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a:t>
            </a:r>
            <a:endParaRPr lang="en-US" altLang="zh-CN"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endParaRPr>
          </a:p>
        </p:txBody>
      </p:sp>
      <p:sp>
        <p:nvSpPr>
          <p:cNvPr id="7" name="文本框 6"/>
          <p:cNvSpPr txBox="1"/>
          <p:nvPr/>
        </p:nvSpPr>
        <p:spPr>
          <a:xfrm>
            <a:off x="7810500" y="4752340"/>
            <a:ext cx="3797300" cy="1557655"/>
          </a:xfrm>
          <a:prstGeom prst="rect">
            <a:avLst/>
          </a:prstGeom>
          <a:noFill/>
        </p:spPr>
        <p:txBody>
          <a:bodyPr wrap="square" rtlCol="0">
            <a:spAutoFit/>
          </a:bodyPr>
          <a:lstStyle/>
          <a:p>
            <a:pPr algn="l"/>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建立了</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888</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个乡镇水利站、</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9900</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名村水管员、</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1006</a:t>
            </a:r>
            <a:r>
              <a:rPr lang="zh-CN" altLang="en-US" sz="2400">
                <a:solidFill>
                  <a:schemeClr val="tx1"/>
                </a:solidFill>
                <a:effectLst>
                  <a:outerShdw blurRad="38100" dist="19050" dir="2700000" algn="tl" rotWithShape="0">
                    <a:schemeClr val="dk1">
                      <a:alpha val="40000"/>
                    </a:schemeClr>
                  </a:outerShdw>
                </a:effectLst>
                <a:cs typeface="Calibri" panose="020F0502020204030204" pitchFamily="34" charset="0"/>
                <a:sym typeface="+mn-ea"/>
              </a:rPr>
              <a:t>名库</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管员为支撑的基层水利管理服务体系。</a:t>
            </a:r>
            <a:endPar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endParaRPr>
          </a:p>
        </p:txBody>
      </p:sp>
      <p:sp>
        <p:nvSpPr>
          <p:cNvPr id="9" name="五角星 8"/>
          <p:cNvSpPr/>
          <p:nvPr/>
        </p:nvSpPr>
        <p:spPr>
          <a:xfrm>
            <a:off x="4194810" y="2101215"/>
            <a:ext cx="3801745" cy="3298825"/>
          </a:xfrm>
          <a:prstGeom prst="star5">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5899150" y="2724785"/>
            <a:ext cx="334645" cy="2547620"/>
          </a:xfrm>
          <a:prstGeom prst="rect">
            <a:avLst/>
          </a:prstGeom>
          <a:noFill/>
        </p:spPr>
        <p:txBody>
          <a:bodyPr vert="eaVert" wrap="square" lIns="0" tIns="0" rIns="0" bIns="0" rtlCol="0">
            <a:spAutoFit/>
          </a:bodyPr>
          <a:lstStyle/>
          <a:p>
            <a:pPr>
              <a:lnSpc>
                <a:spcPct val="90000"/>
              </a:lnSpc>
              <a:spcBef>
                <a:spcPct val="20000"/>
              </a:spcBef>
              <a:buSzPct val="80000"/>
            </a:pPr>
            <a:r>
              <a:rPr lang="zh-CN" altLang="en-US" sz="2400" b="1" dirty="0">
                <a:solidFill>
                  <a:srgbClr val="FFFF00"/>
                </a:solidFill>
                <a:latin typeface="黑体" panose="02010609060101010101" pitchFamily="49" charset="-122"/>
                <a:ea typeface="黑体" panose="02010609060101010101" pitchFamily="49" charset="-122"/>
                <a:sym typeface="+mn-ea"/>
              </a:rPr>
              <a:t>辽宁水利成就</a:t>
            </a:r>
            <a:endParaRPr lang="zh-CN" altLang="en-US" sz="2400" b="1" dirty="0">
              <a:solidFill>
                <a:srgbClr val="FFFF00"/>
              </a:solidFill>
              <a:latin typeface="黑体" panose="02010609060101010101" pitchFamily="49" charset="-122"/>
              <a:ea typeface="黑体" panose="02010609060101010101" pitchFamily="49" charset="-122"/>
              <a:sym typeface="+mn-ea"/>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12166" y="507176"/>
            <a:ext cx="9634025" cy="2954655"/>
          </a:xfrm>
          <a:prstGeom prst="rect">
            <a:avLst/>
          </a:prstGeom>
        </p:spPr>
        <p:txBody>
          <a:bodyPr wrap="square">
            <a:spAutoFit/>
          </a:bodyPr>
          <a:lstStyle/>
          <a:p>
            <a:pPr>
              <a:lnSpc>
                <a:spcPct val="150000"/>
              </a:lnSpc>
            </a:pPr>
            <a:r>
              <a:rPr lang="en-US" altLang="zh-CN" sz="2800" dirty="0" smtClean="0">
                <a:solidFill>
                  <a:schemeClr val="bg1"/>
                </a:solidFill>
              </a:rPr>
              <a:t>        2001</a:t>
            </a:r>
            <a:r>
              <a:rPr lang="zh-CN" altLang="en-US" sz="2800" dirty="0" smtClean="0">
                <a:solidFill>
                  <a:schemeClr val="bg1"/>
                </a:solidFill>
              </a:rPr>
              <a:t>年到</a:t>
            </a:r>
            <a:r>
              <a:rPr lang="en-US" altLang="zh-CN" sz="2800" dirty="0" smtClean="0">
                <a:solidFill>
                  <a:schemeClr val="bg1"/>
                </a:solidFill>
              </a:rPr>
              <a:t>2020</a:t>
            </a:r>
            <a:r>
              <a:rPr lang="zh-CN" altLang="en-US" sz="2800" dirty="0" smtClean="0">
                <a:solidFill>
                  <a:schemeClr val="bg1"/>
                </a:solidFill>
              </a:rPr>
              <a:t>年期间，在防洪安全得到基本保障的情况下，随着经济社会的快速发展、人民生活水平日益提升，工业、农业和生活用水量逐年增加，人们对安全稳定供水的需求日益迫切，我们省的主要矛盾也由此转化为：</a:t>
            </a:r>
            <a:endParaRPr lang="zh-CN" altLang="en-US" sz="2800" dirty="0" smtClean="0">
              <a:solidFill>
                <a:schemeClr val="bg1"/>
              </a:solidFill>
            </a:endParaRPr>
          </a:p>
          <a:p>
            <a:endParaRPr lang="zh-CN" altLang="en-US" dirty="0">
              <a:solidFill>
                <a:schemeClr val="bg1"/>
              </a:solidFill>
            </a:endParaRPr>
          </a:p>
        </p:txBody>
      </p:sp>
      <p:sp>
        <p:nvSpPr>
          <p:cNvPr id="3" name="矩形 2"/>
          <p:cNvSpPr/>
          <p:nvPr/>
        </p:nvSpPr>
        <p:spPr>
          <a:xfrm>
            <a:off x="7129463" y="3879960"/>
            <a:ext cx="3048000" cy="954107"/>
          </a:xfrm>
          <a:prstGeom prst="rect">
            <a:avLst/>
          </a:prstGeom>
        </p:spPr>
        <p:txBody>
          <a:bodyPr>
            <a:spAutoFit/>
          </a:bodyPr>
          <a:lstStyle/>
          <a:p>
            <a:r>
              <a:rPr lang="zh-CN" altLang="en-US" sz="2800" b="1" dirty="0" smtClean="0">
                <a:solidFill>
                  <a:srgbClr val="FFC000"/>
                </a:solidFill>
              </a:rPr>
              <a:t>水资源区域供给严重不足</a:t>
            </a:r>
            <a:endParaRPr lang="zh-CN" altLang="en-US" dirty="0"/>
          </a:p>
        </p:txBody>
      </p:sp>
      <p:sp>
        <p:nvSpPr>
          <p:cNvPr id="4" name="矩形 3"/>
          <p:cNvSpPr/>
          <p:nvPr/>
        </p:nvSpPr>
        <p:spPr>
          <a:xfrm>
            <a:off x="1685925" y="3896510"/>
            <a:ext cx="3048000" cy="954107"/>
          </a:xfrm>
          <a:prstGeom prst="rect">
            <a:avLst/>
          </a:prstGeom>
        </p:spPr>
        <p:txBody>
          <a:bodyPr>
            <a:spAutoFit/>
          </a:bodyPr>
          <a:lstStyle/>
          <a:p>
            <a:r>
              <a:rPr lang="zh-CN" altLang="en-US" sz="2800" b="1" dirty="0" smtClean="0">
                <a:solidFill>
                  <a:srgbClr val="FFC000"/>
                </a:solidFill>
              </a:rPr>
              <a:t>人们生活生产发展对供水安全的需要</a:t>
            </a:r>
            <a:endParaRPr lang="zh-CN" altLang="en-US" dirty="0"/>
          </a:p>
        </p:txBody>
      </p:sp>
      <p:sp>
        <p:nvSpPr>
          <p:cNvPr id="5" name="object 32"/>
          <p:cNvSpPr/>
          <p:nvPr/>
        </p:nvSpPr>
        <p:spPr>
          <a:xfrm>
            <a:off x="5632030" y="3853099"/>
            <a:ext cx="927773" cy="911682"/>
          </a:xfrm>
          <a:prstGeom prst="rect">
            <a:avLst/>
          </a:prstGeom>
          <a:blipFill>
            <a:blip r:embed="rId1" cstate="print"/>
            <a:stretch>
              <a:fillRect/>
            </a:stretch>
          </a:blipFill>
        </p:spPr>
        <p:txBody>
          <a:bodyPr wrap="square" lIns="0" tIns="0" rIns="0" bIns="0" rtlCol="0"/>
          <a:lstStyle/>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95755" y="1137366"/>
            <a:ext cx="10095914" cy="4206240"/>
          </a:xfrm>
          <a:prstGeom prst="rect">
            <a:avLst/>
          </a:prstGeom>
        </p:spPr>
        <p:txBody>
          <a:bodyPr wrap="square">
            <a:spAutoFit/>
          </a:bodyPr>
          <a:lstStyle/>
          <a:p>
            <a:pPr>
              <a:lnSpc>
                <a:spcPct val="150000"/>
              </a:lnSpc>
            </a:pPr>
            <a:r>
              <a:rPr lang="zh-CN" altLang="en-US" sz="2800" dirty="0" smtClean="0">
                <a:solidFill>
                  <a:schemeClr val="bg1"/>
                </a:solidFill>
              </a:rPr>
              <a:t>        在这</a:t>
            </a:r>
            <a:r>
              <a:rPr lang="en-US" altLang="zh-CN" sz="2800" dirty="0" smtClean="0">
                <a:solidFill>
                  <a:schemeClr val="bg1"/>
                </a:solidFill>
              </a:rPr>
              <a:t>20</a:t>
            </a:r>
            <a:r>
              <a:rPr lang="zh-CN" altLang="en-US" sz="2800" dirty="0" smtClean="0">
                <a:solidFill>
                  <a:schemeClr val="bg1"/>
                </a:solidFill>
              </a:rPr>
              <a:t>年里，我省建设了石佛寺、英那河、青山、锦凌、三湾等一大批大中型水库，同步建成了富尔江引水、引碧入连、引兰入汤、平山引水、引英入连、引细入汤等引调水工程，特别是已建成的</a:t>
            </a:r>
            <a:r>
              <a:rPr lang="zh-CN" altLang="en-US" sz="2800" dirty="0" smtClean="0">
                <a:solidFill>
                  <a:schemeClr val="bg1"/>
                </a:solidFill>
                <a:sym typeface="+mn-ea"/>
              </a:rPr>
              <a:t>大伙房水库输水工程和</a:t>
            </a:r>
            <a:r>
              <a:rPr lang="zh-CN" altLang="en-US" sz="2800" dirty="0" smtClean="0">
                <a:solidFill>
                  <a:schemeClr val="bg1"/>
                </a:solidFill>
              </a:rPr>
              <a:t>正在建设辽西北供水工程。大规模的蓄引水工程建设，增强了全省抗御干旱灾害的能力，对于缓解水资源供需矛盾、保障经济发展发挥了重要的作用。</a:t>
            </a:r>
            <a:endParaRPr lang="zh-CN" altLang="en-US" sz="2800" dirty="0" smtClean="0">
              <a:solidFill>
                <a:schemeClr val="bg1"/>
              </a:solidFill>
            </a:endParaRPr>
          </a:p>
          <a:p>
            <a:endParaRPr lang="zh-CN" altLang="en-US" dirty="0">
              <a:solidFill>
                <a:schemeClr val="bg1"/>
              </a:solidFill>
            </a:endParaRPr>
          </a:p>
        </p:txBody>
      </p:sp>
      <p:sp>
        <p:nvSpPr>
          <p:cNvPr id="3" name="椭圆 2"/>
          <p:cNvSpPr/>
          <p:nvPr/>
        </p:nvSpPr>
        <p:spPr>
          <a:xfrm>
            <a:off x="3392805" y="3066415"/>
            <a:ext cx="3289300" cy="72453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7623175" y="3136265"/>
            <a:ext cx="3289300" cy="72453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 name="文本框 99"/>
          <p:cNvSpPr txBox="1"/>
          <p:nvPr/>
        </p:nvSpPr>
        <p:spPr>
          <a:xfrm>
            <a:off x="1007745" y="5219065"/>
            <a:ext cx="3463290" cy="1191895"/>
          </a:xfrm>
          <a:prstGeom prst="rect">
            <a:avLst/>
          </a:prstGeom>
          <a:noFill/>
          <a:ln w="9525">
            <a:noFill/>
          </a:ln>
        </p:spPr>
        <p:txBody>
          <a:bodyPr wrap="square">
            <a:spAutoFit/>
          </a:bodyPr>
          <a:lstStyle/>
          <a:p>
            <a:pPr marL="0" indent="0" algn="l"/>
            <a:r>
              <a:rPr lang="zh-CN" altLang="en-US" sz="2400" b="0" u="none">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构建了以</a:t>
            </a:r>
            <a:r>
              <a:rPr lang="en-US" altLang="zh-CN" sz="2400" b="0" u="none">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21</a:t>
            </a:r>
            <a:r>
              <a:rPr lang="zh-CN" altLang="en-US" sz="2400" b="0" u="none">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部地方法律法规为基础的水利制度体系。</a:t>
            </a:r>
            <a:endParaRPr lang="zh-CN" altLang="en-US" sz="2400" b="0" u="none">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4384040" y="299720"/>
            <a:ext cx="3051810" cy="1557655"/>
          </a:xfrm>
          <a:prstGeom prst="rect">
            <a:avLst/>
          </a:prstGeom>
          <a:noFill/>
        </p:spPr>
        <p:txBody>
          <a:bodyPr wrap="square" rtlCol="0">
            <a:spAutoFit/>
          </a:bodyPr>
          <a:lstStyle/>
          <a:p>
            <a:pPr algn="l"/>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建立了由</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2.02</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万公里堤防、</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921</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座水库为骨干的水旱灾害防御工程体系</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a:t>
            </a:r>
            <a:endPar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endParaRPr>
          </a:p>
        </p:txBody>
      </p:sp>
      <p:sp>
        <p:nvSpPr>
          <p:cNvPr id="5" name="文本框 4"/>
          <p:cNvSpPr txBox="1"/>
          <p:nvPr/>
        </p:nvSpPr>
        <p:spPr>
          <a:xfrm>
            <a:off x="8160385" y="1403985"/>
            <a:ext cx="3618230" cy="1920240"/>
          </a:xfrm>
          <a:prstGeom prst="rect">
            <a:avLst/>
          </a:prstGeom>
          <a:noFill/>
        </p:spPr>
        <p:txBody>
          <a:bodyPr wrap="square" rtlCol="0">
            <a:spAutoFit/>
          </a:bodyPr>
          <a:lstStyle/>
          <a:p>
            <a:pPr algn="l"/>
            <a:r>
              <a:rPr lang="zh-CN" altLang="en-US" sz="2400" b="1" dirty="0">
                <a:solidFill>
                  <a:srgbClr val="C00000"/>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基本形成北、中、南三线连接</a:t>
            </a:r>
            <a:r>
              <a:rPr lang="en-US" altLang="zh-CN" sz="2400" b="1" dirty="0">
                <a:solidFill>
                  <a:srgbClr val="C00000"/>
                </a:solidFill>
                <a:effectLst>
                  <a:outerShdw blurRad="38100" dist="25400" dir="5400000" algn="ctr" rotWithShape="0">
                    <a:srgbClr val="6E747A">
                      <a:alpha val="43000"/>
                    </a:srgbClr>
                  </a:outerShdw>
                </a:effectLst>
                <a:ea typeface="Calibri" panose="020F0502020204030204" pitchFamily="34" charset="0"/>
                <a:cs typeface="Calibri" panose="020F0502020204030204" pitchFamily="34" charset="0"/>
                <a:sym typeface="+mn-ea"/>
              </a:rPr>
              <a:t>9</a:t>
            </a:r>
            <a:r>
              <a:rPr lang="zh-CN" altLang="en-US" sz="2400" b="1" dirty="0">
                <a:solidFill>
                  <a:srgbClr val="C00000"/>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个流域、</a:t>
            </a:r>
            <a:r>
              <a:rPr lang="en-US" altLang="zh-CN" sz="2400" b="1" dirty="0">
                <a:solidFill>
                  <a:srgbClr val="C00000"/>
                </a:solidFill>
                <a:effectLst>
                  <a:outerShdw blurRad="38100" dist="25400" dir="5400000" algn="ctr" rotWithShape="0">
                    <a:srgbClr val="6E747A">
                      <a:alpha val="43000"/>
                    </a:srgbClr>
                  </a:outerShdw>
                </a:effectLst>
                <a:ea typeface="Calibri" panose="020F0502020204030204" pitchFamily="34" charset="0"/>
                <a:cs typeface="Calibri" panose="020F0502020204030204" pitchFamily="34" charset="0"/>
                <a:sym typeface="+mn-ea"/>
              </a:rPr>
              <a:t>40</a:t>
            </a:r>
            <a:r>
              <a:rPr lang="zh-CN" altLang="en-US" sz="2400" b="1" dirty="0">
                <a:solidFill>
                  <a:srgbClr val="C00000"/>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座大中型水库、</a:t>
            </a:r>
            <a:r>
              <a:rPr lang="en-US" altLang="zh-CN" sz="2400" b="1" dirty="0">
                <a:solidFill>
                  <a:srgbClr val="C00000"/>
                </a:solidFill>
                <a:effectLst>
                  <a:outerShdw blurRad="38100" dist="25400" dir="5400000" algn="ctr" rotWithShape="0">
                    <a:srgbClr val="6E747A">
                      <a:alpha val="43000"/>
                    </a:srgbClr>
                  </a:outerShdw>
                </a:effectLst>
                <a:ea typeface="Calibri" panose="020F0502020204030204" pitchFamily="34" charset="0"/>
                <a:cs typeface="Calibri" panose="020F0502020204030204" pitchFamily="34" charset="0"/>
                <a:sym typeface="+mn-ea"/>
              </a:rPr>
              <a:t>7</a:t>
            </a:r>
            <a:r>
              <a:rPr lang="zh-CN" altLang="en-US" sz="2400" b="1" dirty="0">
                <a:solidFill>
                  <a:srgbClr val="C00000"/>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条主要江河的“东水济辽”水资源配置格局</a:t>
            </a:r>
            <a:r>
              <a:rPr lang="en-US" altLang="zh-CN" sz="2400" b="1" dirty="0">
                <a:solidFill>
                  <a:srgbClr val="C00000"/>
                </a:solidFill>
                <a:effectLst>
                  <a:outerShdw blurRad="38100" dist="25400" dir="5400000" algn="ctr" rotWithShape="0">
                    <a:srgbClr val="6E747A">
                      <a:alpha val="43000"/>
                    </a:srgbClr>
                  </a:outerShdw>
                </a:effectLst>
                <a:ea typeface="Calibri" panose="020F0502020204030204" pitchFamily="34" charset="0"/>
                <a:cs typeface="Calibri" panose="020F0502020204030204" pitchFamily="34" charset="0"/>
                <a:sym typeface="+mn-ea"/>
              </a:rPr>
              <a:t>;</a:t>
            </a:r>
            <a:endParaRPr lang="en-US" altLang="zh-CN" sz="2400" b="1" dirty="0">
              <a:solidFill>
                <a:srgbClr val="C00000"/>
              </a:solidFill>
              <a:effectLst>
                <a:outerShdw blurRad="38100" dist="25400" dir="5400000" algn="ctr" rotWithShape="0">
                  <a:srgbClr val="6E747A">
                    <a:alpha val="43000"/>
                  </a:srgbClr>
                </a:outerShdw>
              </a:effectLst>
              <a:ea typeface="Calibri" panose="020F0502020204030204" pitchFamily="34" charset="0"/>
              <a:cs typeface="Calibri" panose="020F0502020204030204" pitchFamily="34" charset="0"/>
              <a:sym typeface="+mn-ea"/>
            </a:endParaRPr>
          </a:p>
        </p:txBody>
      </p:sp>
      <p:sp>
        <p:nvSpPr>
          <p:cNvPr id="6" name="文本框 5"/>
          <p:cNvSpPr txBox="1"/>
          <p:nvPr/>
        </p:nvSpPr>
        <p:spPr>
          <a:xfrm>
            <a:off x="313055" y="2021205"/>
            <a:ext cx="3718560" cy="1923415"/>
          </a:xfrm>
          <a:prstGeom prst="rect">
            <a:avLst/>
          </a:prstGeom>
          <a:noFill/>
        </p:spPr>
        <p:txBody>
          <a:bodyPr wrap="square" rtlCol="0">
            <a:spAutoFit/>
          </a:bodyPr>
          <a:lstStyle/>
          <a:p>
            <a:pPr algn="l"/>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建立了以</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2412</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万亩农田有效灌溉面积和</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2. 34</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万处农村饮水工程、保障</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1619</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万人饮水安全的农业农村水利保障体系</a:t>
            </a:r>
            <a:r>
              <a:rPr lang="en-US" altLang="zh-CN"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a:t>
            </a:r>
            <a:endParaRPr lang="en-US" altLang="zh-CN"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endParaRPr>
          </a:p>
        </p:txBody>
      </p:sp>
      <p:sp>
        <p:nvSpPr>
          <p:cNvPr id="7" name="文本框 6"/>
          <p:cNvSpPr txBox="1"/>
          <p:nvPr/>
        </p:nvSpPr>
        <p:spPr>
          <a:xfrm>
            <a:off x="7810500" y="4752340"/>
            <a:ext cx="3797300" cy="1557655"/>
          </a:xfrm>
          <a:prstGeom prst="rect">
            <a:avLst/>
          </a:prstGeom>
          <a:noFill/>
        </p:spPr>
        <p:txBody>
          <a:bodyPr wrap="square" rtlCol="0">
            <a:spAutoFit/>
          </a:bodyPr>
          <a:lstStyle/>
          <a:p>
            <a:pPr algn="l"/>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建立了</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888</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个乡镇水利站、</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9900</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名村水管员、</a:t>
            </a:r>
            <a:r>
              <a:rPr lang="en-US" altLang="zh-CN" sz="2400">
                <a:solidFill>
                  <a:schemeClr val="tx1"/>
                </a:solidFill>
                <a:effectLst>
                  <a:outerShdw blurRad="38100" dist="19050" dir="2700000" algn="tl" rotWithShape="0">
                    <a:schemeClr val="dk1">
                      <a:alpha val="40000"/>
                    </a:schemeClr>
                  </a:outerShdw>
                </a:effectLst>
                <a:ea typeface="Calibri" panose="020F0502020204030204" pitchFamily="34" charset="0"/>
                <a:cs typeface="Calibri" panose="020F0502020204030204" pitchFamily="34" charset="0"/>
                <a:sym typeface="+mn-ea"/>
              </a:rPr>
              <a:t>1006</a:t>
            </a:r>
            <a:r>
              <a:rPr lang="zh-CN" altLang="en-US" sz="2400">
                <a:solidFill>
                  <a:schemeClr val="tx1"/>
                </a:solidFill>
                <a:effectLst>
                  <a:outerShdw blurRad="38100" dist="19050" dir="2700000" algn="tl" rotWithShape="0">
                    <a:schemeClr val="dk1">
                      <a:alpha val="40000"/>
                    </a:schemeClr>
                  </a:outerShdw>
                </a:effectLst>
                <a:cs typeface="Calibri" panose="020F0502020204030204" pitchFamily="34" charset="0"/>
                <a:sym typeface="+mn-ea"/>
              </a:rPr>
              <a:t>名库</a:t>
            </a:r>
            <a:r>
              <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rPr>
              <a:t>管员为支撑的基层水利管理服务体系。</a:t>
            </a:r>
            <a:endParaRPr lang="zh-CN" altLang="en-US" sz="240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sym typeface="+mn-ea"/>
            </a:endParaRPr>
          </a:p>
        </p:txBody>
      </p:sp>
      <p:sp>
        <p:nvSpPr>
          <p:cNvPr id="9" name="五角星 8"/>
          <p:cNvSpPr/>
          <p:nvPr/>
        </p:nvSpPr>
        <p:spPr>
          <a:xfrm>
            <a:off x="4194810" y="2101215"/>
            <a:ext cx="3801745" cy="3298825"/>
          </a:xfrm>
          <a:prstGeom prst="star5">
            <a:avLst/>
          </a:prstGeom>
          <a:gradFill>
            <a:gsLst>
              <a:gs pos="0">
                <a:srgbClr val="E30000"/>
              </a:gs>
              <a:gs pos="100000">
                <a:srgbClr val="76030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5899150" y="2724785"/>
            <a:ext cx="334645" cy="2547620"/>
          </a:xfrm>
          <a:prstGeom prst="rect">
            <a:avLst/>
          </a:prstGeom>
          <a:noFill/>
        </p:spPr>
        <p:txBody>
          <a:bodyPr vert="eaVert" wrap="square" lIns="0" tIns="0" rIns="0" bIns="0" rtlCol="0">
            <a:spAutoFit/>
          </a:bodyPr>
          <a:lstStyle/>
          <a:p>
            <a:pPr>
              <a:lnSpc>
                <a:spcPct val="90000"/>
              </a:lnSpc>
              <a:spcBef>
                <a:spcPct val="20000"/>
              </a:spcBef>
              <a:buSzPct val="80000"/>
            </a:pPr>
            <a:r>
              <a:rPr lang="zh-CN" altLang="en-US" sz="2400" b="1" dirty="0">
                <a:solidFill>
                  <a:srgbClr val="FFFF00"/>
                </a:solidFill>
                <a:latin typeface="黑体" panose="02010609060101010101" pitchFamily="49" charset="-122"/>
                <a:ea typeface="黑体" panose="02010609060101010101" pitchFamily="49" charset="-122"/>
                <a:sym typeface="+mn-ea"/>
              </a:rPr>
              <a:t>辽宁水利成就</a:t>
            </a:r>
            <a:endParaRPr lang="zh-CN" altLang="en-US" sz="2400" b="1" dirty="0">
              <a:solidFill>
                <a:srgbClr val="FFFF00"/>
              </a:solidFill>
              <a:latin typeface="黑体" panose="02010609060101010101" pitchFamily="49" charset="-122"/>
              <a:ea typeface="黑体" panose="02010609060101010101" pitchFamily="49" charset="-122"/>
              <a:sym typeface="+mn-ea"/>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水利"/>
          <p:cNvPicPr>
            <a:picLocks noChangeAspect="1"/>
          </p:cNvPicPr>
          <p:nvPr/>
        </p:nvPicPr>
        <p:blipFill>
          <a:blip r:embed="rId1"/>
          <a:stretch>
            <a:fillRect/>
          </a:stretch>
        </p:blipFill>
        <p:spPr>
          <a:xfrm>
            <a:off x="1524000" y="0"/>
            <a:ext cx="9180830" cy="6852920"/>
          </a:xfrm>
          <a:prstGeom prst="rect">
            <a:avLst/>
          </a:prstGeom>
          <a:solidFill>
            <a:schemeClr val="accent1"/>
          </a:solidFill>
          <a:ln w="9525">
            <a:noFill/>
          </a:ln>
        </p:spPr>
      </p:pic>
      <p:sp>
        <p:nvSpPr>
          <p:cNvPr id="101379" name="Freeform 3"/>
          <p:cNvSpPr/>
          <p:nvPr/>
        </p:nvSpPr>
        <p:spPr>
          <a:xfrm>
            <a:off x="7751763" y="1341438"/>
            <a:ext cx="319087" cy="16986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201" h="107">
                <a:moveTo>
                  <a:pt x="6" y="37"/>
                </a:moveTo>
                <a:cubicBezTo>
                  <a:pt x="8" y="27"/>
                  <a:pt x="12" y="25"/>
                  <a:pt x="18" y="18"/>
                </a:cubicBezTo>
                <a:cubicBezTo>
                  <a:pt x="21" y="15"/>
                  <a:pt x="25" y="9"/>
                  <a:pt x="25" y="9"/>
                </a:cubicBezTo>
                <a:cubicBezTo>
                  <a:pt x="34" y="14"/>
                  <a:pt x="43" y="4"/>
                  <a:pt x="54" y="3"/>
                </a:cubicBezTo>
                <a:cubicBezTo>
                  <a:pt x="64" y="0"/>
                  <a:pt x="74" y="2"/>
                  <a:pt x="84" y="4"/>
                </a:cubicBezTo>
                <a:cubicBezTo>
                  <a:pt x="90" y="7"/>
                  <a:pt x="97" y="5"/>
                  <a:pt x="88" y="10"/>
                </a:cubicBezTo>
                <a:cubicBezTo>
                  <a:pt x="72" y="9"/>
                  <a:pt x="46" y="2"/>
                  <a:pt x="37" y="19"/>
                </a:cubicBezTo>
                <a:cubicBezTo>
                  <a:pt x="35" y="30"/>
                  <a:pt x="49" y="24"/>
                  <a:pt x="57" y="27"/>
                </a:cubicBezTo>
                <a:cubicBezTo>
                  <a:pt x="63" y="35"/>
                  <a:pt x="66" y="41"/>
                  <a:pt x="75" y="45"/>
                </a:cubicBezTo>
                <a:cubicBezTo>
                  <a:pt x="88" y="43"/>
                  <a:pt x="92" y="36"/>
                  <a:pt x="105" y="33"/>
                </a:cubicBezTo>
                <a:cubicBezTo>
                  <a:pt x="115" y="25"/>
                  <a:pt x="102" y="35"/>
                  <a:pt x="114" y="28"/>
                </a:cubicBezTo>
                <a:cubicBezTo>
                  <a:pt x="115" y="27"/>
                  <a:pt x="119" y="24"/>
                  <a:pt x="118" y="25"/>
                </a:cubicBezTo>
                <a:cubicBezTo>
                  <a:pt x="114" y="34"/>
                  <a:pt x="113" y="33"/>
                  <a:pt x="106" y="36"/>
                </a:cubicBezTo>
                <a:cubicBezTo>
                  <a:pt x="105" y="44"/>
                  <a:pt x="102" y="51"/>
                  <a:pt x="111" y="54"/>
                </a:cubicBezTo>
                <a:cubicBezTo>
                  <a:pt x="125" y="52"/>
                  <a:pt x="137" y="53"/>
                  <a:pt x="151" y="55"/>
                </a:cubicBezTo>
                <a:cubicBezTo>
                  <a:pt x="161" y="58"/>
                  <a:pt x="165" y="58"/>
                  <a:pt x="177" y="57"/>
                </a:cubicBezTo>
                <a:cubicBezTo>
                  <a:pt x="186" y="54"/>
                  <a:pt x="201" y="58"/>
                  <a:pt x="184" y="61"/>
                </a:cubicBezTo>
                <a:cubicBezTo>
                  <a:pt x="175" y="66"/>
                  <a:pt x="161" y="65"/>
                  <a:pt x="151" y="66"/>
                </a:cubicBezTo>
                <a:cubicBezTo>
                  <a:pt x="146" y="73"/>
                  <a:pt x="144" y="81"/>
                  <a:pt x="139" y="88"/>
                </a:cubicBezTo>
                <a:cubicBezTo>
                  <a:pt x="137" y="107"/>
                  <a:pt x="138" y="97"/>
                  <a:pt x="133" y="90"/>
                </a:cubicBezTo>
                <a:cubicBezTo>
                  <a:pt x="131" y="81"/>
                  <a:pt x="128" y="74"/>
                  <a:pt x="118" y="72"/>
                </a:cubicBezTo>
                <a:cubicBezTo>
                  <a:pt x="110" y="73"/>
                  <a:pt x="102" y="71"/>
                  <a:pt x="96" y="75"/>
                </a:cubicBezTo>
                <a:cubicBezTo>
                  <a:pt x="94" y="80"/>
                  <a:pt x="95" y="89"/>
                  <a:pt x="91" y="79"/>
                </a:cubicBezTo>
                <a:cubicBezTo>
                  <a:pt x="89" y="70"/>
                  <a:pt x="87" y="68"/>
                  <a:pt x="79" y="63"/>
                </a:cubicBezTo>
                <a:cubicBezTo>
                  <a:pt x="74" y="66"/>
                  <a:pt x="70" y="68"/>
                  <a:pt x="67" y="73"/>
                </a:cubicBezTo>
                <a:cubicBezTo>
                  <a:pt x="65" y="73"/>
                  <a:pt x="62" y="73"/>
                  <a:pt x="60" y="72"/>
                </a:cubicBezTo>
                <a:cubicBezTo>
                  <a:pt x="59" y="71"/>
                  <a:pt x="59" y="68"/>
                  <a:pt x="58" y="67"/>
                </a:cubicBezTo>
                <a:cubicBezTo>
                  <a:pt x="55" y="65"/>
                  <a:pt x="50" y="65"/>
                  <a:pt x="46" y="64"/>
                </a:cubicBezTo>
                <a:cubicBezTo>
                  <a:pt x="40" y="56"/>
                  <a:pt x="39" y="57"/>
                  <a:pt x="27" y="58"/>
                </a:cubicBezTo>
                <a:cubicBezTo>
                  <a:pt x="16" y="63"/>
                  <a:pt x="13" y="53"/>
                  <a:pt x="4" y="49"/>
                </a:cubicBezTo>
                <a:cubicBezTo>
                  <a:pt x="0" y="41"/>
                  <a:pt x="0" y="45"/>
                  <a:pt x="6" y="37"/>
                </a:cubicBezTo>
                <a:close/>
              </a:path>
            </a:pathLst>
          </a:custGeom>
          <a:solidFill>
            <a:srgbClr val="0000FF"/>
          </a:solidFill>
          <a:ln w="9525" cap="flat" cmpd="sng">
            <a:solidFill>
              <a:srgbClr val="0000FF"/>
            </a:solidFill>
            <a:prstDash val="solid"/>
            <a:round/>
            <a:headEnd type="none" w="med" len="med"/>
            <a:tailEnd type="none" w="med" len="med"/>
          </a:ln>
        </p:spPr>
        <p:txBody>
          <a:bodyPr/>
          <a:lstStyle/>
          <a:p>
            <a:endParaRPr lang="zh-CN" altLang="en-US"/>
          </a:p>
        </p:txBody>
      </p:sp>
      <p:sp>
        <p:nvSpPr>
          <p:cNvPr id="57347" name="Text Box 4"/>
          <p:cNvSpPr txBox="1"/>
          <p:nvPr/>
        </p:nvSpPr>
        <p:spPr>
          <a:xfrm>
            <a:off x="2279650" y="5013325"/>
            <a:ext cx="574675" cy="137160"/>
          </a:xfrm>
          <a:prstGeom prst="rect">
            <a:avLst/>
          </a:prstGeom>
          <a:noFill/>
          <a:ln w="9525">
            <a:noFill/>
          </a:ln>
        </p:spPr>
        <p:txBody>
          <a:bodyPr lIns="0" tIns="0" rIns="0" bIns="0" anchor="t">
            <a:spAutoFit/>
          </a:bodyPr>
          <a:lstStyle/>
          <a:p>
            <a:pPr lvl="0" indent="0">
              <a:buClr>
                <a:srgbClr val="000000"/>
              </a:buClr>
              <a:buSzPct val="70000"/>
              <a:buFont typeface="Wingdings" panose="05000000000000000000" pitchFamily="2" charset="2"/>
              <a:buNone/>
            </a:pPr>
            <a:r>
              <a:rPr lang="zh-CN" altLang="en-US" sz="900" b="1" dirty="0">
                <a:solidFill>
                  <a:schemeClr val="bg2"/>
                </a:solidFill>
                <a:latin typeface="Arial" panose="020B0604020202020204" pitchFamily="34" charset="0"/>
                <a:ea typeface="宋体" panose="02010600030101010101" pitchFamily="2" charset="-122"/>
              </a:rPr>
              <a:t>万家开发区</a:t>
            </a:r>
            <a:endParaRPr lang="zh-CN" altLang="en-US" sz="900" b="1" dirty="0">
              <a:latin typeface="Arial" panose="020B0604020202020204" pitchFamily="34" charset="0"/>
              <a:ea typeface="宋体" panose="02010600030101010101" pitchFamily="2" charset="-122"/>
            </a:endParaRPr>
          </a:p>
        </p:txBody>
      </p:sp>
      <p:sp>
        <p:nvSpPr>
          <p:cNvPr id="57348" name="Oval 7"/>
          <p:cNvSpPr/>
          <p:nvPr/>
        </p:nvSpPr>
        <p:spPr>
          <a:xfrm>
            <a:off x="4027488" y="4162425"/>
            <a:ext cx="65087" cy="65088"/>
          </a:xfrm>
          <a:prstGeom prst="ellipse">
            <a:avLst/>
          </a:prstGeom>
          <a:solidFill>
            <a:schemeClr val="bg2">
              <a:alpha val="98038"/>
            </a:schemeClr>
          </a:solidFill>
          <a:ln w="6350" cap="flat" cmpd="sng">
            <a:solidFill>
              <a:schemeClr val="tx1"/>
            </a:solidFill>
            <a:prstDash val="solid"/>
            <a:round/>
            <a:headEnd type="none" w="med" len="med"/>
            <a:tailEnd type="none" w="med" len="med"/>
          </a:ln>
        </p:spPr>
        <p:txBody>
          <a:bodyPr wrap="none" anchor="ctr"/>
          <a:lstStyle/>
          <a:p>
            <a:pPr lvl="0" indent="0">
              <a:lnSpc>
                <a:spcPct val="140000"/>
              </a:lnSpc>
              <a:spcBef>
                <a:spcPct val="50000"/>
              </a:spcBef>
              <a:buClr>
                <a:srgbClr val="000000"/>
              </a:buClr>
              <a:buSzPct val="70000"/>
              <a:buFont typeface="Wingdings" panose="05000000000000000000" pitchFamily="2" charset="2"/>
              <a:buNone/>
            </a:pPr>
            <a:endParaRPr lang="zh-CN" altLang="zh-CN" sz="2000" b="1" dirty="0">
              <a:solidFill>
                <a:srgbClr val="FF66CC"/>
              </a:solidFill>
              <a:latin typeface="Times New Roman" panose="02020603050405020304" pitchFamily="18" charset="0"/>
              <a:ea typeface="华文新魏" panose="02010800040101010101" pitchFamily="2" charset="-122"/>
            </a:endParaRPr>
          </a:p>
        </p:txBody>
      </p:sp>
      <p:sp>
        <p:nvSpPr>
          <p:cNvPr id="57349" name="Oval 9"/>
          <p:cNvSpPr/>
          <p:nvPr/>
        </p:nvSpPr>
        <p:spPr>
          <a:xfrm>
            <a:off x="4346575" y="3548063"/>
            <a:ext cx="65088" cy="65087"/>
          </a:xfrm>
          <a:prstGeom prst="ellipse">
            <a:avLst/>
          </a:prstGeom>
          <a:solidFill>
            <a:schemeClr val="bg2">
              <a:alpha val="98038"/>
            </a:schemeClr>
          </a:solidFill>
          <a:ln w="6350" cap="flat" cmpd="sng">
            <a:solidFill>
              <a:schemeClr val="tx1"/>
            </a:solidFill>
            <a:prstDash val="solid"/>
            <a:round/>
            <a:headEnd type="none" w="med" len="med"/>
            <a:tailEnd type="none" w="med" len="med"/>
          </a:ln>
        </p:spPr>
        <p:txBody>
          <a:bodyPr wrap="none" anchor="ctr"/>
          <a:lstStyle/>
          <a:p>
            <a:pPr lvl="0" indent="0">
              <a:lnSpc>
                <a:spcPct val="140000"/>
              </a:lnSpc>
              <a:spcBef>
                <a:spcPct val="50000"/>
              </a:spcBef>
              <a:buClr>
                <a:srgbClr val="000000"/>
              </a:buClr>
              <a:buSzPct val="70000"/>
              <a:buFont typeface="Wingdings" panose="05000000000000000000" pitchFamily="2" charset="2"/>
              <a:buNone/>
            </a:pPr>
            <a:endParaRPr lang="zh-CN" altLang="zh-CN" sz="2000" b="1" dirty="0">
              <a:solidFill>
                <a:srgbClr val="FF66CC"/>
              </a:solidFill>
              <a:latin typeface="Times New Roman" panose="02020603050405020304" pitchFamily="18" charset="0"/>
              <a:ea typeface="华文新魏" panose="02010800040101010101" pitchFamily="2" charset="-122"/>
            </a:endParaRPr>
          </a:p>
        </p:txBody>
      </p:sp>
      <p:sp>
        <p:nvSpPr>
          <p:cNvPr id="57350" name="Oval 11"/>
          <p:cNvSpPr/>
          <p:nvPr/>
        </p:nvSpPr>
        <p:spPr>
          <a:xfrm>
            <a:off x="5411788" y="3582988"/>
            <a:ext cx="65087" cy="65087"/>
          </a:xfrm>
          <a:prstGeom prst="ellipse">
            <a:avLst/>
          </a:prstGeom>
          <a:solidFill>
            <a:schemeClr val="bg2">
              <a:alpha val="98038"/>
            </a:schemeClr>
          </a:solidFill>
          <a:ln w="6350" cap="flat" cmpd="sng">
            <a:solidFill>
              <a:schemeClr val="tx1"/>
            </a:solidFill>
            <a:prstDash val="solid"/>
            <a:round/>
            <a:headEnd type="none" w="med" len="med"/>
            <a:tailEnd type="none" w="med" len="med"/>
          </a:ln>
        </p:spPr>
        <p:txBody>
          <a:bodyPr wrap="none" anchor="ctr"/>
          <a:lstStyle/>
          <a:p>
            <a:pPr lvl="0" indent="0">
              <a:lnSpc>
                <a:spcPct val="140000"/>
              </a:lnSpc>
              <a:spcBef>
                <a:spcPct val="50000"/>
              </a:spcBef>
              <a:buClr>
                <a:srgbClr val="000000"/>
              </a:buClr>
              <a:buSzPct val="70000"/>
              <a:buFont typeface="Wingdings" panose="05000000000000000000" pitchFamily="2" charset="2"/>
              <a:buNone/>
            </a:pPr>
            <a:endParaRPr lang="zh-CN" altLang="zh-CN" sz="2000" b="1" dirty="0">
              <a:solidFill>
                <a:srgbClr val="FF66CC"/>
              </a:solidFill>
              <a:latin typeface="Times New Roman" panose="02020603050405020304" pitchFamily="18" charset="0"/>
              <a:ea typeface="华文新魏" panose="02010800040101010101" pitchFamily="2" charset="-122"/>
            </a:endParaRPr>
          </a:p>
        </p:txBody>
      </p:sp>
      <p:sp>
        <p:nvSpPr>
          <p:cNvPr id="57351" name="Oval 13"/>
          <p:cNvSpPr/>
          <p:nvPr/>
        </p:nvSpPr>
        <p:spPr>
          <a:xfrm>
            <a:off x="4929188" y="2301875"/>
            <a:ext cx="65087" cy="65088"/>
          </a:xfrm>
          <a:prstGeom prst="ellipse">
            <a:avLst/>
          </a:prstGeom>
          <a:solidFill>
            <a:schemeClr val="bg2">
              <a:alpha val="98038"/>
            </a:schemeClr>
          </a:solidFill>
          <a:ln w="6350" cap="flat" cmpd="sng">
            <a:solidFill>
              <a:schemeClr val="tx1"/>
            </a:solidFill>
            <a:prstDash val="solid"/>
            <a:round/>
            <a:headEnd type="none" w="med" len="med"/>
            <a:tailEnd type="none" w="med" len="med"/>
          </a:ln>
        </p:spPr>
        <p:txBody>
          <a:bodyPr wrap="none" anchor="ctr"/>
          <a:lstStyle/>
          <a:p>
            <a:pPr lvl="0" indent="0">
              <a:lnSpc>
                <a:spcPct val="140000"/>
              </a:lnSpc>
              <a:spcBef>
                <a:spcPct val="50000"/>
              </a:spcBef>
              <a:buClr>
                <a:srgbClr val="000000"/>
              </a:buClr>
              <a:buSzPct val="70000"/>
              <a:buFont typeface="Wingdings" panose="05000000000000000000" pitchFamily="2" charset="2"/>
              <a:buNone/>
            </a:pPr>
            <a:endParaRPr lang="zh-CN" altLang="zh-CN" sz="2000" b="1" dirty="0">
              <a:solidFill>
                <a:srgbClr val="FF66CC"/>
              </a:solidFill>
              <a:latin typeface="Times New Roman" panose="02020603050405020304" pitchFamily="18" charset="0"/>
              <a:ea typeface="华文新魏" panose="02010800040101010101" pitchFamily="2" charset="-122"/>
            </a:endParaRPr>
          </a:p>
        </p:txBody>
      </p:sp>
      <p:sp>
        <p:nvSpPr>
          <p:cNvPr id="57352" name="Freeform 14"/>
          <p:cNvSpPr/>
          <p:nvPr/>
        </p:nvSpPr>
        <p:spPr>
          <a:xfrm>
            <a:off x="7680325" y="2278063"/>
            <a:ext cx="258763" cy="211137"/>
          </a:xfrm>
          <a:custGeom>
            <a:avLst/>
            <a:gdLst/>
            <a:ahLst/>
            <a:cxnLst>
              <a:cxn ang="0">
                <a:pos x="0"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0" t="0" r="0" b="0"/>
            <a:pathLst>
              <a:path w="137" h="99">
                <a:moveTo>
                  <a:pt x="0" y="30"/>
                </a:moveTo>
                <a:cubicBezTo>
                  <a:pt x="6" y="27"/>
                  <a:pt x="20" y="34"/>
                  <a:pt x="27" y="36"/>
                </a:cubicBezTo>
                <a:cubicBezTo>
                  <a:pt x="35" y="42"/>
                  <a:pt x="39" y="40"/>
                  <a:pt x="49" y="39"/>
                </a:cubicBezTo>
                <a:cubicBezTo>
                  <a:pt x="57" y="34"/>
                  <a:pt x="63" y="33"/>
                  <a:pt x="72" y="31"/>
                </a:cubicBezTo>
                <a:cubicBezTo>
                  <a:pt x="86" y="21"/>
                  <a:pt x="103" y="3"/>
                  <a:pt x="120" y="0"/>
                </a:cubicBezTo>
                <a:cubicBezTo>
                  <a:pt x="121" y="8"/>
                  <a:pt x="124" y="8"/>
                  <a:pt x="130" y="12"/>
                </a:cubicBezTo>
                <a:cubicBezTo>
                  <a:pt x="125" y="19"/>
                  <a:pt x="121" y="19"/>
                  <a:pt x="126" y="28"/>
                </a:cubicBezTo>
                <a:cubicBezTo>
                  <a:pt x="128" y="32"/>
                  <a:pt x="130" y="35"/>
                  <a:pt x="132" y="39"/>
                </a:cubicBezTo>
                <a:cubicBezTo>
                  <a:pt x="133" y="40"/>
                  <a:pt x="137" y="43"/>
                  <a:pt x="135" y="43"/>
                </a:cubicBezTo>
                <a:cubicBezTo>
                  <a:pt x="130" y="43"/>
                  <a:pt x="127" y="34"/>
                  <a:pt x="121" y="33"/>
                </a:cubicBezTo>
                <a:cubicBezTo>
                  <a:pt x="116" y="29"/>
                  <a:pt x="112" y="28"/>
                  <a:pt x="106" y="27"/>
                </a:cubicBezTo>
                <a:cubicBezTo>
                  <a:pt x="97" y="28"/>
                  <a:pt x="92" y="29"/>
                  <a:pt x="85" y="33"/>
                </a:cubicBezTo>
                <a:cubicBezTo>
                  <a:pt x="79" y="42"/>
                  <a:pt x="89" y="49"/>
                  <a:pt x="96" y="55"/>
                </a:cubicBezTo>
                <a:cubicBezTo>
                  <a:pt x="95" y="53"/>
                  <a:pt x="93" y="51"/>
                  <a:pt x="93" y="48"/>
                </a:cubicBezTo>
                <a:cubicBezTo>
                  <a:pt x="93" y="46"/>
                  <a:pt x="96" y="52"/>
                  <a:pt x="96" y="54"/>
                </a:cubicBezTo>
                <a:cubicBezTo>
                  <a:pt x="96" y="56"/>
                  <a:pt x="94" y="51"/>
                  <a:pt x="93" y="49"/>
                </a:cubicBezTo>
                <a:cubicBezTo>
                  <a:pt x="95" y="61"/>
                  <a:pt x="99" y="51"/>
                  <a:pt x="91" y="45"/>
                </a:cubicBezTo>
                <a:cubicBezTo>
                  <a:pt x="93" y="49"/>
                  <a:pt x="94" y="54"/>
                  <a:pt x="96" y="58"/>
                </a:cubicBezTo>
                <a:cubicBezTo>
                  <a:pt x="98" y="69"/>
                  <a:pt x="84" y="55"/>
                  <a:pt x="79" y="52"/>
                </a:cubicBezTo>
                <a:cubicBezTo>
                  <a:pt x="70" y="39"/>
                  <a:pt x="54" y="51"/>
                  <a:pt x="45" y="58"/>
                </a:cubicBezTo>
                <a:cubicBezTo>
                  <a:pt x="42" y="66"/>
                  <a:pt x="37" y="73"/>
                  <a:pt x="34" y="81"/>
                </a:cubicBezTo>
                <a:cubicBezTo>
                  <a:pt x="33" y="89"/>
                  <a:pt x="30" y="94"/>
                  <a:pt x="24" y="99"/>
                </a:cubicBezTo>
                <a:cubicBezTo>
                  <a:pt x="8" y="97"/>
                  <a:pt x="6" y="99"/>
                  <a:pt x="12" y="87"/>
                </a:cubicBezTo>
                <a:cubicBezTo>
                  <a:pt x="15" y="71"/>
                  <a:pt x="12" y="77"/>
                  <a:pt x="18" y="69"/>
                </a:cubicBezTo>
                <a:cubicBezTo>
                  <a:pt x="21" y="56"/>
                  <a:pt x="17" y="51"/>
                  <a:pt x="4" y="48"/>
                </a:cubicBezTo>
                <a:cubicBezTo>
                  <a:pt x="3" y="41"/>
                  <a:pt x="1" y="37"/>
                  <a:pt x="0" y="30"/>
                </a:cubicBezTo>
                <a:close/>
              </a:path>
            </a:pathLst>
          </a:custGeom>
          <a:solidFill>
            <a:srgbClr val="0000FF"/>
          </a:solidFill>
          <a:ln w="9525" cap="flat" cmpd="sng">
            <a:solidFill>
              <a:srgbClr val="0000FF"/>
            </a:solidFill>
            <a:prstDash val="solid"/>
            <a:round/>
            <a:headEnd type="none" w="med" len="med"/>
            <a:tailEnd type="none" w="med" len="med"/>
          </a:ln>
        </p:spPr>
        <p:txBody>
          <a:bodyPr/>
          <a:lstStyle/>
          <a:p>
            <a:endParaRPr lang="zh-CN" altLang="en-US"/>
          </a:p>
        </p:txBody>
      </p:sp>
      <p:sp>
        <p:nvSpPr>
          <p:cNvPr id="57354" name="Line 17"/>
          <p:cNvSpPr/>
          <p:nvPr/>
        </p:nvSpPr>
        <p:spPr>
          <a:xfrm>
            <a:off x="7104063" y="1412875"/>
            <a:ext cx="0" cy="0"/>
          </a:xfrm>
          <a:prstGeom prst="line">
            <a:avLst/>
          </a:prstGeom>
          <a:ln w="28575" cap="flat" cmpd="sng">
            <a:solidFill>
              <a:srgbClr val="0541FF"/>
            </a:solidFill>
            <a:prstDash val="solid"/>
            <a:round/>
            <a:headEnd type="none" w="med" len="med"/>
            <a:tailEnd type="none" w="med" len="med"/>
          </a:ln>
        </p:spPr>
      </p:sp>
      <p:sp>
        <p:nvSpPr>
          <p:cNvPr id="57355" name="Line 18"/>
          <p:cNvSpPr/>
          <p:nvPr/>
        </p:nvSpPr>
        <p:spPr>
          <a:xfrm>
            <a:off x="6334125" y="3406775"/>
            <a:ext cx="0" cy="0"/>
          </a:xfrm>
          <a:prstGeom prst="line">
            <a:avLst/>
          </a:prstGeom>
          <a:ln w="12700" cap="rnd" cmpd="sng">
            <a:solidFill>
              <a:srgbClr val="000000"/>
            </a:solidFill>
            <a:prstDash val="solid"/>
            <a:round/>
            <a:headEnd type="none" w="med" len="med"/>
            <a:tailEnd type="none" w="med" len="med"/>
          </a:ln>
        </p:spPr>
      </p:sp>
      <p:sp>
        <p:nvSpPr>
          <p:cNvPr id="57356" name="Line 19"/>
          <p:cNvSpPr/>
          <p:nvPr/>
        </p:nvSpPr>
        <p:spPr>
          <a:xfrm>
            <a:off x="6334125" y="3681413"/>
            <a:ext cx="0" cy="0"/>
          </a:xfrm>
          <a:prstGeom prst="line">
            <a:avLst/>
          </a:prstGeom>
          <a:ln w="12700" cap="rnd" cmpd="sng">
            <a:solidFill>
              <a:srgbClr val="000000"/>
            </a:solidFill>
            <a:prstDash val="solid"/>
            <a:round/>
            <a:headEnd type="none" w="med" len="med"/>
            <a:tailEnd type="none" w="med" len="med"/>
          </a:ln>
        </p:spPr>
      </p:sp>
      <p:sp>
        <p:nvSpPr>
          <p:cNvPr id="57357" name="Line 20"/>
          <p:cNvSpPr/>
          <p:nvPr/>
        </p:nvSpPr>
        <p:spPr>
          <a:xfrm>
            <a:off x="6334125" y="3681413"/>
            <a:ext cx="0" cy="0"/>
          </a:xfrm>
          <a:prstGeom prst="line">
            <a:avLst/>
          </a:prstGeom>
          <a:ln w="12700" cap="rnd" cmpd="sng">
            <a:solidFill>
              <a:srgbClr val="000000"/>
            </a:solidFill>
            <a:prstDash val="solid"/>
            <a:round/>
            <a:headEnd type="none" w="med" len="med"/>
            <a:tailEnd type="none" w="med" len="med"/>
          </a:ln>
        </p:spPr>
      </p:sp>
      <p:sp>
        <p:nvSpPr>
          <p:cNvPr id="57358" name="Line 21"/>
          <p:cNvSpPr/>
          <p:nvPr/>
        </p:nvSpPr>
        <p:spPr>
          <a:xfrm>
            <a:off x="6334125" y="3956050"/>
            <a:ext cx="0" cy="0"/>
          </a:xfrm>
          <a:prstGeom prst="line">
            <a:avLst/>
          </a:prstGeom>
          <a:ln w="12700" cap="rnd" cmpd="sng">
            <a:solidFill>
              <a:srgbClr val="000000"/>
            </a:solidFill>
            <a:prstDash val="solid"/>
            <a:round/>
            <a:headEnd type="none" w="med" len="med"/>
            <a:tailEnd type="none" w="med" len="med"/>
          </a:ln>
        </p:spPr>
      </p:sp>
      <p:sp>
        <p:nvSpPr>
          <p:cNvPr id="57359" name="Line 22"/>
          <p:cNvSpPr/>
          <p:nvPr/>
        </p:nvSpPr>
        <p:spPr>
          <a:xfrm>
            <a:off x="6334125" y="3956050"/>
            <a:ext cx="0" cy="0"/>
          </a:xfrm>
          <a:prstGeom prst="line">
            <a:avLst/>
          </a:prstGeom>
          <a:ln w="12700" cap="rnd" cmpd="sng">
            <a:solidFill>
              <a:srgbClr val="000000"/>
            </a:solidFill>
            <a:prstDash val="solid"/>
            <a:round/>
            <a:headEnd type="none" w="med" len="med"/>
            <a:tailEnd type="none" w="med" len="med"/>
          </a:ln>
        </p:spPr>
      </p:sp>
      <p:sp>
        <p:nvSpPr>
          <p:cNvPr id="57360" name="Line 23"/>
          <p:cNvSpPr/>
          <p:nvPr/>
        </p:nvSpPr>
        <p:spPr>
          <a:xfrm>
            <a:off x="6464300" y="3394075"/>
            <a:ext cx="0" cy="0"/>
          </a:xfrm>
          <a:prstGeom prst="line">
            <a:avLst/>
          </a:prstGeom>
          <a:ln w="12700" cap="rnd" cmpd="sng">
            <a:solidFill>
              <a:srgbClr val="000000"/>
            </a:solidFill>
            <a:prstDash val="solid"/>
            <a:round/>
            <a:headEnd type="none" w="med" len="med"/>
            <a:tailEnd type="none" w="med" len="med"/>
          </a:ln>
        </p:spPr>
      </p:sp>
      <p:sp>
        <p:nvSpPr>
          <p:cNvPr id="57361" name="Line 24"/>
          <p:cNvSpPr/>
          <p:nvPr/>
        </p:nvSpPr>
        <p:spPr>
          <a:xfrm>
            <a:off x="6464300" y="3668713"/>
            <a:ext cx="0" cy="0"/>
          </a:xfrm>
          <a:prstGeom prst="line">
            <a:avLst/>
          </a:prstGeom>
          <a:ln w="12700" cap="rnd" cmpd="sng">
            <a:solidFill>
              <a:srgbClr val="000000"/>
            </a:solidFill>
            <a:prstDash val="solid"/>
            <a:round/>
            <a:headEnd type="none" w="med" len="med"/>
            <a:tailEnd type="none" w="med" len="med"/>
          </a:ln>
        </p:spPr>
      </p:sp>
      <p:sp>
        <p:nvSpPr>
          <p:cNvPr id="57362" name="Line 25"/>
          <p:cNvSpPr/>
          <p:nvPr/>
        </p:nvSpPr>
        <p:spPr>
          <a:xfrm>
            <a:off x="6464300" y="3668713"/>
            <a:ext cx="0" cy="0"/>
          </a:xfrm>
          <a:prstGeom prst="line">
            <a:avLst/>
          </a:prstGeom>
          <a:ln w="12700" cap="rnd" cmpd="sng">
            <a:solidFill>
              <a:srgbClr val="000000"/>
            </a:solidFill>
            <a:prstDash val="solid"/>
            <a:round/>
            <a:headEnd type="none" w="med" len="med"/>
            <a:tailEnd type="none" w="med" len="med"/>
          </a:ln>
        </p:spPr>
      </p:sp>
      <p:sp>
        <p:nvSpPr>
          <p:cNvPr id="57363" name="Line 26"/>
          <p:cNvSpPr/>
          <p:nvPr/>
        </p:nvSpPr>
        <p:spPr>
          <a:xfrm>
            <a:off x="6464300" y="3943350"/>
            <a:ext cx="0" cy="0"/>
          </a:xfrm>
          <a:prstGeom prst="line">
            <a:avLst/>
          </a:prstGeom>
          <a:ln w="12700" cap="rnd" cmpd="sng">
            <a:solidFill>
              <a:srgbClr val="000000"/>
            </a:solidFill>
            <a:prstDash val="solid"/>
            <a:round/>
            <a:headEnd type="none" w="med" len="med"/>
            <a:tailEnd type="none" w="med" len="med"/>
          </a:ln>
        </p:spPr>
      </p:sp>
      <p:sp>
        <p:nvSpPr>
          <p:cNvPr id="57364" name="Line 27"/>
          <p:cNvSpPr/>
          <p:nvPr/>
        </p:nvSpPr>
        <p:spPr>
          <a:xfrm>
            <a:off x="6464300" y="3943350"/>
            <a:ext cx="0" cy="0"/>
          </a:xfrm>
          <a:prstGeom prst="line">
            <a:avLst/>
          </a:prstGeom>
          <a:ln w="12700" cap="rnd" cmpd="sng">
            <a:solidFill>
              <a:srgbClr val="000000"/>
            </a:solidFill>
            <a:prstDash val="solid"/>
            <a:round/>
            <a:headEnd type="none" w="med" len="med"/>
            <a:tailEnd type="none" w="med" len="med"/>
          </a:ln>
        </p:spPr>
      </p:sp>
      <p:sp>
        <p:nvSpPr>
          <p:cNvPr id="57365" name="Line 28"/>
          <p:cNvSpPr/>
          <p:nvPr/>
        </p:nvSpPr>
        <p:spPr>
          <a:xfrm>
            <a:off x="6362700" y="3394075"/>
            <a:ext cx="0" cy="0"/>
          </a:xfrm>
          <a:prstGeom prst="line">
            <a:avLst/>
          </a:prstGeom>
          <a:ln w="12700" cap="rnd" cmpd="sng">
            <a:solidFill>
              <a:srgbClr val="000000"/>
            </a:solidFill>
            <a:prstDash val="solid"/>
            <a:round/>
            <a:headEnd type="none" w="med" len="med"/>
            <a:tailEnd type="none" w="med" len="med"/>
          </a:ln>
        </p:spPr>
      </p:sp>
      <p:sp>
        <p:nvSpPr>
          <p:cNvPr id="57366" name="Line 29"/>
          <p:cNvSpPr/>
          <p:nvPr/>
        </p:nvSpPr>
        <p:spPr>
          <a:xfrm>
            <a:off x="6362700" y="3668713"/>
            <a:ext cx="0" cy="0"/>
          </a:xfrm>
          <a:prstGeom prst="line">
            <a:avLst/>
          </a:prstGeom>
          <a:ln w="12700" cap="rnd" cmpd="sng">
            <a:solidFill>
              <a:srgbClr val="000000"/>
            </a:solidFill>
            <a:prstDash val="solid"/>
            <a:round/>
            <a:headEnd type="none" w="med" len="med"/>
            <a:tailEnd type="none" w="med" len="med"/>
          </a:ln>
        </p:spPr>
      </p:sp>
      <p:sp>
        <p:nvSpPr>
          <p:cNvPr id="57367" name="Line 30"/>
          <p:cNvSpPr/>
          <p:nvPr/>
        </p:nvSpPr>
        <p:spPr>
          <a:xfrm>
            <a:off x="6362700" y="3668713"/>
            <a:ext cx="0" cy="0"/>
          </a:xfrm>
          <a:prstGeom prst="line">
            <a:avLst/>
          </a:prstGeom>
          <a:ln w="12700" cap="rnd" cmpd="sng">
            <a:solidFill>
              <a:srgbClr val="000000"/>
            </a:solidFill>
            <a:prstDash val="solid"/>
            <a:round/>
            <a:headEnd type="none" w="med" len="med"/>
            <a:tailEnd type="none" w="med" len="med"/>
          </a:ln>
        </p:spPr>
      </p:sp>
      <p:sp>
        <p:nvSpPr>
          <p:cNvPr id="57368" name="Line 31"/>
          <p:cNvSpPr/>
          <p:nvPr/>
        </p:nvSpPr>
        <p:spPr>
          <a:xfrm>
            <a:off x="6362700" y="3943350"/>
            <a:ext cx="0" cy="0"/>
          </a:xfrm>
          <a:prstGeom prst="line">
            <a:avLst/>
          </a:prstGeom>
          <a:ln w="12700" cap="rnd" cmpd="sng">
            <a:solidFill>
              <a:srgbClr val="000000"/>
            </a:solidFill>
            <a:prstDash val="solid"/>
            <a:round/>
            <a:headEnd type="none" w="med" len="med"/>
            <a:tailEnd type="none" w="med" len="med"/>
          </a:ln>
        </p:spPr>
      </p:sp>
      <p:sp>
        <p:nvSpPr>
          <p:cNvPr id="57369" name="Line 32"/>
          <p:cNvSpPr/>
          <p:nvPr/>
        </p:nvSpPr>
        <p:spPr>
          <a:xfrm>
            <a:off x="6362700" y="3943350"/>
            <a:ext cx="0" cy="0"/>
          </a:xfrm>
          <a:prstGeom prst="line">
            <a:avLst/>
          </a:prstGeom>
          <a:ln w="12700" cap="rnd" cmpd="sng">
            <a:solidFill>
              <a:srgbClr val="000000"/>
            </a:solidFill>
            <a:prstDash val="solid"/>
            <a:round/>
            <a:headEnd type="none" w="med" len="med"/>
            <a:tailEnd type="none" w="med" len="med"/>
          </a:ln>
        </p:spPr>
      </p:sp>
      <p:sp>
        <p:nvSpPr>
          <p:cNvPr id="57370" name="Line 33"/>
          <p:cNvSpPr/>
          <p:nvPr/>
        </p:nvSpPr>
        <p:spPr>
          <a:xfrm>
            <a:off x="6294438" y="3108325"/>
            <a:ext cx="0" cy="0"/>
          </a:xfrm>
          <a:prstGeom prst="line">
            <a:avLst/>
          </a:prstGeom>
          <a:ln w="12700" cap="rnd" cmpd="sng">
            <a:solidFill>
              <a:srgbClr val="000000"/>
            </a:solidFill>
            <a:prstDash val="solid"/>
            <a:round/>
            <a:headEnd type="none" w="med" len="med"/>
            <a:tailEnd type="none" w="med" len="med"/>
          </a:ln>
        </p:spPr>
      </p:sp>
      <p:sp>
        <p:nvSpPr>
          <p:cNvPr id="57371" name="Line 34"/>
          <p:cNvSpPr/>
          <p:nvPr/>
        </p:nvSpPr>
        <p:spPr>
          <a:xfrm>
            <a:off x="6294438" y="3289300"/>
            <a:ext cx="0" cy="0"/>
          </a:xfrm>
          <a:prstGeom prst="line">
            <a:avLst/>
          </a:prstGeom>
          <a:ln w="12700" cap="rnd" cmpd="sng">
            <a:solidFill>
              <a:srgbClr val="000000"/>
            </a:solidFill>
            <a:prstDash val="solid"/>
            <a:round/>
            <a:headEnd type="none" w="med" len="med"/>
            <a:tailEnd type="none" w="med" len="med"/>
          </a:ln>
        </p:spPr>
      </p:sp>
      <p:sp>
        <p:nvSpPr>
          <p:cNvPr id="45091" name="Rectangle 35"/>
          <p:cNvSpPr/>
          <p:nvPr/>
        </p:nvSpPr>
        <p:spPr>
          <a:xfrm>
            <a:off x="1524000" y="17463"/>
            <a:ext cx="5219700" cy="457200"/>
          </a:xfrm>
          <a:prstGeom prst="rect">
            <a:avLst/>
          </a:prstGeom>
          <a:solidFill>
            <a:schemeClr val="bg1"/>
          </a:solidFill>
          <a:ln w="9525" cap="flat" cmpd="sng">
            <a:solidFill>
              <a:srgbClr val="FF0000"/>
            </a:solidFill>
            <a:prstDash val="solid"/>
            <a:miter/>
            <a:headEnd type="none" w="med" len="med"/>
            <a:tailEnd type="none" w="med" len="med"/>
          </a:ln>
        </p:spPr>
        <p:txBody>
          <a:bodyPr anchor="ctr">
            <a:spAutoFit/>
          </a:bodyPr>
          <a:lstStyle/>
          <a:p>
            <a:pPr lvl="0" indent="0"/>
            <a:r>
              <a:rPr lang="en-US" altLang="zh-CN" sz="2400" dirty="0">
                <a:ln w="22225">
                  <a:solidFill>
                    <a:schemeClr val="accent2"/>
                  </a:solidFill>
                  <a:prstDash val="solid"/>
                </a:ln>
                <a:solidFill>
                  <a:schemeClr val="accent2">
                    <a:lumMod val="40000"/>
                    <a:lumOff val="60000"/>
                  </a:schemeClr>
                </a:solidFill>
                <a:effectLst/>
                <a:latin typeface="楷体_GB2312" pitchFamily="49" charset="-122"/>
                <a:ea typeface="楷体_GB2312" pitchFamily="49" charset="-122"/>
              </a:rPr>
              <a:t>★ </a:t>
            </a:r>
            <a:r>
              <a:rPr lang="zh-CN" altLang="en-US" sz="2400" dirty="0">
                <a:ln w="22225">
                  <a:solidFill>
                    <a:schemeClr val="accent2"/>
                  </a:solidFill>
                  <a:prstDash val="solid"/>
                </a:ln>
                <a:solidFill>
                  <a:schemeClr val="accent2">
                    <a:lumMod val="40000"/>
                    <a:lumOff val="60000"/>
                  </a:schemeClr>
                </a:solidFill>
                <a:effectLst/>
                <a:latin typeface="楷体_GB2312" pitchFamily="49" charset="-122"/>
                <a:ea typeface="楷体_GB2312" pitchFamily="49" charset="-122"/>
              </a:rPr>
              <a:t>水资源配置总体格局</a:t>
            </a:r>
            <a:r>
              <a:rPr lang="en-US" altLang="zh-CN" sz="2400" dirty="0">
                <a:ln w="22225">
                  <a:solidFill>
                    <a:schemeClr val="accent2"/>
                  </a:solidFill>
                  <a:prstDash val="solid"/>
                </a:ln>
                <a:solidFill>
                  <a:schemeClr val="accent2">
                    <a:lumMod val="40000"/>
                    <a:lumOff val="60000"/>
                  </a:schemeClr>
                </a:solidFill>
                <a:effectLst/>
                <a:latin typeface="楷体_GB2312" pitchFamily="49" charset="-122"/>
                <a:ea typeface="楷体_GB2312" pitchFamily="49" charset="-122"/>
              </a:rPr>
              <a:t>(</a:t>
            </a:r>
            <a:r>
              <a:rPr lang="zh-CN" altLang="en-US" sz="2400" dirty="0">
                <a:ln w="22225">
                  <a:solidFill>
                    <a:schemeClr val="accent2"/>
                  </a:solidFill>
                  <a:prstDash val="solid"/>
                </a:ln>
                <a:solidFill>
                  <a:schemeClr val="accent2">
                    <a:lumMod val="40000"/>
                    <a:lumOff val="60000"/>
                  </a:schemeClr>
                </a:solidFill>
                <a:effectLst/>
                <a:latin typeface="楷体_GB2312" pitchFamily="49" charset="-122"/>
                <a:ea typeface="楷体_GB2312" pitchFamily="49" charset="-122"/>
              </a:rPr>
              <a:t>东水济西）</a:t>
            </a:r>
            <a:endParaRPr lang="zh-CN" altLang="en-US" sz="2400" dirty="0">
              <a:ln w="22225">
                <a:solidFill>
                  <a:schemeClr val="accent2"/>
                </a:solidFill>
                <a:prstDash val="solid"/>
              </a:ln>
              <a:solidFill>
                <a:schemeClr val="accent2">
                  <a:lumMod val="40000"/>
                  <a:lumOff val="60000"/>
                </a:schemeClr>
              </a:solidFill>
              <a:effectLst/>
              <a:latin typeface="楷体_GB2312" pitchFamily="49" charset="-122"/>
              <a:ea typeface="楷体_GB2312" pitchFamily="49" charset="-122"/>
            </a:endParaRPr>
          </a:p>
        </p:txBody>
      </p:sp>
      <p:sp>
        <p:nvSpPr>
          <p:cNvPr id="57373" name="Freeform 38"/>
          <p:cNvSpPr/>
          <p:nvPr/>
        </p:nvSpPr>
        <p:spPr>
          <a:xfrm>
            <a:off x="9148763" y="3179763"/>
            <a:ext cx="255587" cy="1778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61" h="112">
                <a:moveTo>
                  <a:pt x="155" y="82"/>
                </a:moveTo>
                <a:cubicBezTo>
                  <a:pt x="129" y="84"/>
                  <a:pt x="127" y="91"/>
                  <a:pt x="121" y="72"/>
                </a:cubicBezTo>
                <a:cubicBezTo>
                  <a:pt x="124" y="56"/>
                  <a:pt x="130" y="57"/>
                  <a:pt x="143" y="54"/>
                </a:cubicBezTo>
                <a:cubicBezTo>
                  <a:pt x="149" y="46"/>
                  <a:pt x="145" y="37"/>
                  <a:pt x="155" y="34"/>
                </a:cubicBezTo>
                <a:cubicBezTo>
                  <a:pt x="157" y="27"/>
                  <a:pt x="159" y="19"/>
                  <a:pt x="161" y="12"/>
                </a:cubicBezTo>
                <a:cubicBezTo>
                  <a:pt x="157" y="11"/>
                  <a:pt x="153" y="4"/>
                  <a:pt x="149" y="6"/>
                </a:cubicBezTo>
                <a:cubicBezTo>
                  <a:pt x="145" y="8"/>
                  <a:pt x="148" y="17"/>
                  <a:pt x="145" y="20"/>
                </a:cubicBezTo>
                <a:cubicBezTo>
                  <a:pt x="141" y="24"/>
                  <a:pt x="130" y="27"/>
                  <a:pt x="125" y="28"/>
                </a:cubicBezTo>
                <a:cubicBezTo>
                  <a:pt x="121" y="34"/>
                  <a:pt x="126" y="42"/>
                  <a:pt x="119" y="46"/>
                </a:cubicBezTo>
                <a:cubicBezTo>
                  <a:pt x="115" y="48"/>
                  <a:pt x="107" y="50"/>
                  <a:pt x="107" y="50"/>
                </a:cubicBezTo>
                <a:cubicBezTo>
                  <a:pt x="104" y="58"/>
                  <a:pt x="104" y="64"/>
                  <a:pt x="89" y="54"/>
                </a:cubicBezTo>
                <a:cubicBezTo>
                  <a:pt x="85" y="52"/>
                  <a:pt x="94" y="46"/>
                  <a:pt x="95" y="42"/>
                </a:cubicBezTo>
                <a:cubicBezTo>
                  <a:pt x="92" y="0"/>
                  <a:pt x="97" y="16"/>
                  <a:pt x="75" y="2"/>
                </a:cubicBezTo>
                <a:cubicBezTo>
                  <a:pt x="64" y="9"/>
                  <a:pt x="68" y="22"/>
                  <a:pt x="61" y="0"/>
                </a:cubicBezTo>
                <a:cubicBezTo>
                  <a:pt x="51" y="2"/>
                  <a:pt x="49" y="7"/>
                  <a:pt x="39" y="4"/>
                </a:cubicBezTo>
                <a:cubicBezTo>
                  <a:pt x="29" y="7"/>
                  <a:pt x="30" y="16"/>
                  <a:pt x="21" y="22"/>
                </a:cubicBezTo>
                <a:cubicBezTo>
                  <a:pt x="26" y="37"/>
                  <a:pt x="15" y="35"/>
                  <a:pt x="3" y="38"/>
                </a:cubicBezTo>
                <a:cubicBezTo>
                  <a:pt x="0" y="50"/>
                  <a:pt x="5" y="47"/>
                  <a:pt x="11" y="56"/>
                </a:cubicBezTo>
                <a:cubicBezTo>
                  <a:pt x="13" y="62"/>
                  <a:pt x="15" y="83"/>
                  <a:pt x="19" y="88"/>
                </a:cubicBezTo>
                <a:cubicBezTo>
                  <a:pt x="21" y="90"/>
                  <a:pt x="24" y="89"/>
                  <a:pt x="27" y="90"/>
                </a:cubicBezTo>
                <a:cubicBezTo>
                  <a:pt x="33" y="88"/>
                  <a:pt x="45" y="84"/>
                  <a:pt x="45" y="84"/>
                </a:cubicBezTo>
                <a:cubicBezTo>
                  <a:pt x="43" y="93"/>
                  <a:pt x="45" y="104"/>
                  <a:pt x="53" y="92"/>
                </a:cubicBezTo>
                <a:cubicBezTo>
                  <a:pt x="55" y="34"/>
                  <a:pt x="42" y="43"/>
                  <a:pt x="73" y="48"/>
                </a:cubicBezTo>
                <a:cubicBezTo>
                  <a:pt x="84" y="65"/>
                  <a:pt x="73" y="64"/>
                  <a:pt x="95" y="68"/>
                </a:cubicBezTo>
                <a:cubicBezTo>
                  <a:pt x="99" y="80"/>
                  <a:pt x="100" y="90"/>
                  <a:pt x="111" y="98"/>
                </a:cubicBezTo>
                <a:cubicBezTo>
                  <a:pt x="120" y="112"/>
                  <a:pt x="138" y="106"/>
                  <a:pt x="151" y="98"/>
                </a:cubicBezTo>
                <a:cubicBezTo>
                  <a:pt x="154" y="89"/>
                  <a:pt x="153" y="94"/>
                  <a:pt x="155" y="82"/>
                </a:cubicBezTo>
                <a:close/>
              </a:path>
            </a:pathLst>
          </a:custGeom>
          <a:solidFill>
            <a:schemeClr val="bg1"/>
          </a:solidFill>
          <a:ln w="6350" cap="flat" cmpd="sng">
            <a:solidFill>
              <a:srgbClr val="0541FF"/>
            </a:solidFill>
            <a:prstDash val="solid"/>
            <a:round/>
            <a:headEnd type="none" w="med" len="med"/>
            <a:tailEnd type="none" w="med" len="med"/>
          </a:ln>
        </p:spPr>
        <p:txBody>
          <a:bodyPr/>
          <a:lstStyle/>
          <a:p>
            <a:endParaRPr lang="zh-CN" altLang="en-US"/>
          </a:p>
        </p:txBody>
      </p:sp>
      <p:sp>
        <p:nvSpPr>
          <p:cNvPr id="57374" name="Freeform 40"/>
          <p:cNvSpPr/>
          <p:nvPr/>
        </p:nvSpPr>
        <p:spPr>
          <a:xfrm>
            <a:off x="3225800" y="3000375"/>
            <a:ext cx="257175" cy="920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62" h="58">
                <a:moveTo>
                  <a:pt x="150" y="7"/>
                </a:moveTo>
                <a:cubicBezTo>
                  <a:pt x="161" y="23"/>
                  <a:pt x="157" y="14"/>
                  <a:pt x="160" y="35"/>
                </a:cubicBezTo>
                <a:cubicBezTo>
                  <a:pt x="151" y="37"/>
                  <a:pt x="147" y="32"/>
                  <a:pt x="144" y="41"/>
                </a:cubicBezTo>
                <a:cubicBezTo>
                  <a:pt x="132" y="38"/>
                  <a:pt x="124" y="36"/>
                  <a:pt x="110" y="35"/>
                </a:cubicBezTo>
                <a:cubicBezTo>
                  <a:pt x="105" y="31"/>
                  <a:pt x="92" y="27"/>
                  <a:pt x="92" y="27"/>
                </a:cubicBezTo>
                <a:cubicBezTo>
                  <a:pt x="80" y="28"/>
                  <a:pt x="70" y="25"/>
                  <a:pt x="66" y="37"/>
                </a:cubicBezTo>
                <a:cubicBezTo>
                  <a:pt x="49" y="34"/>
                  <a:pt x="32" y="40"/>
                  <a:pt x="16" y="45"/>
                </a:cubicBezTo>
                <a:cubicBezTo>
                  <a:pt x="11" y="52"/>
                  <a:pt x="13" y="58"/>
                  <a:pt x="4" y="55"/>
                </a:cubicBezTo>
                <a:cubicBezTo>
                  <a:pt x="0" y="43"/>
                  <a:pt x="2" y="54"/>
                  <a:pt x="8" y="45"/>
                </a:cubicBezTo>
                <a:cubicBezTo>
                  <a:pt x="12" y="40"/>
                  <a:pt x="8" y="35"/>
                  <a:pt x="14" y="31"/>
                </a:cubicBezTo>
                <a:cubicBezTo>
                  <a:pt x="26" y="24"/>
                  <a:pt x="59" y="25"/>
                  <a:pt x="64" y="25"/>
                </a:cubicBezTo>
                <a:cubicBezTo>
                  <a:pt x="68" y="13"/>
                  <a:pt x="74" y="17"/>
                  <a:pt x="86" y="19"/>
                </a:cubicBezTo>
                <a:cubicBezTo>
                  <a:pt x="94" y="17"/>
                  <a:pt x="96" y="15"/>
                  <a:pt x="104" y="19"/>
                </a:cubicBezTo>
                <a:cubicBezTo>
                  <a:pt x="108" y="21"/>
                  <a:pt x="116" y="27"/>
                  <a:pt x="116" y="27"/>
                </a:cubicBezTo>
                <a:cubicBezTo>
                  <a:pt x="124" y="26"/>
                  <a:pt x="132" y="25"/>
                  <a:pt x="140" y="25"/>
                </a:cubicBezTo>
                <a:cubicBezTo>
                  <a:pt x="142" y="25"/>
                  <a:pt x="144" y="28"/>
                  <a:pt x="146" y="27"/>
                </a:cubicBezTo>
                <a:cubicBezTo>
                  <a:pt x="151" y="24"/>
                  <a:pt x="151" y="14"/>
                  <a:pt x="158" y="9"/>
                </a:cubicBezTo>
                <a:cubicBezTo>
                  <a:pt x="161" y="0"/>
                  <a:pt x="162" y="2"/>
                  <a:pt x="150" y="7"/>
                </a:cubicBezTo>
                <a:close/>
              </a:path>
            </a:pathLst>
          </a:custGeom>
          <a:solidFill>
            <a:schemeClr val="bg1"/>
          </a:solidFill>
          <a:ln w="3175" cap="flat" cmpd="sng">
            <a:solidFill>
              <a:srgbClr val="0541FF"/>
            </a:solidFill>
            <a:prstDash val="solid"/>
            <a:round/>
            <a:headEnd type="none" w="med" len="med"/>
            <a:tailEnd type="none" w="med" len="med"/>
          </a:ln>
        </p:spPr>
        <p:txBody>
          <a:bodyPr/>
          <a:lstStyle/>
          <a:p>
            <a:endParaRPr lang="zh-CN" altLang="en-US"/>
          </a:p>
        </p:txBody>
      </p:sp>
      <p:sp>
        <p:nvSpPr>
          <p:cNvPr id="57375" name="Text Box 43"/>
          <p:cNvSpPr txBox="1"/>
          <p:nvPr/>
        </p:nvSpPr>
        <p:spPr>
          <a:xfrm>
            <a:off x="2740025" y="3167063"/>
            <a:ext cx="838200" cy="167640"/>
          </a:xfrm>
          <a:prstGeom prst="rect">
            <a:avLst/>
          </a:prstGeom>
          <a:solidFill>
            <a:srgbClr val="99FFCC"/>
          </a:solidFill>
          <a:ln w="6350" cap="flat" cmpd="sng">
            <a:solidFill>
              <a:schemeClr val="bg1"/>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100" dirty="0">
                <a:solidFill>
                  <a:schemeClr val="bg1"/>
                </a:solidFill>
                <a:latin typeface="Arial" panose="020B0604020202020204" pitchFamily="34" charset="0"/>
                <a:ea typeface="宋体" panose="02010600030101010101" pitchFamily="2" charset="-122"/>
              </a:rPr>
              <a:t>阎王鼻子水库</a:t>
            </a:r>
            <a:endParaRPr lang="zh-CN" altLang="en-US" sz="1100" dirty="0">
              <a:solidFill>
                <a:schemeClr val="bg1"/>
              </a:solidFill>
              <a:latin typeface="Arial" panose="020B0604020202020204" pitchFamily="34" charset="0"/>
              <a:ea typeface="宋体" panose="02010600030101010101" pitchFamily="2" charset="-122"/>
            </a:endParaRPr>
          </a:p>
        </p:txBody>
      </p:sp>
      <p:sp>
        <p:nvSpPr>
          <p:cNvPr id="57376" name="Text Box 44"/>
          <p:cNvSpPr txBox="1"/>
          <p:nvPr/>
        </p:nvSpPr>
        <p:spPr>
          <a:xfrm>
            <a:off x="9285288" y="2960688"/>
            <a:ext cx="558800" cy="167640"/>
          </a:xfrm>
          <a:prstGeom prst="rect">
            <a:avLst/>
          </a:prstGeom>
          <a:solidFill>
            <a:srgbClr val="99FFCC"/>
          </a:solidFill>
          <a:ln w="6350" cap="flat" cmpd="sng">
            <a:solidFill>
              <a:schemeClr val="bg1"/>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100" dirty="0">
                <a:solidFill>
                  <a:schemeClr val="bg1"/>
                </a:solidFill>
                <a:latin typeface="Arial" panose="020B0604020202020204" pitchFamily="34" charset="0"/>
                <a:ea typeface="宋体" panose="02010600030101010101" pitchFamily="2" charset="-122"/>
              </a:rPr>
              <a:t>桓仁水库</a:t>
            </a:r>
            <a:endParaRPr lang="zh-CN" altLang="en-US" sz="1100" dirty="0">
              <a:solidFill>
                <a:schemeClr val="bg1"/>
              </a:solidFill>
              <a:latin typeface="Arial" panose="020B0604020202020204" pitchFamily="34" charset="0"/>
              <a:ea typeface="宋体" panose="02010600030101010101" pitchFamily="2" charset="-122"/>
            </a:endParaRPr>
          </a:p>
        </p:txBody>
      </p:sp>
      <p:sp>
        <p:nvSpPr>
          <p:cNvPr id="57378" name="Freeform 55"/>
          <p:cNvSpPr/>
          <p:nvPr/>
        </p:nvSpPr>
        <p:spPr>
          <a:xfrm>
            <a:off x="6638925" y="3206750"/>
            <a:ext cx="28575" cy="33338"/>
          </a:xfrm>
          <a:custGeom>
            <a:avLst/>
            <a:gdLst/>
            <a:ahLst/>
            <a:cxnLst>
              <a:cxn ang="0">
                <a:pos x="2147483646" y="2147483646"/>
              </a:cxn>
              <a:cxn ang="0">
                <a:pos x="0" y="0"/>
              </a:cxn>
            </a:cxnLst>
            <a:rect l="0" t="0" r="0" b="0"/>
            <a:pathLst>
              <a:path w="18" h="21">
                <a:moveTo>
                  <a:pt x="18" y="21"/>
                </a:moveTo>
                <a:cubicBezTo>
                  <a:pt x="9" y="15"/>
                  <a:pt x="5" y="10"/>
                  <a:pt x="0" y="0"/>
                </a:cubicBezTo>
              </a:path>
            </a:pathLst>
          </a:custGeom>
          <a:noFill/>
          <a:ln w="19050" cap="flat" cmpd="sng">
            <a:solidFill>
              <a:srgbClr val="FF3300"/>
            </a:solidFill>
            <a:prstDash val="solid"/>
            <a:round/>
            <a:headEnd type="none" w="med" len="med"/>
            <a:tailEnd type="none" w="med" len="med"/>
          </a:ln>
        </p:spPr>
        <p:txBody>
          <a:bodyPr/>
          <a:lstStyle/>
          <a:p>
            <a:endParaRPr lang="zh-CN" altLang="en-US"/>
          </a:p>
        </p:txBody>
      </p:sp>
      <p:sp>
        <p:nvSpPr>
          <p:cNvPr id="57379" name="Freeform 57" descr="深色上对角线"/>
          <p:cNvSpPr/>
          <p:nvPr/>
        </p:nvSpPr>
        <p:spPr>
          <a:xfrm>
            <a:off x="6911975" y="4884738"/>
            <a:ext cx="355600" cy="236537"/>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224" h="149">
                <a:moveTo>
                  <a:pt x="26" y="149"/>
                </a:moveTo>
                <a:cubicBezTo>
                  <a:pt x="52" y="146"/>
                  <a:pt x="64" y="140"/>
                  <a:pt x="89" y="137"/>
                </a:cubicBezTo>
                <a:cubicBezTo>
                  <a:pt x="94" y="122"/>
                  <a:pt x="88" y="103"/>
                  <a:pt x="95" y="89"/>
                </a:cubicBezTo>
                <a:cubicBezTo>
                  <a:pt x="98" y="84"/>
                  <a:pt x="107" y="87"/>
                  <a:pt x="113" y="86"/>
                </a:cubicBezTo>
                <a:cubicBezTo>
                  <a:pt x="142" y="80"/>
                  <a:pt x="87" y="84"/>
                  <a:pt x="152" y="80"/>
                </a:cubicBezTo>
                <a:cubicBezTo>
                  <a:pt x="176" y="79"/>
                  <a:pt x="200" y="78"/>
                  <a:pt x="224" y="77"/>
                </a:cubicBezTo>
                <a:cubicBezTo>
                  <a:pt x="205" y="48"/>
                  <a:pt x="183" y="42"/>
                  <a:pt x="152" y="32"/>
                </a:cubicBezTo>
                <a:cubicBezTo>
                  <a:pt x="140" y="14"/>
                  <a:pt x="155" y="0"/>
                  <a:pt x="128" y="5"/>
                </a:cubicBezTo>
                <a:cubicBezTo>
                  <a:pt x="124" y="23"/>
                  <a:pt x="122" y="29"/>
                  <a:pt x="104" y="35"/>
                </a:cubicBezTo>
                <a:cubicBezTo>
                  <a:pt x="86" y="30"/>
                  <a:pt x="96" y="33"/>
                  <a:pt x="74" y="26"/>
                </a:cubicBezTo>
                <a:cubicBezTo>
                  <a:pt x="71" y="25"/>
                  <a:pt x="65" y="23"/>
                  <a:pt x="65" y="23"/>
                </a:cubicBezTo>
                <a:cubicBezTo>
                  <a:pt x="32" y="25"/>
                  <a:pt x="0" y="16"/>
                  <a:pt x="17" y="59"/>
                </a:cubicBezTo>
                <a:cubicBezTo>
                  <a:pt x="18" y="62"/>
                  <a:pt x="23" y="63"/>
                  <a:pt x="26" y="65"/>
                </a:cubicBezTo>
                <a:cubicBezTo>
                  <a:pt x="29" y="85"/>
                  <a:pt x="43" y="103"/>
                  <a:pt x="23" y="110"/>
                </a:cubicBezTo>
                <a:cubicBezTo>
                  <a:pt x="19" y="123"/>
                  <a:pt x="15" y="138"/>
                  <a:pt x="26" y="149"/>
                </a:cubicBezTo>
                <a:close/>
              </a:path>
            </a:pathLst>
          </a:custGeom>
          <a:pattFill prst="dkUpDiag">
            <a:fgClr>
              <a:srgbClr val="CCFFCC"/>
            </a:fgClr>
            <a:bgClr>
              <a:srgbClr val="66FFFF"/>
            </a:bgClr>
          </a:pattFill>
          <a:ln w="12700" cap="flat" cmpd="sng">
            <a:solidFill>
              <a:srgbClr val="33CCFF"/>
            </a:solidFill>
            <a:prstDash val="solid"/>
            <a:round/>
            <a:headEnd type="none" w="med" len="med"/>
            <a:tailEnd type="none" w="med" len="med"/>
          </a:ln>
        </p:spPr>
        <p:txBody>
          <a:bodyPr/>
          <a:lstStyle/>
          <a:p>
            <a:endParaRPr lang="zh-CN" altLang="en-US"/>
          </a:p>
        </p:txBody>
      </p:sp>
      <p:sp>
        <p:nvSpPr>
          <p:cNvPr id="57380" name="Freeform 65"/>
          <p:cNvSpPr/>
          <p:nvPr/>
        </p:nvSpPr>
        <p:spPr>
          <a:xfrm>
            <a:off x="5824538" y="5286375"/>
            <a:ext cx="161925" cy="2349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02" h="148">
                <a:moveTo>
                  <a:pt x="24" y="143"/>
                </a:moveTo>
                <a:cubicBezTo>
                  <a:pt x="38" y="142"/>
                  <a:pt x="57" y="148"/>
                  <a:pt x="62" y="133"/>
                </a:cubicBezTo>
                <a:cubicBezTo>
                  <a:pt x="63" y="119"/>
                  <a:pt x="63" y="105"/>
                  <a:pt x="64" y="91"/>
                </a:cubicBezTo>
                <a:cubicBezTo>
                  <a:pt x="65" y="85"/>
                  <a:pt x="62" y="73"/>
                  <a:pt x="62" y="73"/>
                </a:cubicBezTo>
                <a:cubicBezTo>
                  <a:pt x="69" y="53"/>
                  <a:pt x="73" y="61"/>
                  <a:pt x="102" y="59"/>
                </a:cubicBezTo>
                <a:cubicBezTo>
                  <a:pt x="99" y="49"/>
                  <a:pt x="90" y="40"/>
                  <a:pt x="80" y="37"/>
                </a:cubicBezTo>
                <a:cubicBezTo>
                  <a:pt x="75" y="39"/>
                  <a:pt x="52" y="37"/>
                  <a:pt x="70" y="31"/>
                </a:cubicBezTo>
                <a:cubicBezTo>
                  <a:pt x="76" y="29"/>
                  <a:pt x="82" y="30"/>
                  <a:pt x="88" y="29"/>
                </a:cubicBezTo>
                <a:cubicBezTo>
                  <a:pt x="94" y="27"/>
                  <a:pt x="102" y="15"/>
                  <a:pt x="102" y="15"/>
                </a:cubicBezTo>
                <a:cubicBezTo>
                  <a:pt x="99" y="6"/>
                  <a:pt x="96" y="6"/>
                  <a:pt x="88" y="9"/>
                </a:cubicBezTo>
                <a:cubicBezTo>
                  <a:pt x="77" y="6"/>
                  <a:pt x="82" y="0"/>
                  <a:pt x="72" y="3"/>
                </a:cubicBezTo>
                <a:cubicBezTo>
                  <a:pt x="69" y="12"/>
                  <a:pt x="66" y="12"/>
                  <a:pt x="58" y="9"/>
                </a:cubicBezTo>
                <a:cubicBezTo>
                  <a:pt x="52" y="18"/>
                  <a:pt x="55" y="20"/>
                  <a:pt x="44" y="23"/>
                </a:cubicBezTo>
                <a:cubicBezTo>
                  <a:pt x="48" y="34"/>
                  <a:pt x="52" y="42"/>
                  <a:pt x="42" y="49"/>
                </a:cubicBezTo>
                <a:cubicBezTo>
                  <a:pt x="32" y="46"/>
                  <a:pt x="32" y="54"/>
                  <a:pt x="36" y="63"/>
                </a:cubicBezTo>
                <a:cubicBezTo>
                  <a:pt x="38" y="67"/>
                  <a:pt x="44" y="75"/>
                  <a:pt x="44" y="75"/>
                </a:cubicBezTo>
                <a:cubicBezTo>
                  <a:pt x="30" y="80"/>
                  <a:pt x="36" y="77"/>
                  <a:pt x="26" y="83"/>
                </a:cubicBezTo>
                <a:cubicBezTo>
                  <a:pt x="19" y="94"/>
                  <a:pt x="25" y="95"/>
                  <a:pt x="36" y="97"/>
                </a:cubicBezTo>
                <a:cubicBezTo>
                  <a:pt x="35" y="106"/>
                  <a:pt x="39" y="117"/>
                  <a:pt x="34" y="125"/>
                </a:cubicBezTo>
                <a:cubicBezTo>
                  <a:pt x="31" y="129"/>
                  <a:pt x="22" y="117"/>
                  <a:pt x="22" y="117"/>
                </a:cubicBezTo>
                <a:cubicBezTo>
                  <a:pt x="17" y="118"/>
                  <a:pt x="12" y="117"/>
                  <a:pt x="8" y="119"/>
                </a:cubicBezTo>
                <a:cubicBezTo>
                  <a:pt x="0" y="123"/>
                  <a:pt x="9" y="135"/>
                  <a:pt x="14" y="137"/>
                </a:cubicBezTo>
                <a:cubicBezTo>
                  <a:pt x="19" y="145"/>
                  <a:pt x="16" y="143"/>
                  <a:pt x="24" y="143"/>
                </a:cubicBezTo>
                <a:close/>
              </a:path>
            </a:pathLst>
          </a:custGeom>
          <a:solidFill>
            <a:schemeClr val="bg1"/>
          </a:solidFill>
          <a:ln w="3175" cap="flat" cmpd="sng">
            <a:solidFill>
              <a:srgbClr val="0541FF"/>
            </a:solidFill>
            <a:prstDash val="solid"/>
            <a:round/>
            <a:headEnd type="none" w="med" len="med"/>
            <a:tailEnd type="none" w="med" len="med"/>
          </a:ln>
        </p:spPr>
        <p:txBody>
          <a:bodyPr/>
          <a:lstStyle/>
          <a:p>
            <a:endParaRPr lang="zh-CN" altLang="en-US"/>
          </a:p>
        </p:txBody>
      </p:sp>
      <p:sp>
        <p:nvSpPr>
          <p:cNvPr id="57381" name="Freeform 66"/>
          <p:cNvSpPr/>
          <p:nvPr/>
        </p:nvSpPr>
        <p:spPr>
          <a:xfrm>
            <a:off x="5449888" y="5432425"/>
            <a:ext cx="95250" cy="1206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60" h="76">
                <a:moveTo>
                  <a:pt x="51" y="43"/>
                </a:moveTo>
                <a:cubicBezTo>
                  <a:pt x="46" y="42"/>
                  <a:pt x="40" y="40"/>
                  <a:pt x="35" y="41"/>
                </a:cubicBezTo>
                <a:cubicBezTo>
                  <a:pt x="25" y="43"/>
                  <a:pt x="33" y="57"/>
                  <a:pt x="39" y="59"/>
                </a:cubicBezTo>
                <a:cubicBezTo>
                  <a:pt x="37" y="76"/>
                  <a:pt x="36" y="76"/>
                  <a:pt x="23" y="67"/>
                </a:cubicBezTo>
                <a:cubicBezTo>
                  <a:pt x="18" y="52"/>
                  <a:pt x="0" y="65"/>
                  <a:pt x="15" y="55"/>
                </a:cubicBezTo>
                <a:cubicBezTo>
                  <a:pt x="22" y="45"/>
                  <a:pt x="20" y="33"/>
                  <a:pt x="27" y="23"/>
                </a:cubicBezTo>
                <a:cubicBezTo>
                  <a:pt x="33" y="0"/>
                  <a:pt x="37" y="33"/>
                  <a:pt x="37" y="37"/>
                </a:cubicBezTo>
                <a:cubicBezTo>
                  <a:pt x="42" y="33"/>
                  <a:pt x="55" y="29"/>
                  <a:pt x="55" y="29"/>
                </a:cubicBezTo>
                <a:cubicBezTo>
                  <a:pt x="57" y="34"/>
                  <a:pt x="60" y="42"/>
                  <a:pt x="55" y="47"/>
                </a:cubicBezTo>
                <a:cubicBezTo>
                  <a:pt x="53" y="49"/>
                  <a:pt x="49" y="47"/>
                  <a:pt x="47" y="45"/>
                </a:cubicBezTo>
                <a:cubicBezTo>
                  <a:pt x="46" y="44"/>
                  <a:pt x="50" y="44"/>
                  <a:pt x="51" y="43"/>
                </a:cubicBezTo>
                <a:close/>
              </a:path>
            </a:pathLst>
          </a:custGeom>
          <a:solidFill>
            <a:schemeClr val="bg1"/>
          </a:solidFill>
          <a:ln w="3175" cap="flat" cmpd="sng">
            <a:solidFill>
              <a:srgbClr val="0541FF"/>
            </a:solidFill>
            <a:prstDash val="solid"/>
            <a:round/>
            <a:headEnd type="none" w="med" len="med"/>
            <a:tailEnd type="none" w="med" len="med"/>
          </a:ln>
        </p:spPr>
        <p:txBody>
          <a:bodyPr/>
          <a:lstStyle/>
          <a:p>
            <a:endParaRPr lang="zh-CN" altLang="en-US"/>
          </a:p>
        </p:txBody>
      </p:sp>
      <p:sp>
        <p:nvSpPr>
          <p:cNvPr id="57382" name="Text Box 67"/>
          <p:cNvSpPr txBox="1"/>
          <p:nvPr/>
        </p:nvSpPr>
        <p:spPr>
          <a:xfrm>
            <a:off x="6002338" y="5291138"/>
            <a:ext cx="698500" cy="167640"/>
          </a:xfrm>
          <a:prstGeom prst="rect">
            <a:avLst/>
          </a:prstGeom>
          <a:solidFill>
            <a:srgbClr val="99FFCC"/>
          </a:solidFill>
          <a:ln w="6350" cap="flat" cmpd="sng">
            <a:solidFill>
              <a:schemeClr val="bg1"/>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100" dirty="0">
                <a:solidFill>
                  <a:schemeClr val="bg1"/>
                </a:solidFill>
                <a:latin typeface="Arial" panose="020B0604020202020204" pitchFamily="34" charset="0"/>
                <a:ea typeface="宋体" panose="02010600030101010101" pitchFamily="2" charset="-122"/>
              </a:rPr>
              <a:t>碧流河水库</a:t>
            </a:r>
            <a:endParaRPr lang="zh-CN" altLang="en-US" sz="1100" dirty="0">
              <a:solidFill>
                <a:schemeClr val="bg1"/>
              </a:solidFill>
              <a:latin typeface="Arial" panose="020B0604020202020204" pitchFamily="34" charset="0"/>
              <a:ea typeface="宋体" panose="02010600030101010101" pitchFamily="2" charset="-122"/>
            </a:endParaRPr>
          </a:p>
        </p:txBody>
      </p:sp>
      <p:sp>
        <p:nvSpPr>
          <p:cNvPr id="57383" name="Text Box 68"/>
          <p:cNvSpPr txBox="1"/>
          <p:nvPr/>
        </p:nvSpPr>
        <p:spPr>
          <a:xfrm>
            <a:off x="5273675" y="5251450"/>
            <a:ext cx="558800" cy="167640"/>
          </a:xfrm>
          <a:prstGeom prst="rect">
            <a:avLst/>
          </a:prstGeom>
          <a:solidFill>
            <a:srgbClr val="99FFCC"/>
          </a:solidFill>
          <a:ln w="6350" cap="flat" cmpd="sng">
            <a:solidFill>
              <a:schemeClr val="bg1"/>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100" dirty="0">
                <a:solidFill>
                  <a:schemeClr val="bg1"/>
                </a:solidFill>
                <a:latin typeface="Arial" panose="020B0604020202020204" pitchFamily="34" charset="0"/>
                <a:ea typeface="宋体" panose="02010600030101010101" pitchFamily="2" charset="-122"/>
              </a:rPr>
              <a:t>东风水库</a:t>
            </a:r>
            <a:endParaRPr lang="zh-CN" altLang="en-US" sz="1100" dirty="0">
              <a:solidFill>
                <a:schemeClr val="bg1"/>
              </a:solidFill>
              <a:latin typeface="Arial" panose="020B0604020202020204" pitchFamily="34" charset="0"/>
              <a:ea typeface="宋体" panose="02010600030101010101" pitchFamily="2" charset="-122"/>
            </a:endParaRPr>
          </a:p>
        </p:txBody>
      </p:sp>
      <p:sp>
        <p:nvSpPr>
          <p:cNvPr id="57384" name="Text Box 69"/>
          <p:cNvSpPr txBox="1"/>
          <p:nvPr/>
        </p:nvSpPr>
        <p:spPr>
          <a:xfrm>
            <a:off x="6737350" y="4627563"/>
            <a:ext cx="698500" cy="167640"/>
          </a:xfrm>
          <a:prstGeom prst="rect">
            <a:avLst/>
          </a:prstGeom>
          <a:solidFill>
            <a:srgbClr val="99FFCC"/>
          </a:solidFill>
          <a:ln w="6350" cap="flat" cmpd="sng">
            <a:solidFill>
              <a:srgbClr val="FF0000"/>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100" dirty="0">
                <a:solidFill>
                  <a:schemeClr val="bg1"/>
                </a:solidFill>
                <a:latin typeface="Arial" panose="020B0604020202020204" pitchFamily="34" charset="0"/>
                <a:ea typeface="宋体" panose="02010600030101010101" pitchFamily="2" charset="-122"/>
              </a:rPr>
              <a:t>沙里寨水库</a:t>
            </a:r>
            <a:endParaRPr lang="zh-CN" altLang="en-US" sz="1100" dirty="0">
              <a:solidFill>
                <a:schemeClr val="bg1"/>
              </a:solidFill>
              <a:latin typeface="Arial" panose="020B0604020202020204" pitchFamily="34" charset="0"/>
              <a:ea typeface="宋体" panose="02010600030101010101" pitchFamily="2" charset="-122"/>
            </a:endParaRPr>
          </a:p>
        </p:txBody>
      </p:sp>
      <p:sp>
        <p:nvSpPr>
          <p:cNvPr id="57385" name="Freeform 88"/>
          <p:cNvSpPr/>
          <p:nvPr/>
        </p:nvSpPr>
        <p:spPr>
          <a:xfrm>
            <a:off x="8001000" y="4716463"/>
            <a:ext cx="174625" cy="1174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10" h="74">
                <a:moveTo>
                  <a:pt x="105" y="74"/>
                </a:moveTo>
                <a:cubicBezTo>
                  <a:pt x="102" y="70"/>
                  <a:pt x="102" y="64"/>
                  <a:pt x="99" y="61"/>
                </a:cubicBezTo>
                <a:cubicBezTo>
                  <a:pt x="92" y="54"/>
                  <a:pt x="69" y="55"/>
                  <a:pt x="62" y="55"/>
                </a:cubicBezTo>
                <a:cubicBezTo>
                  <a:pt x="54" y="53"/>
                  <a:pt x="51" y="51"/>
                  <a:pt x="45" y="47"/>
                </a:cubicBezTo>
                <a:cubicBezTo>
                  <a:pt x="44" y="41"/>
                  <a:pt x="42" y="34"/>
                  <a:pt x="39" y="28"/>
                </a:cubicBezTo>
                <a:cubicBezTo>
                  <a:pt x="32" y="29"/>
                  <a:pt x="31" y="32"/>
                  <a:pt x="24" y="31"/>
                </a:cubicBezTo>
                <a:cubicBezTo>
                  <a:pt x="23" y="25"/>
                  <a:pt x="21" y="22"/>
                  <a:pt x="18" y="17"/>
                </a:cubicBezTo>
                <a:cubicBezTo>
                  <a:pt x="16" y="6"/>
                  <a:pt x="0" y="0"/>
                  <a:pt x="23" y="4"/>
                </a:cubicBezTo>
                <a:cubicBezTo>
                  <a:pt x="24" y="12"/>
                  <a:pt x="31" y="13"/>
                  <a:pt x="39" y="14"/>
                </a:cubicBezTo>
                <a:cubicBezTo>
                  <a:pt x="47" y="17"/>
                  <a:pt x="44" y="24"/>
                  <a:pt x="53" y="28"/>
                </a:cubicBezTo>
                <a:cubicBezTo>
                  <a:pt x="64" y="43"/>
                  <a:pt x="43" y="37"/>
                  <a:pt x="81" y="40"/>
                </a:cubicBezTo>
                <a:cubicBezTo>
                  <a:pt x="88" y="41"/>
                  <a:pt x="86" y="47"/>
                  <a:pt x="93" y="44"/>
                </a:cubicBezTo>
                <a:cubicBezTo>
                  <a:pt x="100" y="47"/>
                  <a:pt x="103" y="45"/>
                  <a:pt x="107" y="52"/>
                </a:cubicBezTo>
                <a:cubicBezTo>
                  <a:pt x="103" y="60"/>
                  <a:pt x="110" y="59"/>
                  <a:pt x="102" y="64"/>
                </a:cubicBezTo>
                <a:cubicBezTo>
                  <a:pt x="105" y="70"/>
                  <a:pt x="104" y="67"/>
                  <a:pt x="105" y="74"/>
                </a:cubicBezTo>
                <a:close/>
              </a:path>
            </a:pathLst>
          </a:custGeom>
          <a:solidFill>
            <a:srgbClr val="33CCFF"/>
          </a:solidFill>
          <a:ln w="3175" cap="flat" cmpd="sng">
            <a:solidFill>
              <a:srgbClr val="0541FF"/>
            </a:solidFill>
            <a:prstDash val="solid"/>
            <a:round/>
            <a:headEnd type="none" w="med" len="med"/>
            <a:tailEnd type="none" w="med" len="med"/>
          </a:ln>
        </p:spPr>
        <p:txBody>
          <a:bodyPr/>
          <a:lstStyle/>
          <a:p>
            <a:endParaRPr lang="zh-CN" altLang="en-US"/>
          </a:p>
        </p:txBody>
      </p:sp>
      <p:sp>
        <p:nvSpPr>
          <p:cNvPr id="57386" name="Text Box 89"/>
          <p:cNvSpPr txBox="1"/>
          <p:nvPr/>
        </p:nvSpPr>
        <p:spPr>
          <a:xfrm>
            <a:off x="7662863" y="4464050"/>
            <a:ext cx="558800" cy="167640"/>
          </a:xfrm>
          <a:prstGeom prst="rect">
            <a:avLst/>
          </a:prstGeom>
          <a:solidFill>
            <a:srgbClr val="99FFCC"/>
          </a:solidFill>
          <a:ln w="6350" cap="flat" cmpd="sng">
            <a:solidFill>
              <a:schemeClr val="bg1"/>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100" dirty="0">
                <a:solidFill>
                  <a:schemeClr val="bg1"/>
                </a:solidFill>
                <a:latin typeface="Arial" panose="020B0604020202020204" pitchFamily="34" charset="0"/>
                <a:ea typeface="宋体" panose="02010600030101010101" pitchFamily="2" charset="-122"/>
              </a:rPr>
              <a:t>三湾水库</a:t>
            </a:r>
            <a:endParaRPr lang="zh-CN" altLang="en-US" sz="1100" dirty="0">
              <a:solidFill>
                <a:schemeClr val="bg1"/>
              </a:solidFill>
              <a:latin typeface="Arial" panose="020B0604020202020204" pitchFamily="34" charset="0"/>
              <a:ea typeface="宋体" panose="02010600030101010101" pitchFamily="2" charset="-122"/>
            </a:endParaRPr>
          </a:p>
        </p:txBody>
      </p:sp>
      <p:sp>
        <p:nvSpPr>
          <p:cNvPr id="57387" name="Line 90"/>
          <p:cNvSpPr/>
          <p:nvPr/>
        </p:nvSpPr>
        <p:spPr>
          <a:xfrm flipH="1">
            <a:off x="8058150" y="4813300"/>
            <a:ext cx="103188" cy="201613"/>
          </a:xfrm>
          <a:prstGeom prst="line">
            <a:avLst/>
          </a:prstGeom>
          <a:ln w="28575" cap="flat" cmpd="sng">
            <a:solidFill>
              <a:srgbClr val="FF3300"/>
            </a:solidFill>
            <a:prstDash val="sysDot"/>
            <a:round/>
            <a:headEnd type="none" w="med" len="med"/>
            <a:tailEnd type="none" w="med" len="med"/>
          </a:ln>
        </p:spPr>
      </p:sp>
      <p:sp>
        <p:nvSpPr>
          <p:cNvPr id="101428" name="Text Box 91"/>
          <p:cNvSpPr txBox="1"/>
          <p:nvPr/>
        </p:nvSpPr>
        <p:spPr>
          <a:xfrm rot="2463289">
            <a:off x="8237538" y="2714625"/>
            <a:ext cx="893445" cy="152400"/>
          </a:xfrm>
          <a:prstGeom prst="rect">
            <a:avLst/>
          </a:prstGeom>
          <a:solidFill>
            <a:schemeClr val="bg1"/>
          </a:solidFill>
          <a:ln w="6350" cap="flat" cmpd="sng">
            <a:solidFill>
              <a:srgbClr val="FF3300"/>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000" b="1" dirty="0">
                <a:solidFill>
                  <a:srgbClr val="FF3300"/>
                </a:solidFill>
                <a:latin typeface="Arial" panose="020B0604020202020204" pitchFamily="34" charset="0"/>
                <a:ea typeface="宋体" panose="02010600030101010101" pitchFamily="2" charset="-122"/>
              </a:rPr>
              <a:t>大伙房输水一期</a:t>
            </a:r>
            <a:endParaRPr lang="zh-CN" altLang="en-US" sz="1000" b="1" dirty="0">
              <a:solidFill>
                <a:srgbClr val="FF3300"/>
              </a:solidFill>
              <a:latin typeface="Arial" panose="020B0604020202020204" pitchFamily="34" charset="0"/>
              <a:ea typeface="宋体" panose="02010600030101010101" pitchFamily="2" charset="-122"/>
            </a:endParaRPr>
          </a:p>
        </p:txBody>
      </p:sp>
      <p:sp>
        <p:nvSpPr>
          <p:cNvPr id="101429" name="Text Box 92"/>
          <p:cNvSpPr txBox="1"/>
          <p:nvPr/>
        </p:nvSpPr>
        <p:spPr>
          <a:xfrm rot="-2769942">
            <a:off x="5961063" y="3054350"/>
            <a:ext cx="893445" cy="152400"/>
          </a:xfrm>
          <a:prstGeom prst="rect">
            <a:avLst/>
          </a:prstGeom>
          <a:solidFill>
            <a:schemeClr val="bg1"/>
          </a:solidFill>
          <a:ln w="6350" cap="flat" cmpd="sng">
            <a:solidFill>
              <a:srgbClr val="FF3300"/>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000" b="1" dirty="0">
                <a:solidFill>
                  <a:srgbClr val="FF3300"/>
                </a:solidFill>
                <a:latin typeface="Arial" panose="020B0604020202020204" pitchFamily="34" charset="0"/>
                <a:ea typeface="宋体" panose="02010600030101010101" pitchFamily="2" charset="-122"/>
              </a:rPr>
              <a:t>大伙房输水二期</a:t>
            </a:r>
            <a:endParaRPr lang="zh-CN" altLang="en-US" sz="1000" b="1" dirty="0">
              <a:solidFill>
                <a:srgbClr val="FF3300"/>
              </a:solidFill>
              <a:latin typeface="Arial" panose="020B0604020202020204" pitchFamily="34" charset="0"/>
              <a:ea typeface="宋体" panose="02010600030101010101" pitchFamily="2" charset="-122"/>
            </a:endParaRPr>
          </a:p>
        </p:txBody>
      </p:sp>
      <p:sp>
        <p:nvSpPr>
          <p:cNvPr id="101431" name="Text Box 94"/>
          <p:cNvSpPr txBox="1"/>
          <p:nvPr/>
        </p:nvSpPr>
        <p:spPr>
          <a:xfrm rot="-5196716">
            <a:off x="5529263" y="4500563"/>
            <a:ext cx="1148715" cy="152400"/>
          </a:xfrm>
          <a:prstGeom prst="rect">
            <a:avLst/>
          </a:prstGeom>
          <a:solidFill>
            <a:schemeClr val="bg1"/>
          </a:solidFill>
          <a:ln w="6350" cap="flat" cmpd="sng">
            <a:solidFill>
              <a:srgbClr val="FF3300"/>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000" b="1" dirty="0">
                <a:solidFill>
                  <a:srgbClr val="FF3300"/>
                </a:solidFill>
                <a:latin typeface="Arial" panose="020B0604020202020204" pitchFamily="34" charset="0"/>
                <a:ea typeface="宋体" panose="02010600030101010101" pitchFamily="2" charset="-122"/>
              </a:rPr>
              <a:t>大伙房输水应急入连</a:t>
            </a:r>
            <a:endParaRPr lang="zh-CN" altLang="en-US" sz="1000" b="1" dirty="0">
              <a:solidFill>
                <a:srgbClr val="FF3300"/>
              </a:solidFill>
              <a:latin typeface="Arial" panose="020B0604020202020204" pitchFamily="34" charset="0"/>
              <a:ea typeface="宋体" panose="02010600030101010101" pitchFamily="2" charset="-122"/>
            </a:endParaRPr>
          </a:p>
        </p:txBody>
      </p:sp>
      <p:sp>
        <p:nvSpPr>
          <p:cNvPr id="57391" name="Freeform 101" descr="深色上对角线"/>
          <p:cNvSpPr/>
          <p:nvPr/>
        </p:nvSpPr>
        <p:spPr>
          <a:xfrm>
            <a:off x="3192463" y="4238625"/>
            <a:ext cx="149225" cy="174625"/>
          </a:xfrm>
          <a:custGeom>
            <a:avLst/>
            <a:gdLst/>
            <a:ahLst/>
            <a:cxnLst>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94" h="110">
                <a:moveTo>
                  <a:pt x="71" y="96"/>
                </a:moveTo>
                <a:cubicBezTo>
                  <a:pt x="73" y="90"/>
                  <a:pt x="85" y="82"/>
                  <a:pt x="85" y="82"/>
                </a:cubicBezTo>
                <a:cubicBezTo>
                  <a:pt x="88" y="78"/>
                  <a:pt x="94" y="75"/>
                  <a:pt x="93" y="70"/>
                </a:cubicBezTo>
                <a:cubicBezTo>
                  <a:pt x="91" y="60"/>
                  <a:pt x="89" y="43"/>
                  <a:pt x="79" y="40"/>
                </a:cubicBezTo>
                <a:cubicBezTo>
                  <a:pt x="74" y="26"/>
                  <a:pt x="77" y="8"/>
                  <a:pt x="65" y="0"/>
                </a:cubicBezTo>
                <a:cubicBezTo>
                  <a:pt x="55" y="16"/>
                  <a:pt x="75" y="43"/>
                  <a:pt x="55" y="56"/>
                </a:cubicBezTo>
                <a:cubicBezTo>
                  <a:pt x="50" y="48"/>
                  <a:pt x="53" y="36"/>
                  <a:pt x="47" y="30"/>
                </a:cubicBezTo>
                <a:cubicBezTo>
                  <a:pt x="44" y="27"/>
                  <a:pt x="35" y="22"/>
                  <a:pt x="35" y="22"/>
                </a:cubicBezTo>
                <a:cubicBezTo>
                  <a:pt x="30" y="15"/>
                  <a:pt x="22" y="9"/>
                  <a:pt x="15" y="4"/>
                </a:cubicBezTo>
                <a:cubicBezTo>
                  <a:pt x="0" y="9"/>
                  <a:pt x="8" y="26"/>
                  <a:pt x="9" y="40"/>
                </a:cubicBezTo>
                <a:cubicBezTo>
                  <a:pt x="23" y="31"/>
                  <a:pt x="26" y="40"/>
                  <a:pt x="29" y="52"/>
                </a:cubicBezTo>
                <a:cubicBezTo>
                  <a:pt x="32" y="110"/>
                  <a:pt x="27" y="85"/>
                  <a:pt x="71" y="96"/>
                </a:cubicBezTo>
                <a:close/>
              </a:path>
            </a:pathLst>
          </a:custGeom>
          <a:pattFill prst="dkUpDiag">
            <a:fgClr>
              <a:srgbClr val="CCFFCC"/>
            </a:fgClr>
            <a:bgClr>
              <a:srgbClr val="00FFCC"/>
            </a:bgClr>
          </a:pattFill>
          <a:ln w="9525" cap="flat" cmpd="sng">
            <a:solidFill>
              <a:srgbClr val="00FFCC"/>
            </a:solidFill>
            <a:prstDash val="solid"/>
            <a:round/>
            <a:headEnd type="none" w="med" len="med"/>
            <a:tailEnd type="none" w="med" len="med"/>
          </a:ln>
        </p:spPr>
        <p:txBody>
          <a:bodyPr/>
          <a:lstStyle/>
          <a:p>
            <a:endParaRPr lang="zh-CN" altLang="en-US"/>
          </a:p>
        </p:txBody>
      </p:sp>
      <p:sp>
        <p:nvSpPr>
          <p:cNvPr id="57392" name="Freeform 103" descr="深色上对角线"/>
          <p:cNvSpPr/>
          <p:nvPr/>
        </p:nvSpPr>
        <p:spPr>
          <a:xfrm>
            <a:off x="4044950" y="3355975"/>
            <a:ext cx="296863" cy="2032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87" h="128">
                <a:moveTo>
                  <a:pt x="130" y="124"/>
                </a:moveTo>
                <a:cubicBezTo>
                  <a:pt x="108" y="92"/>
                  <a:pt x="148" y="105"/>
                  <a:pt x="66" y="102"/>
                </a:cubicBezTo>
                <a:cubicBezTo>
                  <a:pt x="71" y="82"/>
                  <a:pt x="93" y="87"/>
                  <a:pt x="110" y="84"/>
                </a:cubicBezTo>
                <a:cubicBezTo>
                  <a:pt x="115" y="79"/>
                  <a:pt x="117" y="70"/>
                  <a:pt x="110" y="64"/>
                </a:cubicBezTo>
                <a:cubicBezTo>
                  <a:pt x="110" y="64"/>
                  <a:pt x="95" y="59"/>
                  <a:pt x="92" y="58"/>
                </a:cubicBezTo>
                <a:cubicBezTo>
                  <a:pt x="90" y="57"/>
                  <a:pt x="86" y="56"/>
                  <a:pt x="86" y="56"/>
                </a:cubicBezTo>
                <a:cubicBezTo>
                  <a:pt x="61" y="64"/>
                  <a:pt x="34" y="50"/>
                  <a:pt x="10" y="42"/>
                </a:cubicBezTo>
                <a:cubicBezTo>
                  <a:pt x="0" y="12"/>
                  <a:pt x="43" y="22"/>
                  <a:pt x="66" y="20"/>
                </a:cubicBezTo>
                <a:cubicBezTo>
                  <a:pt x="69" y="12"/>
                  <a:pt x="66" y="8"/>
                  <a:pt x="68" y="0"/>
                </a:cubicBezTo>
                <a:cubicBezTo>
                  <a:pt x="84" y="5"/>
                  <a:pt x="79" y="16"/>
                  <a:pt x="90" y="26"/>
                </a:cubicBezTo>
                <a:cubicBezTo>
                  <a:pt x="91" y="27"/>
                  <a:pt x="102" y="35"/>
                  <a:pt x="104" y="36"/>
                </a:cubicBezTo>
                <a:cubicBezTo>
                  <a:pt x="108" y="38"/>
                  <a:pt x="116" y="40"/>
                  <a:pt x="116" y="40"/>
                </a:cubicBezTo>
                <a:cubicBezTo>
                  <a:pt x="119" y="31"/>
                  <a:pt x="123" y="25"/>
                  <a:pt x="126" y="16"/>
                </a:cubicBezTo>
                <a:cubicBezTo>
                  <a:pt x="146" y="25"/>
                  <a:pt x="149" y="28"/>
                  <a:pt x="142" y="50"/>
                </a:cubicBezTo>
                <a:cubicBezTo>
                  <a:pt x="141" y="65"/>
                  <a:pt x="139" y="73"/>
                  <a:pt x="136" y="86"/>
                </a:cubicBezTo>
                <a:cubicBezTo>
                  <a:pt x="141" y="102"/>
                  <a:pt x="164" y="93"/>
                  <a:pt x="178" y="92"/>
                </a:cubicBezTo>
                <a:cubicBezTo>
                  <a:pt x="187" y="120"/>
                  <a:pt x="173" y="116"/>
                  <a:pt x="144" y="118"/>
                </a:cubicBezTo>
                <a:cubicBezTo>
                  <a:pt x="141" y="128"/>
                  <a:pt x="144" y="124"/>
                  <a:pt x="130" y="124"/>
                </a:cubicBezTo>
                <a:close/>
              </a:path>
            </a:pathLst>
          </a:custGeom>
          <a:pattFill prst="dkUpDiag">
            <a:fgClr>
              <a:srgbClr val="CCFFCC"/>
            </a:fgClr>
            <a:bgClr>
              <a:srgbClr val="00FFCC"/>
            </a:bgClr>
          </a:pattFill>
          <a:ln w="9525" cap="flat" cmpd="sng">
            <a:solidFill>
              <a:srgbClr val="00FFCC"/>
            </a:solidFill>
            <a:prstDash val="solid"/>
            <a:round/>
            <a:headEnd type="none" w="med" len="med"/>
            <a:tailEnd type="none" w="med" len="med"/>
          </a:ln>
        </p:spPr>
        <p:txBody>
          <a:bodyPr/>
          <a:lstStyle/>
          <a:p>
            <a:endParaRPr lang="zh-CN" altLang="en-US"/>
          </a:p>
        </p:txBody>
      </p:sp>
      <p:sp>
        <p:nvSpPr>
          <p:cNvPr id="57393" name="Freeform 111" descr="深色上对角线"/>
          <p:cNvSpPr/>
          <p:nvPr/>
        </p:nvSpPr>
        <p:spPr>
          <a:xfrm>
            <a:off x="2978150" y="4670425"/>
            <a:ext cx="111125" cy="77788"/>
          </a:xfrm>
          <a:custGeom>
            <a:avLst/>
            <a:gdLst/>
            <a:ahLst/>
            <a:cxnLst>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0" h="49">
                <a:moveTo>
                  <a:pt x="70" y="34"/>
                </a:moveTo>
                <a:cubicBezTo>
                  <a:pt x="60" y="28"/>
                  <a:pt x="66" y="31"/>
                  <a:pt x="52" y="26"/>
                </a:cubicBezTo>
                <a:cubicBezTo>
                  <a:pt x="48" y="25"/>
                  <a:pt x="40" y="22"/>
                  <a:pt x="40" y="22"/>
                </a:cubicBezTo>
                <a:cubicBezTo>
                  <a:pt x="34" y="13"/>
                  <a:pt x="39" y="4"/>
                  <a:pt x="28" y="0"/>
                </a:cubicBezTo>
                <a:cubicBezTo>
                  <a:pt x="19" y="2"/>
                  <a:pt x="11" y="4"/>
                  <a:pt x="2" y="6"/>
                </a:cubicBezTo>
                <a:cubicBezTo>
                  <a:pt x="0" y="12"/>
                  <a:pt x="4" y="24"/>
                  <a:pt x="4" y="24"/>
                </a:cubicBezTo>
                <a:cubicBezTo>
                  <a:pt x="8" y="49"/>
                  <a:pt x="8" y="37"/>
                  <a:pt x="22" y="32"/>
                </a:cubicBezTo>
                <a:cubicBezTo>
                  <a:pt x="32" y="38"/>
                  <a:pt x="26" y="35"/>
                  <a:pt x="40" y="40"/>
                </a:cubicBezTo>
                <a:cubicBezTo>
                  <a:pt x="42" y="41"/>
                  <a:pt x="46" y="42"/>
                  <a:pt x="46" y="42"/>
                </a:cubicBezTo>
                <a:cubicBezTo>
                  <a:pt x="61" y="39"/>
                  <a:pt x="53" y="41"/>
                  <a:pt x="70" y="34"/>
                </a:cubicBezTo>
                <a:close/>
              </a:path>
            </a:pathLst>
          </a:custGeom>
          <a:pattFill prst="dkUpDiag">
            <a:fgClr>
              <a:srgbClr val="CCFFCC"/>
            </a:fgClr>
            <a:bgClr>
              <a:srgbClr val="00FFCC"/>
            </a:bgClr>
          </a:pattFill>
          <a:ln w="3175" cap="flat" cmpd="sng">
            <a:solidFill>
              <a:srgbClr val="00FFCC"/>
            </a:solidFill>
            <a:prstDash val="solid"/>
            <a:round/>
            <a:headEnd type="none" w="med" len="med"/>
            <a:tailEnd type="none" w="med" len="med"/>
          </a:ln>
        </p:spPr>
        <p:txBody>
          <a:bodyPr/>
          <a:lstStyle/>
          <a:p>
            <a:endParaRPr lang="zh-CN" altLang="en-US"/>
          </a:p>
        </p:txBody>
      </p:sp>
      <p:sp>
        <p:nvSpPr>
          <p:cNvPr id="57394" name="Text Box 41"/>
          <p:cNvSpPr txBox="1"/>
          <p:nvPr/>
        </p:nvSpPr>
        <p:spPr>
          <a:xfrm>
            <a:off x="7316788" y="1547813"/>
            <a:ext cx="558800" cy="167640"/>
          </a:xfrm>
          <a:prstGeom prst="rect">
            <a:avLst/>
          </a:prstGeom>
          <a:solidFill>
            <a:srgbClr val="99FFCC"/>
          </a:solidFill>
          <a:ln w="6350" cap="flat" cmpd="sng">
            <a:solidFill>
              <a:schemeClr val="bg1"/>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100" dirty="0">
                <a:solidFill>
                  <a:schemeClr val="bg1"/>
                </a:solidFill>
                <a:latin typeface="Arial" panose="020B0604020202020204" pitchFamily="34" charset="0"/>
                <a:ea typeface="宋体" panose="02010600030101010101" pitchFamily="2" charset="-122"/>
              </a:rPr>
              <a:t>清河水库</a:t>
            </a:r>
            <a:endParaRPr lang="zh-CN" altLang="en-US" sz="1100" dirty="0">
              <a:solidFill>
                <a:schemeClr val="bg1"/>
              </a:solidFill>
              <a:latin typeface="Arial" panose="020B0604020202020204" pitchFamily="34" charset="0"/>
              <a:ea typeface="宋体" panose="02010600030101010101" pitchFamily="2" charset="-122"/>
            </a:endParaRPr>
          </a:p>
        </p:txBody>
      </p:sp>
      <p:sp>
        <p:nvSpPr>
          <p:cNvPr id="57395" name="Text Box 15"/>
          <p:cNvSpPr txBox="1"/>
          <p:nvPr/>
        </p:nvSpPr>
        <p:spPr>
          <a:xfrm>
            <a:off x="7924800" y="2133600"/>
            <a:ext cx="698500" cy="167640"/>
          </a:xfrm>
          <a:prstGeom prst="rect">
            <a:avLst/>
          </a:prstGeom>
          <a:solidFill>
            <a:srgbClr val="99FFCC"/>
          </a:solidFill>
          <a:ln w="6350" cap="flat" cmpd="sng">
            <a:solidFill>
              <a:schemeClr val="bg1"/>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100" dirty="0">
                <a:solidFill>
                  <a:schemeClr val="bg1"/>
                </a:solidFill>
                <a:latin typeface="Arial" panose="020B0604020202020204" pitchFamily="34" charset="0"/>
                <a:ea typeface="宋体" panose="02010600030101010101" pitchFamily="2" charset="-122"/>
              </a:rPr>
              <a:t>大伙房水库</a:t>
            </a:r>
            <a:endParaRPr lang="zh-CN" altLang="en-US" sz="1100" dirty="0">
              <a:solidFill>
                <a:schemeClr val="bg1"/>
              </a:solidFill>
              <a:latin typeface="Arial" panose="020B0604020202020204" pitchFamily="34" charset="0"/>
              <a:ea typeface="宋体" panose="02010600030101010101" pitchFamily="2" charset="-122"/>
            </a:endParaRPr>
          </a:p>
        </p:txBody>
      </p:sp>
      <p:sp>
        <p:nvSpPr>
          <p:cNvPr id="57396" name="Text Box 42"/>
          <p:cNvSpPr txBox="1"/>
          <p:nvPr/>
        </p:nvSpPr>
        <p:spPr>
          <a:xfrm>
            <a:off x="3476625" y="2370138"/>
            <a:ext cx="558800" cy="167640"/>
          </a:xfrm>
          <a:prstGeom prst="rect">
            <a:avLst/>
          </a:prstGeom>
          <a:solidFill>
            <a:srgbClr val="99FFCC"/>
          </a:solidFill>
          <a:ln w="6350" cap="flat" cmpd="sng">
            <a:solidFill>
              <a:schemeClr val="bg1"/>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100" dirty="0">
                <a:solidFill>
                  <a:schemeClr val="bg1"/>
                </a:solidFill>
                <a:latin typeface="Arial" panose="020B0604020202020204" pitchFamily="34" charset="0"/>
                <a:ea typeface="宋体" panose="02010600030101010101" pitchFamily="2" charset="-122"/>
              </a:rPr>
              <a:t>白石水库</a:t>
            </a:r>
            <a:endParaRPr lang="zh-CN" altLang="en-US" sz="1100" dirty="0">
              <a:solidFill>
                <a:schemeClr val="bg1"/>
              </a:solidFill>
              <a:latin typeface="Arial" panose="020B0604020202020204" pitchFamily="34" charset="0"/>
              <a:ea typeface="宋体" panose="02010600030101010101" pitchFamily="2" charset="-122"/>
            </a:endParaRPr>
          </a:p>
        </p:txBody>
      </p:sp>
      <p:sp>
        <p:nvSpPr>
          <p:cNvPr id="101445" name="Freeform 39"/>
          <p:cNvSpPr/>
          <p:nvPr/>
        </p:nvSpPr>
        <p:spPr>
          <a:xfrm>
            <a:off x="3902075" y="2382838"/>
            <a:ext cx="379413" cy="387350"/>
          </a:xfrm>
          <a:custGeom>
            <a:avLst/>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0" t="0" r="0" b="0"/>
            <a:pathLst>
              <a:path w="239" h="244">
                <a:moveTo>
                  <a:pt x="0" y="242"/>
                </a:moveTo>
                <a:cubicBezTo>
                  <a:pt x="9" y="240"/>
                  <a:pt x="13" y="239"/>
                  <a:pt x="16" y="230"/>
                </a:cubicBezTo>
                <a:cubicBezTo>
                  <a:pt x="18" y="212"/>
                  <a:pt x="15" y="211"/>
                  <a:pt x="30" y="206"/>
                </a:cubicBezTo>
                <a:cubicBezTo>
                  <a:pt x="36" y="197"/>
                  <a:pt x="45" y="186"/>
                  <a:pt x="54" y="180"/>
                </a:cubicBezTo>
                <a:cubicBezTo>
                  <a:pt x="64" y="166"/>
                  <a:pt x="61" y="169"/>
                  <a:pt x="76" y="164"/>
                </a:cubicBezTo>
                <a:cubicBezTo>
                  <a:pt x="79" y="155"/>
                  <a:pt x="81" y="148"/>
                  <a:pt x="86" y="140"/>
                </a:cubicBezTo>
                <a:cubicBezTo>
                  <a:pt x="89" y="116"/>
                  <a:pt x="88" y="113"/>
                  <a:pt x="94" y="118"/>
                </a:cubicBezTo>
                <a:cubicBezTo>
                  <a:pt x="97" y="121"/>
                  <a:pt x="94" y="129"/>
                  <a:pt x="98" y="130"/>
                </a:cubicBezTo>
                <a:cubicBezTo>
                  <a:pt x="100" y="131"/>
                  <a:pt x="102" y="131"/>
                  <a:pt x="104" y="132"/>
                </a:cubicBezTo>
                <a:cubicBezTo>
                  <a:pt x="126" y="129"/>
                  <a:pt x="131" y="119"/>
                  <a:pt x="152" y="112"/>
                </a:cubicBezTo>
                <a:cubicBezTo>
                  <a:pt x="147" y="105"/>
                  <a:pt x="147" y="98"/>
                  <a:pt x="144" y="90"/>
                </a:cubicBezTo>
                <a:cubicBezTo>
                  <a:pt x="145" y="78"/>
                  <a:pt x="141" y="43"/>
                  <a:pt x="154" y="34"/>
                </a:cubicBezTo>
                <a:cubicBezTo>
                  <a:pt x="160" y="43"/>
                  <a:pt x="153" y="44"/>
                  <a:pt x="162" y="50"/>
                </a:cubicBezTo>
                <a:cubicBezTo>
                  <a:pt x="165" y="54"/>
                  <a:pt x="163" y="62"/>
                  <a:pt x="168" y="64"/>
                </a:cubicBezTo>
                <a:cubicBezTo>
                  <a:pt x="169" y="64"/>
                  <a:pt x="177" y="47"/>
                  <a:pt x="178" y="46"/>
                </a:cubicBezTo>
                <a:cubicBezTo>
                  <a:pt x="181" y="23"/>
                  <a:pt x="172" y="18"/>
                  <a:pt x="198" y="14"/>
                </a:cubicBezTo>
                <a:cubicBezTo>
                  <a:pt x="198" y="14"/>
                  <a:pt x="201" y="0"/>
                  <a:pt x="206" y="4"/>
                </a:cubicBezTo>
                <a:cubicBezTo>
                  <a:pt x="209" y="7"/>
                  <a:pt x="210" y="16"/>
                  <a:pt x="210" y="16"/>
                </a:cubicBezTo>
                <a:cubicBezTo>
                  <a:pt x="195" y="21"/>
                  <a:pt x="193" y="38"/>
                  <a:pt x="190" y="52"/>
                </a:cubicBezTo>
                <a:cubicBezTo>
                  <a:pt x="188" y="79"/>
                  <a:pt x="184" y="68"/>
                  <a:pt x="180" y="88"/>
                </a:cubicBezTo>
                <a:cubicBezTo>
                  <a:pt x="185" y="102"/>
                  <a:pt x="180" y="99"/>
                  <a:pt x="190" y="102"/>
                </a:cubicBezTo>
                <a:cubicBezTo>
                  <a:pt x="198" y="99"/>
                  <a:pt x="199" y="98"/>
                  <a:pt x="208" y="104"/>
                </a:cubicBezTo>
                <a:cubicBezTo>
                  <a:pt x="212" y="107"/>
                  <a:pt x="220" y="112"/>
                  <a:pt x="220" y="112"/>
                </a:cubicBezTo>
                <a:cubicBezTo>
                  <a:pt x="229" y="125"/>
                  <a:pt x="223" y="141"/>
                  <a:pt x="228" y="156"/>
                </a:cubicBezTo>
                <a:cubicBezTo>
                  <a:pt x="231" y="179"/>
                  <a:pt x="239" y="185"/>
                  <a:pt x="212" y="182"/>
                </a:cubicBezTo>
                <a:cubicBezTo>
                  <a:pt x="209" y="173"/>
                  <a:pt x="205" y="167"/>
                  <a:pt x="202" y="158"/>
                </a:cubicBezTo>
                <a:cubicBezTo>
                  <a:pt x="200" y="140"/>
                  <a:pt x="203" y="139"/>
                  <a:pt x="188" y="134"/>
                </a:cubicBezTo>
                <a:cubicBezTo>
                  <a:pt x="173" y="136"/>
                  <a:pt x="158" y="138"/>
                  <a:pt x="142" y="140"/>
                </a:cubicBezTo>
                <a:cubicBezTo>
                  <a:pt x="132" y="147"/>
                  <a:pt x="122" y="149"/>
                  <a:pt x="112" y="156"/>
                </a:cubicBezTo>
                <a:cubicBezTo>
                  <a:pt x="105" y="166"/>
                  <a:pt x="110" y="161"/>
                  <a:pt x="96" y="170"/>
                </a:cubicBezTo>
                <a:cubicBezTo>
                  <a:pt x="92" y="173"/>
                  <a:pt x="84" y="178"/>
                  <a:pt x="84" y="178"/>
                </a:cubicBezTo>
                <a:cubicBezTo>
                  <a:pt x="82" y="182"/>
                  <a:pt x="74" y="192"/>
                  <a:pt x="70" y="194"/>
                </a:cubicBezTo>
                <a:cubicBezTo>
                  <a:pt x="65" y="196"/>
                  <a:pt x="54" y="198"/>
                  <a:pt x="54" y="198"/>
                </a:cubicBezTo>
                <a:cubicBezTo>
                  <a:pt x="49" y="213"/>
                  <a:pt x="57" y="195"/>
                  <a:pt x="44" y="206"/>
                </a:cubicBezTo>
                <a:cubicBezTo>
                  <a:pt x="40" y="209"/>
                  <a:pt x="36" y="218"/>
                  <a:pt x="36" y="218"/>
                </a:cubicBezTo>
                <a:cubicBezTo>
                  <a:pt x="33" y="231"/>
                  <a:pt x="29" y="237"/>
                  <a:pt x="18" y="244"/>
                </a:cubicBezTo>
                <a:cubicBezTo>
                  <a:pt x="4" y="242"/>
                  <a:pt x="10" y="242"/>
                  <a:pt x="0" y="242"/>
                </a:cubicBezTo>
                <a:close/>
              </a:path>
            </a:pathLst>
          </a:custGeom>
          <a:solidFill>
            <a:schemeClr val="bg1"/>
          </a:solidFill>
          <a:ln w="3175" cap="flat" cmpd="sng">
            <a:solidFill>
              <a:srgbClr val="0541FF"/>
            </a:solidFill>
            <a:prstDash val="solid"/>
            <a:round/>
            <a:headEnd type="none" w="med" len="med"/>
            <a:tailEnd type="none" w="med" len="med"/>
          </a:ln>
        </p:spPr>
        <p:txBody>
          <a:bodyPr/>
          <a:lstStyle/>
          <a:p>
            <a:endParaRPr lang="zh-CN" altLang="en-US"/>
          </a:p>
        </p:txBody>
      </p:sp>
      <p:sp>
        <p:nvSpPr>
          <p:cNvPr id="45191" name="Line 135"/>
          <p:cNvSpPr/>
          <p:nvPr/>
        </p:nvSpPr>
        <p:spPr>
          <a:xfrm flipH="1" flipV="1">
            <a:off x="8256588" y="2565400"/>
            <a:ext cx="828675" cy="704850"/>
          </a:xfrm>
          <a:prstGeom prst="line">
            <a:avLst/>
          </a:prstGeom>
          <a:ln w="38100" cap="flat" cmpd="sng">
            <a:solidFill>
              <a:srgbClr val="FF3300"/>
            </a:solidFill>
            <a:prstDash val="solid"/>
            <a:round/>
            <a:headEnd type="none" w="med" len="med"/>
            <a:tailEnd type="none" w="med" len="med"/>
          </a:ln>
        </p:spPr>
      </p:sp>
      <p:sp>
        <p:nvSpPr>
          <p:cNvPr id="57399" name="Text Box 136"/>
          <p:cNvSpPr txBox="1"/>
          <p:nvPr/>
        </p:nvSpPr>
        <p:spPr>
          <a:xfrm>
            <a:off x="3476625" y="3449638"/>
            <a:ext cx="558800" cy="167640"/>
          </a:xfrm>
          <a:prstGeom prst="rect">
            <a:avLst/>
          </a:prstGeom>
          <a:solidFill>
            <a:srgbClr val="99FFCC"/>
          </a:solidFill>
          <a:ln w="6350" cap="flat" cmpd="sng">
            <a:solidFill>
              <a:schemeClr val="bg1"/>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100" dirty="0">
                <a:solidFill>
                  <a:schemeClr val="bg1"/>
                </a:solidFill>
                <a:latin typeface="Arial" panose="020B0604020202020204" pitchFamily="34" charset="0"/>
                <a:ea typeface="宋体" panose="02010600030101010101" pitchFamily="2" charset="-122"/>
              </a:rPr>
              <a:t>锦凌水库</a:t>
            </a:r>
            <a:endParaRPr lang="zh-CN" altLang="en-US" sz="1100" dirty="0">
              <a:solidFill>
                <a:schemeClr val="bg1"/>
              </a:solidFill>
              <a:latin typeface="Arial" panose="020B0604020202020204" pitchFamily="34" charset="0"/>
              <a:ea typeface="宋体" panose="02010600030101010101" pitchFamily="2" charset="-122"/>
            </a:endParaRPr>
          </a:p>
        </p:txBody>
      </p:sp>
      <p:sp>
        <p:nvSpPr>
          <p:cNvPr id="57400" name="Text Box 137"/>
          <p:cNvSpPr txBox="1"/>
          <p:nvPr/>
        </p:nvSpPr>
        <p:spPr>
          <a:xfrm>
            <a:off x="2555875" y="4054475"/>
            <a:ext cx="558800" cy="167640"/>
          </a:xfrm>
          <a:prstGeom prst="rect">
            <a:avLst/>
          </a:prstGeom>
          <a:solidFill>
            <a:srgbClr val="99FFCC"/>
          </a:solidFill>
          <a:ln w="6350" cap="flat" cmpd="sng">
            <a:solidFill>
              <a:srgbClr val="FF0000"/>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100" dirty="0">
                <a:solidFill>
                  <a:schemeClr val="bg1"/>
                </a:solidFill>
                <a:latin typeface="Arial" panose="020B0604020202020204" pitchFamily="34" charset="0"/>
                <a:ea typeface="宋体" panose="02010600030101010101" pitchFamily="2" charset="-122"/>
              </a:rPr>
              <a:t>青山水库</a:t>
            </a:r>
            <a:endParaRPr lang="zh-CN" altLang="en-US" sz="1100" dirty="0">
              <a:solidFill>
                <a:schemeClr val="bg1"/>
              </a:solidFill>
              <a:latin typeface="Arial" panose="020B0604020202020204" pitchFamily="34" charset="0"/>
              <a:ea typeface="宋体" panose="02010600030101010101" pitchFamily="2" charset="-122"/>
            </a:endParaRPr>
          </a:p>
        </p:txBody>
      </p:sp>
      <p:sp>
        <p:nvSpPr>
          <p:cNvPr id="57401" name="Text Box 138"/>
          <p:cNvSpPr txBox="1"/>
          <p:nvPr/>
        </p:nvSpPr>
        <p:spPr>
          <a:xfrm>
            <a:off x="2330450" y="4513263"/>
            <a:ext cx="558800" cy="167640"/>
          </a:xfrm>
          <a:prstGeom prst="rect">
            <a:avLst/>
          </a:prstGeom>
          <a:solidFill>
            <a:srgbClr val="99FFCC"/>
          </a:solidFill>
          <a:ln w="6350" cap="flat" cmpd="sng">
            <a:solidFill>
              <a:srgbClr val="FF0000"/>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100" dirty="0">
                <a:solidFill>
                  <a:schemeClr val="bg1"/>
                </a:solidFill>
                <a:latin typeface="Arial" panose="020B0604020202020204" pitchFamily="34" charset="0"/>
                <a:ea typeface="宋体" panose="02010600030101010101" pitchFamily="2" charset="-122"/>
              </a:rPr>
              <a:t>猴山水库</a:t>
            </a:r>
            <a:endParaRPr lang="zh-CN" altLang="en-US" sz="1100" dirty="0">
              <a:solidFill>
                <a:schemeClr val="bg1"/>
              </a:solidFill>
              <a:latin typeface="Arial" panose="020B0604020202020204" pitchFamily="34" charset="0"/>
              <a:ea typeface="宋体" panose="02010600030101010101" pitchFamily="2" charset="-122"/>
            </a:endParaRPr>
          </a:p>
        </p:txBody>
      </p:sp>
      <p:sp>
        <p:nvSpPr>
          <p:cNvPr id="57402" name="Text Box 89"/>
          <p:cNvSpPr txBox="1"/>
          <p:nvPr/>
        </p:nvSpPr>
        <p:spPr>
          <a:xfrm>
            <a:off x="7175500" y="3429000"/>
            <a:ext cx="558800" cy="167640"/>
          </a:xfrm>
          <a:prstGeom prst="rect">
            <a:avLst/>
          </a:prstGeom>
          <a:solidFill>
            <a:srgbClr val="99FFCC"/>
          </a:solidFill>
          <a:ln w="6350" cap="flat" cmpd="sng">
            <a:solidFill>
              <a:schemeClr val="bg1"/>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100" dirty="0">
                <a:solidFill>
                  <a:schemeClr val="bg1"/>
                </a:solidFill>
                <a:latin typeface="Arial" panose="020B0604020202020204" pitchFamily="34" charset="0"/>
                <a:ea typeface="宋体" panose="02010600030101010101" pitchFamily="2" charset="-122"/>
              </a:rPr>
              <a:t>汤河水库</a:t>
            </a:r>
            <a:endParaRPr lang="zh-CN" altLang="en-US" sz="1100" dirty="0">
              <a:solidFill>
                <a:schemeClr val="bg1"/>
              </a:solidFill>
              <a:latin typeface="Arial" panose="020B0604020202020204" pitchFamily="34" charset="0"/>
              <a:ea typeface="宋体" panose="02010600030101010101" pitchFamily="2" charset="-122"/>
            </a:endParaRPr>
          </a:p>
        </p:txBody>
      </p:sp>
      <p:sp>
        <p:nvSpPr>
          <p:cNvPr id="57403" name="Text Box 89"/>
          <p:cNvSpPr txBox="1"/>
          <p:nvPr/>
        </p:nvSpPr>
        <p:spPr>
          <a:xfrm>
            <a:off x="6672263" y="3716338"/>
            <a:ext cx="558800" cy="167640"/>
          </a:xfrm>
          <a:prstGeom prst="rect">
            <a:avLst/>
          </a:prstGeom>
          <a:solidFill>
            <a:srgbClr val="99FFCC"/>
          </a:solidFill>
          <a:ln w="6350" cap="flat" cmpd="sng">
            <a:solidFill>
              <a:schemeClr val="bg1"/>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100" dirty="0">
                <a:solidFill>
                  <a:schemeClr val="bg1"/>
                </a:solidFill>
                <a:latin typeface="Arial" panose="020B0604020202020204" pitchFamily="34" charset="0"/>
                <a:ea typeface="宋体" panose="02010600030101010101" pitchFamily="2" charset="-122"/>
              </a:rPr>
              <a:t>葠窝水库</a:t>
            </a:r>
            <a:endParaRPr lang="zh-CN" altLang="en-US" sz="1100" dirty="0">
              <a:solidFill>
                <a:schemeClr val="bg1"/>
              </a:solidFill>
              <a:latin typeface="Arial" panose="020B0604020202020204" pitchFamily="34" charset="0"/>
              <a:ea typeface="宋体" panose="02010600030101010101" pitchFamily="2" charset="-122"/>
            </a:endParaRPr>
          </a:p>
        </p:txBody>
      </p:sp>
      <p:sp>
        <p:nvSpPr>
          <p:cNvPr id="57404" name="Text Box 15"/>
          <p:cNvSpPr txBox="1"/>
          <p:nvPr/>
        </p:nvSpPr>
        <p:spPr>
          <a:xfrm>
            <a:off x="7391400" y="2852738"/>
            <a:ext cx="698500" cy="167640"/>
          </a:xfrm>
          <a:prstGeom prst="rect">
            <a:avLst/>
          </a:prstGeom>
          <a:solidFill>
            <a:srgbClr val="99FFCC"/>
          </a:solidFill>
          <a:ln w="6350" cap="flat" cmpd="sng">
            <a:solidFill>
              <a:schemeClr val="bg1"/>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100" dirty="0">
                <a:solidFill>
                  <a:schemeClr val="bg1"/>
                </a:solidFill>
                <a:latin typeface="Arial" panose="020B0604020202020204" pitchFamily="34" charset="0"/>
                <a:ea typeface="宋体" panose="02010600030101010101" pitchFamily="2" charset="-122"/>
              </a:rPr>
              <a:t>观音阁水库</a:t>
            </a:r>
            <a:endParaRPr lang="zh-CN" altLang="en-US" sz="1100" dirty="0">
              <a:solidFill>
                <a:schemeClr val="bg1"/>
              </a:solidFill>
              <a:latin typeface="Arial" panose="020B0604020202020204" pitchFamily="34" charset="0"/>
              <a:ea typeface="宋体" panose="02010600030101010101" pitchFamily="2" charset="-122"/>
            </a:endParaRPr>
          </a:p>
        </p:txBody>
      </p:sp>
      <p:sp>
        <p:nvSpPr>
          <p:cNvPr id="101459" name="Freeform 83"/>
          <p:cNvSpPr/>
          <p:nvPr/>
        </p:nvSpPr>
        <p:spPr>
          <a:xfrm>
            <a:off x="5486400" y="5516563"/>
            <a:ext cx="393700" cy="557212"/>
          </a:xfrm>
          <a:custGeom>
            <a:avLst/>
            <a:gdLst/>
            <a:ahLst/>
            <a:cxnLst>
              <a:cxn ang="0">
                <a:pos x="2147483646" y="0"/>
              </a:cxn>
              <a:cxn ang="0">
                <a:pos x="2147483646" y="2147483646"/>
              </a:cxn>
              <a:cxn ang="0">
                <a:pos x="2147483646" y="2147483646"/>
              </a:cxn>
              <a:cxn ang="0">
                <a:pos x="2147483646" y="2147483646"/>
              </a:cxn>
              <a:cxn ang="0">
                <a:pos x="2147483646" y="2147483646"/>
              </a:cxn>
              <a:cxn ang="0">
                <a:pos x="0" y="2147483646"/>
              </a:cxn>
            </a:cxnLst>
            <a:rect l="0" t="0" r="0" b="0"/>
            <a:pathLst>
              <a:path w="248" h="407">
                <a:moveTo>
                  <a:pt x="248" y="0"/>
                </a:moveTo>
                <a:cubicBezTo>
                  <a:pt x="230" y="46"/>
                  <a:pt x="213" y="93"/>
                  <a:pt x="198" y="125"/>
                </a:cubicBezTo>
                <a:cubicBezTo>
                  <a:pt x="183" y="157"/>
                  <a:pt x="174" y="159"/>
                  <a:pt x="156" y="191"/>
                </a:cubicBezTo>
                <a:cubicBezTo>
                  <a:pt x="138" y="223"/>
                  <a:pt x="112" y="289"/>
                  <a:pt x="90" y="317"/>
                </a:cubicBezTo>
                <a:cubicBezTo>
                  <a:pt x="68" y="345"/>
                  <a:pt x="39" y="344"/>
                  <a:pt x="24" y="359"/>
                </a:cubicBezTo>
                <a:cubicBezTo>
                  <a:pt x="9" y="374"/>
                  <a:pt x="0" y="399"/>
                  <a:pt x="0" y="407"/>
                </a:cubicBezTo>
              </a:path>
            </a:pathLst>
          </a:custGeom>
          <a:noFill/>
          <a:ln w="38100" cap="flat" cmpd="sng">
            <a:solidFill>
              <a:srgbClr val="FF3300"/>
            </a:solidFill>
            <a:prstDash val="solid"/>
            <a:round/>
            <a:headEnd type="none" w="med" len="med"/>
            <a:tailEnd type="none" w="med" len="med"/>
          </a:ln>
        </p:spPr>
        <p:txBody>
          <a:bodyPr/>
          <a:lstStyle/>
          <a:p>
            <a:endParaRPr lang="zh-CN" altLang="en-US"/>
          </a:p>
        </p:txBody>
      </p:sp>
      <p:sp>
        <p:nvSpPr>
          <p:cNvPr id="57406" name="Text Box 44"/>
          <p:cNvSpPr txBox="1"/>
          <p:nvPr/>
        </p:nvSpPr>
        <p:spPr>
          <a:xfrm>
            <a:off x="9121775" y="3844925"/>
            <a:ext cx="558800" cy="167640"/>
          </a:xfrm>
          <a:prstGeom prst="rect">
            <a:avLst/>
          </a:prstGeom>
          <a:solidFill>
            <a:srgbClr val="99FFCC"/>
          </a:solidFill>
          <a:ln w="6350" cap="flat" cmpd="sng">
            <a:solidFill>
              <a:srgbClr val="FF0000"/>
            </a:solidFill>
            <a:prstDash val="solid"/>
            <a:miter/>
            <a:headEnd type="none" w="med" len="med"/>
            <a:tailEnd type="none" w="med" len="med"/>
          </a:ln>
        </p:spPr>
        <p:txBody>
          <a:bodyPr wrap="none" lIns="0" tIns="0" rIns="0" bIns="0" anchor="t">
            <a:spAutoFit/>
          </a:bodyPr>
          <a:lstStyle/>
          <a:p>
            <a:pPr lvl="0" indent="0">
              <a:buClr>
                <a:srgbClr val="000000"/>
              </a:buClr>
              <a:buSzPct val="70000"/>
              <a:buFont typeface="Wingdings" panose="05000000000000000000" pitchFamily="2" charset="2"/>
              <a:buNone/>
            </a:pPr>
            <a:r>
              <a:rPr lang="zh-CN" altLang="en-US" sz="1100" dirty="0">
                <a:solidFill>
                  <a:schemeClr val="bg1"/>
                </a:solidFill>
                <a:latin typeface="Arial" panose="020B0604020202020204" pitchFamily="34" charset="0"/>
                <a:ea typeface="宋体" panose="02010600030101010101" pitchFamily="2" charset="-122"/>
              </a:rPr>
              <a:t>双岭水库</a:t>
            </a:r>
            <a:endParaRPr lang="zh-CN" altLang="en-US" sz="1100" dirty="0">
              <a:solidFill>
                <a:schemeClr val="bg1"/>
              </a:solidFill>
              <a:latin typeface="Arial" panose="020B0604020202020204" pitchFamily="34" charset="0"/>
              <a:ea typeface="宋体" panose="02010600030101010101" pitchFamily="2" charset="-122"/>
            </a:endParaRPr>
          </a:p>
        </p:txBody>
      </p:sp>
      <p:sp>
        <p:nvSpPr>
          <p:cNvPr id="57407" name="Freeform 87" descr="深色上对角线"/>
          <p:cNvSpPr/>
          <p:nvPr/>
        </p:nvSpPr>
        <p:spPr>
          <a:xfrm>
            <a:off x="9013825" y="3303588"/>
            <a:ext cx="190500" cy="57626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944" h="3164">
                <a:moveTo>
                  <a:pt x="820" y="2052"/>
                </a:moveTo>
                <a:lnTo>
                  <a:pt x="912" y="2072"/>
                </a:lnTo>
                <a:lnTo>
                  <a:pt x="920" y="2096"/>
                </a:lnTo>
                <a:lnTo>
                  <a:pt x="880" y="2140"/>
                </a:lnTo>
                <a:lnTo>
                  <a:pt x="844" y="2168"/>
                </a:lnTo>
                <a:lnTo>
                  <a:pt x="808" y="2152"/>
                </a:lnTo>
                <a:lnTo>
                  <a:pt x="776" y="2164"/>
                </a:lnTo>
                <a:lnTo>
                  <a:pt x="732" y="2176"/>
                </a:lnTo>
                <a:lnTo>
                  <a:pt x="716" y="2196"/>
                </a:lnTo>
                <a:lnTo>
                  <a:pt x="748" y="2184"/>
                </a:lnTo>
                <a:lnTo>
                  <a:pt x="788" y="2172"/>
                </a:lnTo>
                <a:lnTo>
                  <a:pt x="836" y="2176"/>
                </a:lnTo>
                <a:lnTo>
                  <a:pt x="904" y="2224"/>
                </a:lnTo>
                <a:lnTo>
                  <a:pt x="928" y="2288"/>
                </a:lnTo>
                <a:lnTo>
                  <a:pt x="944" y="2340"/>
                </a:lnTo>
                <a:lnTo>
                  <a:pt x="944" y="2380"/>
                </a:lnTo>
                <a:lnTo>
                  <a:pt x="940" y="2428"/>
                </a:lnTo>
                <a:lnTo>
                  <a:pt x="924" y="2464"/>
                </a:lnTo>
                <a:lnTo>
                  <a:pt x="884" y="2500"/>
                </a:lnTo>
                <a:lnTo>
                  <a:pt x="808" y="2516"/>
                </a:lnTo>
                <a:lnTo>
                  <a:pt x="756" y="2520"/>
                </a:lnTo>
                <a:lnTo>
                  <a:pt x="696" y="2528"/>
                </a:lnTo>
                <a:lnTo>
                  <a:pt x="656" y="2532"/>
                </a:lnTo>
                <a:lnTo>
                  <a:pt x="616" y="2544"/>
                </a:lnTo>
                <a:lnTo>
                  <a:pt x="596" y="2584"/>
                </a:lnTo>
                <a:lnTo>
                  <a:pt x="592" y="2616"/>
                </a:lnTo>
                <a:lnTo>
                  <a:pt x="632" y="2664"/>
                </a:lnTo>
                <a:lnTo>
                  <a:pt x="628" y="2696"/>
                </a:lnTo>
                <a:lnTo>
                  <a:pt x="652" y="2716"/>
                </a:lnTo>
                <a:lnTo>
                  <a:pt x="684" y="2720"/>
                </a:lnTo>
                <a:lnTo>
                  <a:pt x="720" y="2708"/>
                </a:lnTo>
                <a:lnTo>
                  <a:pt x="752" y="2692"/>
                </a:lnTo>
                <a:lnTo>
                  <a:pt x="736" y="2736"/>
                </a:lnTo>
                <a:lnTo>
                  <a:pt x="760" y="2772"/>
                </a:lnTo>
                <a:lnTo>
                  <a:pt x="756" y="2800"/>
                </a:lnTo>
                <a:lnTo>
                  <a:pt x="752" y="2772"/>
                </a:lnTo>
                <a:lnTo>
                  <a:pt x="724" y="2768"/>
                </a:lnTo>
                <a:lnTo>
                  <a:pt x="700" y="2748"/>
                </a:lnTo>
                <a:lnTo>
                  <a:pt x="636" y="2772"/>
                </a:lnTo>
                <a:lnTo>
                  <a:pt x="604" y="2792"/>
                </a:lnTo>
                <a:lnTo>
                  <a:pt x="596" y="2836"/>
                </a:lnTo>
                <a:lnTo>
                  <a:pt x="616" y="2884"/>
                </a:lnTo>
                <a:lnTo>
                  <a:pt x="576" y="2852"/>
                </a:lnTo>
                <a:lnTo>
                  <a:pt x="560" y="2816"/>
                </a:lnTo>
                <a:lnTo>
                  <a:pt x="580" y="2796"/>
                </a:lnTo>
                <a:lnTo>
                  <a:pt x="600" y="2748"/>
                </a:lnTo>
                <a:lnTo>
                  <a:pt x="604" y="2716"/>
                </a:lnTo>
                <a:lnTo>
                  <a:pt x="592" y="2688"/>
                </a:lnTo>
                <a:lnTo>
                  <a:pt x="588" y="2660"/>
                </a:lnTo>
                <a:lnTo>
                  <a:pt x="564" y="2688"/>
                </a:lnTo>
                <a:lnTo>
                  <a:pt x="552" y="2732"/>
                </a:lnTo>
                <a:lnTo>
                  <a:pt x="544" y="2772"/>
                </a:lnTo>
                <a:lnTo>
                  <a:pt x="480" y="2808"/>
                </a:lnTo>
                <a:lnTo>
                  <a:pt x="440" y="2892"/>
                </a:lnTo>
                <a:lnTo>
                  <a:pt x="440" y="2856"/>
                </a:lnTo>
                <a:lnTo>
                  <a:pt x="436" y="2812"/>
                </a:lnTo>
                <a:lnTo>
                  <a:pt x="400" y="2784"/>
                </a:lnTo>
                <a:lnTo>
                  <a:pt x="364" y="2780"/>
                </a:lnTo>
                <a:lnTo>
                  <a:pt x="308" y="2796"/>
                </a:lnTo>
                <a:lnTo>
                  <a:pt x="256" y="2808"/>
                </a:lnTo>
                <a:lnTo>
                  <a:pt x="240" y="2844"/>
                </a:lnTo>
                <a:lnTo>
                  <a:pt x="208" y="2868"/>
                </a:lnTo>
                <a:lnTo>
                  <a:pt x="180" y="2868"/>
                </a:lnTo>
                <a:lnTo>
                  <a:pt x="176" y="2904"/>
                </a:lnTo>
                <a:lnTo>
                  <a:pt x="168" y="2956"/>
                </a:lnTo>
                <a:lnTo>
                  <a:pt x="160" y="2984"/>
                </a:lnTo>
                <a:lnTo>
                  <a:pt x="156" y="3008"/>
                </a:lnTo>
                <a:lnTo>
                  <a:pt x="120" y="3016"/>
                </a:lnTo>
                <a:lnTo>
                  <a:pt x="92" y="3020"/>
                </a:lnTo>
                <a:lnTo>
                  <a:pt x="132" y="3052"/>
                </a:lnTo>
                <a:cubicBezTo>
                  <a:pt x="167" y="3096"/>
                  <a:pt x="160" y="3073"/>
                  <a:pt x="160" y="3120"/>
                </a:cubicBezTo>
                <a:lnTo>
                  <a:pt x="148" y="3156"/>
                </a:lnTo>
                <a:lnTo>
                  <a:pt x="96" y="3164"/>
                </a:lnTo>
                <a:lnTo>
                  <a:pt x="68" y="3160"/>
                </a:lnTo>
                <a:lnTo>
                  <a:pt x="108" y="3144"/>
                </a:lnTo>
                <a:lnTo>
                  <a:pt x="108" y="3120"/>
                </a:lnTo>
                <a:lnTo>
                  <a:pt x="72" y="3088"/>
                </a:lnTo>
                <a:lnTo>
                  <a:pt x="36" y="3064"/>
                </a:lnTo>
                <a:lnTo>
                  <a:pt x="12" y="3028"/>
                </a:lnTo>
                <a:lnTo>
                  <a:pt x="12" y="3004"/>
                </a:lnTo>
                <a:lnTo>
                  <a:pt x="48" y="2992"/>
                </a:lnTo>
                <a:lnTo>
                  <a:pt x="92" y="2960"/>
                </a:lnTo>
                <a:lnTo>
                  <a:pt x="124" y="2944"/>
                </a:lnTo>
                <a:lnTo>
                  <a:pt x="124" y="2916"/>
                </a:lnTo>
                <a:lnTo>
                  <a:pt x="96" y="2860"/>
                </a:lnTo>
                <a:lnTo>
                  <a:pt x="108" y="2828"/>
                </a:lnTo>
                <a:lnTo>
                  <a:pt x="132" y="2816"/>
                </a:lnTo>
                <a:lnTo>
                  <a:pt x="128" y="2792"/>
                </a:lnTo>
                <a:lnTo>
                  <a:pt x="120" y="2732"/>
                </a:lnTo>
                <a:lnTo>
                  <a:pt x="140" y="2684"/>
                </a:lnTo>
                <a:lnTo>
                  <a:pt x="172" y="2656"/>
                </a:lnTo>
                <a:lnTo>
                  <a:pt x="204" y="2628"/>
                </a:lnTo>
                <a:lnTo>
                  <a:pt x="256" y="2608"/>
                </a:lnTo>
                <a:lnTo>
                  <a:pt x="324" y="2568"/>
                </a:lnTo>
                <a:lnTo>
                  <a:pt x="388" y="2560"/>
                </a:lnTo>
                <a:lnTo>
                  <a:pt x="396" y="2532"/>
                </a:lnTo>
                <a:lnTo>
                  <a:pt x="404" y="2480"/>
                </a:lnTo>
                <a:lnTo>
                  <a:pt x="396" y="2428"/>
                </a:lnTo>
                <a:lnTo>
                  <a:pt x="388" y="2404"/>
                </a:lnTo>
                <a:lnTo>
                  <a:pt x="364" y="2408"/>
                </a:lnTo>
                <a:lnTo>
                  <a:pt x="360" y="2452"/>
                </a:lnTo>
                <a:lnTo>
                  <a:pt x="348" y="2496"/>
                </a:lnTo>
                <a:lnTo>
                  <a:pt x="312" y="2528"/>
                </a:lnTo>
                <a:lnTo>
                  <a:pt x="276" y="2568"/>
                </a:lnTo>
                <a:lnTo>
                  <a:pt x="208" y="2596"/>
                </a:lnTo>
                <a:lnTo>
                  <a:pt x="180" y="2600"/>
                </a:lnTo>
                <a:lnTo>
                  <a:pt x="152" y="2580"/>
                </a:lnTo>
                <a:lnTo>
                  <a:pt x="116" y="2540"/>
                </a:lnTo>
                <a:lnTo>
                  <a:pt x="112" y="2496"/>
                </a:lnTo>
                <a:lnTo>
                  <a:pt x="112" y="2440"/>
                </a:lnTo>
                <a:lnTo>
                  <a:pt x="128" y="2392"/>
                </a:lnTo>
                <a:lnTo>
                  <a:pt x="148" y="2356"/>
                </a:lnTo>
                <a:lnTo>
                  <a:pt x="116" y="2348"/>
                </a:lnTo>
                <a:lnTo>
                  <a:pt x="88" y="2348"/>
                </a:lnTo>
                <a:lnTo>
                  <a:pt x="52" y="2340"/>
                </a:lnTo>
                <a:lnTo>
                  <a:pt x="0" y="2348"/>
                </a:lnTo>
                <a:lnTo>
                  <a:pt x="44" y="2320"/>
                </a:lnTo>
                <a:lnTo>
                  <a:pt x="96" y="2312"/>
                </a:lnTo>
                <a:lnTo>
                  <a:pt x="128" y="2308"/>
                </a:lnTo>
                <a:lnTo>
                  <a:pt x="164" y="2320"/>
                </a:lnTo>
                <a:lnTo>
                  <a:pt x="192" y="2276"/>
                </a:lnTo>
                <a:lnTo>
                  <a:pt x="200" y="2244"/>
                </a:lnTo>
                <a:lnTo>
                  <a:pt x="208" y="2212"/>
                </a:lnTo>
                <a:lnTo>
                  <a:pt x="196" y="2180"/>
                </a:lnTo>
                <a:lnTo>
                  <a:pt x="168" y="2148"/>
                </a:lnTo>
                <a:lnTo>
                  <a:pt x="112" y="2156"/>
                </a:lnTo>
                <a:lnTo>
                  <a:pt x="56" y="2152"/>
                </a:lnTo>
                <a:lnTo>
                  <a:pt x="36" y="2136"/>
                </a:lnTo>
                <a:lnTo>
                  <a:pt x="28" y="2088"/>
                </a:lnTo>
                <a:lnTo>
                  <a:pt x="24" y="2044"/>
                </a:lnTo>
                <a:lnTo>
                  <a:pt x="64" y="2000"/>
                </a:lnTo>
                <a:lnTo>
                  <a:pt x="92" y="1972"/>
                </a:lnTo>
                <a:lnTo>
                  <a:pt x="108" y="1928"/>
                </a:lnTo>
                <a:lnTo>
                  <a:pt x="68" y="1904"/>
                </a:lnTo>
                <a:lnTo>
                  <a:pt x="56" y="1848"/>
                </a:lnTo>
                <a:lnTo>
                  <a:pt x="64" y="1792"/>
                </a:lnTo>
                <a:lnTo>
                  <a:pt x="84" y="1724"/>
                </a:lnTo>
                <a:lnTo>
                  <a:pt x="104" y="1704"/>
                </a:lnTo>
                <a:lnTo>
                  <a:pt x="172" y="1708"/>
                </a:lnTo>
                <a:lnTo>
                  <a:pt x="188" y="1740"/>
                </a:lnTo>
                <a:lnTo>
                  <a:pt x="192" y="1796"/>
                </a:lnTo>
                <a:lnTo>
                  <a:pt x="192" y="1824"/>
                </a:lnTo>
                <a:lnTo>
                  <a:pt x="196" y="1876"/>
                </a:lnTo>
                <a:lnTo>
                  <a:pt x="236" y="1888"/>
                </a:lnTo>
                <a:lnTo>
                  <a:pt x="292" y="1856"/>
                </a:lnTo>
                <a:lnTo>
                  <a:pt x="324" y="1828"/>
                </a:lnTo>
                <a:lnTo>
                  <a:pt x="340" y="1784"/>
                </a:lnTo>
                <a:lnTo>
                  <a:pt x="364" y="1748"/>
                </a:lnTo>
                <a:lnTo>
                  <a:pt x="328" y="1716"/>
                </a:lnTo>
                <a:lnTo>
                  <a:pt x="292" y="1680"/>
                </a:lnTo>
                <a:lnTo>
                  <a:pt x="276" y="1632"/>
                </a:lnTo>
                <a:lnTo>
                  <a:pt x="272" y="1580"/>
                </a:lnTo>
                <a:lnTo>
                  <a:pt x="272" y="1536"/>
                </a:lnTo>
                <a:lnTo>
                  <a:pt x="236" y="1500"/>
                </a:lnTo>
                <a:lnTo>
                  <a:pt x="176" y="1488"/>
                </a:lnTo>
                <a:lnTo>
                  <a:pt x="124" y="1496"/>
                </a:lnTo>
                <a:lnTo>
                  <a:pt x="100" y="1492"/>
                </a:lnTo>
                <a:lnTo>
                  <a:pt x="108" y="1452"/>
                </a:lnTo>
                <a:lnTo>
                  <a:pt x="88" y="1400"/>
                </a:lnTo>
                <a:lnTo>
                  <a:pt x="68" y="1348"/>
                </a:lnTo>
                <a:lnTo>
                  <a:pt x="84" y="1300"/>
                </a:lnTo>
                <a:lnTo>
                  <a:pt x="152" y="1272"/>
                </a:lnTo>
                <a:lnTo>
                  <a:pt x="180" y="1276"/>
                </a:lnTo>
                <a:lnTo>
                  <a:pt x="232" y="1296"/>
                </a:lnTo>
                <a:lnTo>
                  <a:pt x="260" y="1336"/>
                </a:lnTo>
                <a:lnTo>
                  <a:pt x="300" y="1372"/>
                </a:lnTo>
                <a:lnTo>
                  <a:pt x="340" y="1396"/>
                </a:lnTo>
                <a:lnTo>
                  <a:pt x="392" y="1416"/>
                </a:lnTo>
                <a:lnTo>
                  <a:pt x="416" y="1380"/>
                </a:lnTo>
                <a:lnTo>
                  <a:pt x="460" y="1336"/>
                </a:lnTo>
                <a:lnTo>
                  <a:pt x="472" y="1296"/>
                </a:lnTo>
                <a:lnTo>
                  <a:pt x="452" y="1244"/>
                </a:lnTo>
                <a:lnTo>
                  <a:pt x="412" y="1196"/>
                </a:lnTo>
                <a:lnTo>
                  <a:pt x="372" y="1188"/>
                </a:lnTo>
                <a:lnTo>
                  <a:pt x="340" y="1136"/>
                </a:lnTo>
                <a:lnTo>
                  <a:pt x="336" y="1108"/>
                </a:lnTo>
                <a:lnTo>
                  <a:pt x="304" y="1104"/>
                </a:lnTo>
                <a:lnTo>
                  <a:pt x="256" y="1100"/>
                </a:lnTo>
                <a:lnTo>
                  <a:pt x="276" y="1076"/>
                </a:lnTo>
                <a:lnTo>
                  <a:pt x="316" y="1076"/>
                </a:lnTo>
                <a:lnTo>
                  <a:pt x="316" y="1036"/>
                </a:lnTo>
                <a:lnTo>
                  <a:pt x="296" y="1004"/>
                </a:lnTo>
                <a:lnTo>
                  <a:pt x="256" y="964"/>
                </a:lnTo>
                <a:lnTo>
                  <a:pt x="252" y="928"/>
                </a:lnTo>
                <a:lnTo>
                  <a:pt x="276" y="900"/>
                </a:lnTo>
                <a:lnTo>
                  <a:pt x="276" y="860"/>
                </a:lnTo>
                <a:lnTo>
                  <a:pt x="296" y="832"/>
                </a:lnTo>
                <a:lnTo>
                  <a:pt x="332" y="812"/>
                </a:lnTo>
                <a:lnTo>
                  <a:pt x="372" y="808"/>
                </a:lnTo>
                <a:lnTo>
                  <a:pt x="436" y="832"/>
                </a:lnTo>
                <a:lnTo>
                  <a:pt x="476" y="872"/>
                </a:lnTo>
                <a:lnTo>
                  <a:pt x="516" y="872"/>
                </a:lnTo>
                <a:lnTo>
                  <a:pt x="532" y="844"/>
                </a:lnTo>
                <a:lnTo>
                  <a:pt x="548" y="824"/>
                </a:lnTo>
                <a:lnTo>
                  <a:pt x="540" y="796"/>
                </a:lnTo>
                <a:lnTo>
                  <a:pt x="512" y="772"/>
                </a:lnTo>
                <a:lnTo>
                  <a:pt x="500" y="748"/>
                </a:lnTo>
                <a:lnTo>
                  <a:pt x="516" y="712"/>
                </a:lnTo>
                <a:lnTo>
                  <a:pt x="536" y="684"/>
                </a:lnTo>
                <a:lnTo>
                  <a:pt x="552" y="636"/>
                </a:lnTo>
                <a:lnTo>
                  <a:pt x="560" y="600"/>
                </a:lnTo>
                <a:lnTo>
                  <a:pt x="572" y="568"/>
                </a:lnTo>
                <a:lnTo>
                  <a:pt x="564" y="540"/>
                </a:lnTo>
                <a:lnTo>
                  <a:pt x="520" y="516"/>
                </a:lnTo>
                <a:lnTo>
                  <a:pt x="492" y="536"/>
                </a:lnTo>
                <a:cubicBezTo>
                  <a:pt x="470" y="571"/>
                  <a:pt x="478" y="557"/>
                  <a:pt x="468" y="576"/>
                </a:cubicBezTo>
                <a:lnTo>
                  <a:pt x="456" y="612"/>
                </a:lnTo>
                <a:lnTo>
                  <a:pt x="424" y="616"/>
                </a:lnTo>
                <a:lnTo>
                  <a:pt x="372" y="592"/>
                </a:lnTo>
                <a:lnTo>
                  <a:pt x="352" y="556"/>
                </a:lnTo>
                <a:lnTo>
                  <a:pt x="352" y="520"/>
                </a:lnTo>
                <a:lnTo>
                  <a:pt x="344" y="496"/>
                </a:lnTo>
                <a:lnTo>
                  <a:pt x="324" y="460"/>
                </a:lnTo>
                <a:lnTo>
                  <a:pt x="280" y="432"/>
                </a:lnTo>
                <a:lnTo>
                  <a:pt x="264" y="384"/>
                </a:lnTo>
                <a:lnTo>
                  <a:pt x="260" y="340"/>
                </a:lnTo>
                <a:lnTo>
                  <a:pt x="244" y="280"/>
                </a:lnTo>
                <a:lnTo>
                  <a:pt x="248" y="220"/>
                </a:lnTo>
                <a:lnTo>
                  <a:pt x="300" y="176"/>
                </a:lnTo>
                <a:lnTo>
                  <a:pt x="320" y="156"/>
                </a:lnTo>
                <a:lnTo>
                  <a:pt x="340" y="132"/>
                </a:lnTo>
                <a:lnTo>
                  <a:pt x="372" y="128"/>
                </a:lnTo>
                <a:lnTo>
                  <a:pt x="396" y="128"/>
                </a:lnTo>
                <a:lnTo>
                  <a:pt x="384" y="104"/>
                </a:lnTo>
                <a:lnTo>
                  <a:pt x="352" y="88"/>
                </a:lnTo>
                <a:lnTo>
                  <a:pt x="316" y="64"/>
                </a:lnTo>
                <a:lnTo>
                  <a:pt x="300" y="36"/>
                </a:lnTo>
                <a:lnTo>
                  <a:pt x="316" y="4"/>
                </a:lnTo>
                <a:lnTo>
                  <a:pt x="344" y="0"/>
                </a:lnTo>
                <a:lnTo>
                  <a:pt x="376" y="36"/>
                </a:lnTo>
                <a:lnTo>
                  <a:pt x="420" y="88"/>
                </a:lnTo>
                <a:lnTo>
                  <a:pt x="452" y="104"/>
                </a:lnTo>
                <a:lnTo>
                  <a:pt x="452" y="132"/>
                </a:lnTo>
                <a:lnTo>
                  <a:pt x="396" y="164"/>
                </a:lnTo>
                <a:lnTo>
                  <a:pt x="372" y="164"/>
                </a:lnTo>
                <a:lnTo>
                  <a:pt x="348" y="160"/>
                </a:lnTo>
                <a:lnTo>
                  <a:pt x="328" y="180"/>
                </a:lnTo>
                <a:lnTo>
                  <a:pt x="292" y="204"/>
                </a:lnTo>
                <a:lnTo>
                  <a:pt x="284" y="228"/>
                </a:lnTo>
                <a:lnTo>
                  <a:pt x="276" y="268"/>
                </a:lnTo>
                <a:lnTo>
                  <a:pt x="276" y="308"/>
                </a:lnTo>
                <a:lnTo>
                  <a:pt x="268" y="340"/>
                </a:lnTo>
                <a:lnTo>
                  <a:pt x="280" y="388"/>
                </a:lnTo>
                <a:lnTo>
                  <a:pt x="312" y="428"/>
                </a:lnTo>
                <a:lnTo>
                  <a:pt x="340" y="460"/>
                </a:lnTo>
                <a:lnTo>
                  <a:pt x="364" y="504"/>
                </a:lnTo>
                <a:lnTo>
                  <a:pt x="384" y="544"/>
                </a:lnTo>
                <a:lnTo>
                  <a:pt x="404" y="588"/>
                </a:lnTo>
                <a:lnTo>
                  <a:pt x="432" y="564"/>
                </a:lnTo>
                <a:lnTo>
                  <a:pt x="456" y="528"/>
                </a:lnTo>
                <a:lnTo>
                  <a:pt x="488" y="508"/>
                </a:lnTo>
                <a:lnTo>
                  <a:pt x="544" y="496"/>
                </a:lnTo>
                <a:lnTo>
                  <a:pt x="580" y="532"/>
                </a:lnTo>
                <a:lnTo>
                  <a:pt x="600" y="584"/>
                </a:lnTo>
                <a:lnTo>
                  <a:pt x="584" y="644"/>
                </a:lnTo>
                <a:lnTo>
                  <a:pt x="572" y="676"/>
                </a:lnTo>
                <a:lnTo>
                  <a:pt x="560" y="708"/>
                </a:lnTo>
                <a:lnTo>
                  <a:pt x="532" y="732"/>
                </a:lnTo>
                <a:lnTo>
                  <a:pt x="556" y="752"/>
                </a:lnTo>
                <a:lnTo>
                  <a:pt x="564" y="780"/>
                </a:lnTo>
                <a:lnTo>
                  <a:pt x="576" y="816"/>
                </a:lnTo>
                <a:lnTo>
                  <a:pt x="580" y="876"/>
                </a:lnTo>
                <a:lnTo>
                  <a:pt x="540" y="908"/>
                </a:lnTo>
                <a:lnTo>
                  <a:pt x="488" y="904"/>
                </a:lnTo>
                <a:lnTo>
                  <a:pt x="464" y="904"/>
                </a:lnTo>
                <a:lnTo>
                  <a:pt x="428" y="888"/>
                </a:lnTo>
                <a:lnTo>
                  <a:pt x="368" y="876"/>
                </a:lnTo>
                <a:lnTo>
                  <a:pt x="324" y="876"/>
                </a:lnTo>
                <a:lnTo>
                  <a:pt x="316" y="900"/>
                </a:lnTo>
                <a:lnTo>
                  <a:pt x="328" y="928"/>
                </a:lnTo>
                <a:lnTo>
                  <a:pt x="348" y="960"/>
                </a:lnTo>
                <a:lnTo>
                  <a:pt x="384" y="1000"/>
                </a:lnTo>
                <a:lnTo>
                  <a:pt x="384" y="1044"/>
                </a:lnTo>
                <a:lnTo>
                  <a:pt x="384" y="1076"/>
                </a:lnTo>
                <a:lnTo>
                  <a:pt x="392" y="1120"/>
                </a:lnTo>
                <a:lnTo>
                  <a:pt x="412" y="1136"/>
                </a:lnTo>
                <a:lnTo>
                  <a:pt x="456" y="1136"/>
                </a:lnTo>
                <a:lnTo>
                  <a:pt x="472" y="1172"/>
                </a:lnTo>
                <a:lnTo>
                  <a:pt x="536" y="1244"/>
                </a:lnTo>
                <a:lnTo>
                  <a:pt x="580" y="1280"/>
                </a:lnTo>
                <a:lnTo>
                  <a:pt x="608" y="1240"/>
                </a:lnTo>
                <a:lnTo>
                  <a:pt x="648" y="1252"/>
                </a:lnTo>
                <a:lnTo>
                  <a:pt x="660" y="1280"/>
                </a:lnTo>
                <a:lnTo>
                  <a:pt x="632" y="1312"/>
                </a:lnTo>
                <a:lnTo>
                  <a:pt x="604" y="1356"/>
                </a:lnTo>
                <a:lnTo>
                  <a:pt x="568" y="1352"/>
                </a:lnTo>
                <a:lnTo>
                  <a:pt x="520" y="1368"/>
                </a:lnTo>
                <a:lnTo>
                  <a:pt x="512" y="1412"/>
                </a:lnTo>
                <a:lnTo>
                  <a:pt x="504" y="1440"/>
                </a:lnTo>
                <a:lnTo>
                  <a:pt x="488" y="1468"/>
                </a:lnTo>
                <a:lnTo>
                  <a:pt x="436" y="1480"/>
                </a:lnTo>
                <a:lnTo>
                  <a:pt x="368" y="1468"/>
                </a:lnTo>
                <a:lnTo>
                  <a:pt x="328" y="1456"/>
                </a:lnTo>
                <a:lnTo>
                  <a:pt x="296" y="1432"/>
                </a:lnTo>
                <a:lnTo>
                  <a:pt x="272" y="1396"/>
                </a:lnTo>
                <a:lnTo>
                  <a:pt x="240" y="1388"/>
                </a:lnTo>
                <a:lnTo>
                  <a:pt x="212" y="1376"/>
                </a:lnTo>
                <a:lnTo>
                  <a:pt x="192" y="1400"/>
                </a:lnTo>
                <a:lnTo>
                  <a:pt x="212" y="1428"/>
                </a:lnTo>
                <a:lnTo>
                  <a:pt x="244" y="1448"/>
                </a:lnTo>
                <a:lnTo>
                  <a:pt x="268" y="1464"/>
                </a:lnTo>
                <a:lnTo>
                  <a:pt x="316" y="1516"/>
                </a:lnTo>
                <a:lnTo>
                  <a:pt x="304" y="1552"/>
                </a:lnTo>
                <a:lnTo>
                  <a:pt x="316" y="1592"/>
                </a:lnTo>
                <a:lnTo>
                  <a:pt x="336" y="1612"/>
                </a:lnTo>
                <a:lnTo>
                  <a:pt x="384" y="1572"/>
                </a:lnTo>
                <a:lnTo>
                  <a:pt x="440" y="1556"/>
                </a:lnTo>
                <a:lnTo>
                  <a:pt x="476" y="1548"/>
                </a:lnTo>
                <a:lnTo>
                  <a:pt x="432" y="1576"/>
                </a:lnTo>
                <a:lnTo>
                  <a:pt x="412" y="1592"/>
                </a:lnTo>
                <a:lnTo>
                  <a:pt x="380" y="1620"/>
                </a:lnTo>
                <a:lnTo>
                  <a:pt x="388" y="1652"/>
                </a:lnTo>
                <a:lnTo>
                  <a:pt x="388" y="1676"/>
                </a:lnTo>
                <a:lnTo>
                  <a:pt x="396" y="1728"/>
                </a:lnTo>
                <a:lnTo>
                  <a:pt x="404" y="1760"/>
                </a:lnTo>
                <a:lnTo>
                  <a:pt x="396" y="1808"/>
                </a:lnTo>
                <a:lnTo>
                  <a:pt x="364" y="1852"/>
                </a:lnTo>
                <a:lnTo>
                  <a:pt x="348" y="1900"/>
                </a:lnTo>
                <a:lnTo>
                  <a:pt x="288" y="1924"/>
                </a:lnTo>
                <a:lnTo>
                  <a:pt x="224" y="1948"/>
                </a:lnTo>
                <a:lnTo>
                  <a:pt x="176" y="1940"/>
                </a:lnTo>
                <a:lnTo>
                  <a:pt x="156" y="1880"/>
                </a:lnTo>
                <a:lnTo>
                  <a:pt x="160" y="1844"/>
                </a:lnTo>
                <a:lnTo>
                  <a:pt x="168" y="1808"/>
                </a:lnTo>
                <a:lnTo>
                  <a:pt x="164" y="1776"/>
                </a:lnTo>
                <a:lnTo>
                  <a:pt x="132" y="1756"/>
                </a:lnTo>
                <a:lnTo>
                  <a:pt x="108" y="1768"/>
                </a:lnTo>
                <a:lnTo>
                  <a:pt x="112" y="1828"/>
                </a:lnTo>
                <a:lnTo>
                  <a:pt x="136" y="1892"/>
                </a:lnTo>
                <a:lnTo>
                  <a:pt x="128" y="1920"/>
                </a:lnTo>
                <a:lnTo>
                  <a:pt x="148" y="1960"/>
                </a:lnTo>
                <a:lnTo>
                  <a:pt x="140" y="1992"/>
                </a:lnTo>
                <a:lnTo>
                  <a:pt x="80" y="2032"/>
                </a:lnTo>
                <a:lnTo>
                  <a:pt x="76" y="2068"/>
                </a:lnTo>
                <a:lnTo>
                  <a:pt x="80" y="2100"/>
                </a:lnTo>
                <a:lnTo>
                  <a:pt x="108" y="2104"/>
                </a:lnTo>
                <a:lnTo>
                  <a:pt x="148" y="2108"/>
                </a:lnTo>
                <a:lnTo>
                  <a:pt x="220" y="2128"/>
                </a:lnTo>
                <a:lnTo>
                  <a:pt x="236" y="2168"/>
                </a:lnTo>
                <a:lnTo>
                  <a:pt x="244" y="2208"/>
                </a:lnTo>
                <a:lnTo>
                  <a:pt x="272" y="2264"/>
                </a:lnTo>
                <a:lnTo>
                  <a:pt x="240" y="2308"/>
                </a:lnTo>
                <a:lnTo>
                  <a:pt x="216" y="2376"/>
                </a:lnTo>
                <a:lnTo>
                  <a:pt x="192" y="2424"/>
                </a:lnTo>
                <a:lnTo>
                  <a:pt x="176" y="2468"/>
                </a:lnTo>
                <a:lnTo>
                  <a:pt x="196" y="2524"/>
                </a:lnTo>
                <a:lnTo>
                  <a:pt x="232" y="2496"/>
                </a:lnTo>
                <a:lnTo>
                  <a:pt x="248" y="2440"/>
                </a:lnTo>
                <a:lnTo>
                  <a:pt x="320" y="2352"/>
                </a:lnTo>
                <a:lnTo>
                  <a:pt x="340" y="2324"/>
                </a:lnTo>
                <a:lnTo>
                  <a:pt x="396" y="2348"/>
                </a:lnTo>
                <a:lnTo>
                  <a:pt x="444" y="2372"/>
                </a:lnTo>
                <a:lnTo>
                  <a:pt x="468" y="2428"/>
                </a:lnTo>
                <a:lnTo>
                  <a:pt x="504" y="2484"/>
                </a:lnTo>
                <a:lnTo>
                  <a:pt x="500" y="2548"/>
                </a:lnTo>
                <a:lnTo>
                  <a:pt x="428" y="2604"/>
                </a:lnTo>
                <a:lnTo>
                  <a:pt x="368" y="2604"/>
                </a:lnTo>
                <a:lnTo>
                  <a:pt x="312" y="2644"/>
                </a:lnTo>
                <a:lnTo>
                  <a:pt x="248" y="2668"/>
                </a:lnTo>
                <a:lnTo>
                  <a:pt x="188" y="2704"/>
                </a:lnTo>
                <a:lnTo>
                  <a:pt x="180" y="2748"/>
                </a:lnTo>
                <a:lnTo>
                  <a:pt x="196" y="2784"/>
                </a:lnTo>
                <a:lnTo>
                  <a:pt x="232" y="2776"/>
                </a:lnTo>
                <a:lnTo>
                  <a:pt x="280" y="2732"/>
                </a:lnTo>
                <a:lnTo>
                  <a:pt x="320" y="2712"/>
                </a:lnTo>
                <a:lnTo>
                  <a:pt x="388" y="2748"/>
                </a:lnTo>
                <a:lnTo>
                  <a:pt x="432" y="2744"/>
                </a:lnTo>
                <a:lnTo>
                  <a:pt x="452" y="2708"/>
                </a:lnTo>
                <a:lnTo>
                  <a:pt x="476" y="2696"/>
                </a:lnTo>
                <a:lnTo>
                  <a:pt x="484" y="2656"/>
                </a:lnTo>
                <a:lnTo>
                  <a:pt x="496" y="2608"/>
                </a:lnTo>
                <a:lnTo>
                  <a:pt x="508" y="2568"/>
                </a:lnTo>
                <a:lnTo>
                  <a:pt x="524" y="2540"/>
                </a:lnTo>
                <a:lnTo>
                  <a:pt x="552" y="2496"/>
                </a:lnTo>
                <a:lnTo>
                  <a:pt x="580" y="2480"/>
                </a:lnTo>
                <a:lnTo>
                  <a:pt x="620" y="2460"/>
                </a:lnTo>
                <a:lnTo>
                  <a:pt x="672" y="2460"/>
                </a:lnTo>
                <a:lnTo>
                  <a:pt x="748" y="2456"/>
                </a:lnTo>
                <a:lnTo>
                  <a:pt x="832" y="2452"/>
                </a:lnTo>
                <a:lnTo>
                  <a:pt x="864" y="2420"/>
                </a:lnTo>
                <a:lnTo>
                  <a:pt x="844" y="2372"/>
                </a:lnTo>
                <a:lnTo>
                  <a:pt x="804" y="2320"/>
                </a:lnTo>
                <a:lnTo>
                  <a:pt x="756" y="2328"/>
                </a:lnTo>
                <a:lnTo>
                  <a:pt x="712" y="2324"/>
                </a:lnTo>
                <a:lnTo>
                  <a:pt x="640" y="2300"/>
                </a:lnTo>
                <a:lnTo>
                  <a:pt x="592" y="2268"/>
                </a:lnTo>
                <a:lnTo>
                  <a:pt x="592" y="2216"/>
                </a:lnTo>
                <a:lnTo>
                  <a:pt x="608" y="2164"/>
                </a:lnTo>
                <a:lnTo>
                  <a:pt x="644" y="2116"/>
                </a:lnTo>
                <a:lnTo>
                  <a:pt x="676" y="2084"/>
                </a:lnTo>
                <a:lnTo>
                  <a:pt x="692" y="2044"/>
                </a:lnTo>
                <a:cubicBezTo>
                  <a:pt x="776" y="1991"/>
                  <a:pt x="710" y="2024"/>
                  <a:pt x="756" y="2024"/>
                </a:cubicBezTo>
                <a:lnTo>
                  <a:pt x="820" y="2052"/>
                </a:lnTo>
                <a:close/>
              </a:path>
            </a:pathLst>
          </a:custGeom>
          <a:pattFill prst="dkUpDiag">
            <a:fgClr>
              <a:srgbClr val="00CCFF"/>
            </a:fgClr>
            <a:bgClr>
              <a:schemeClr val="tx2"/>
            </a:bgClr>
          </a:pattFill>
          <a:ln w="3175" cap="flat" cmpd="sng">
            <a:solidFill>
              <a:srgbClr val="0541FF"/>
            </a:solidFill>
            <a:prstDash val="solid"/>
            <a:round/>
            <a:headEnd type="none" w="med" len="med"/>
            <a:tailEnd type="none" w="med" len="med"/>
          </a:ln>
        </p:spPr>
        <p:txBody>
          <a:bodyPr/>
          <a:lstStyle/>
          <a:p>
            <a:endParaRPr lang="zh-CN" altLang="en-US"/>
          </a:p>
        </p:txBody>
      </p:sp>
      <p:sp>
        <p:nvSpPr>
          <p:cNvPr id="115788" name="Freeform 76"/>
          <p:cNvSpPr/>
          <p:nvPr/>
        </p:nvSpPr>
        <p:spPr>
          <a:xfrm>
            <a:off x="4229100" y="1114425"/>
            <a:ext cx="4962525" cy="2066925"/>
          </a:xfrm>
          <a:custGeom>
            <a:avLst/>
            <a:gdLst/>
            <a:ahLst/>
            <a:cxnLst>
              <a:cxn ang="0">
                <a:pos x="4962525" y="2066925"/>
              </a:cxn>
              <a:cxn ang="0">
                <a:pos x="4448175" y="742950"/>
              </a:cxn>
              <a:cxn ang="0">
                <a:pos x="4219575" y="447675"/>
              </a:cxn>
              <a:cxn ang="0">
                <a:pos x="3924300" y="85725"/>
              </a:cxn>
              <a:cxn ang="0">
                <a:pos x="3667125" y="0"/>
              </a:cxn>
              <a:cxn ang="0">
                <a:pos x="3457575" y="95250"/>
              </a:cxn>
              <a:cxn ang="0">
                <a:pos x="3067050" y="85725"/>
              </a:cxn>
              <a:cxn ang="0">
                <a:pos x="2619375" y="38100"/>
              </a:cxn>
              <a:cxn ang="0">
                <a:pos x="1971675" y="104775"/>
              </a:cxn>
              <a:cxn ang="0">
                <a:pos x="1562100" y="142875"/>
              </a:cxn>
              <a:cxn ang="0">
                <a:pos x="1181100" y="352425"/>
              </a:cxn>
              <a:cxn ang="0">
                <a:pos x="1104900" y="609600"/>
              </a:cxn>
              <a:cxn ang="0">
                <a:pos x="1047750" y="971550"/>
              </a:cxn>
              <a:cxn ang="0">
                <a:pos x="828675" y="1152525"/>
              </a:cxn>
              <a:cxn ang="0">
                <a:pos x="552450" y="1323975"/>
              </a:cxn>
              <a:cxn ang="0">
                <a:pos x="266700" y="1485900"/>
              </a:cxn>
              <a:cxn ang="0">
                <a:pos x="0" y="1524000"/>
              </a:cxn>
            </a:cxnLst>
            <a:rect l="0" t="0" r="0" b="0"/>
            <a:pathLst>
              <a:path w="3126" h="1302">
                <a:moveTo>
                  <a:pt x="3126" y="1302"/>
                </a:moveTo>
                <a:lnTo>
                  <a:pt x="2802" y="468"/>
                </a:lnTo>
                <a:lnTo>
                  <a:pt x="2658" y="282"/>
                </a:lnTo>
                <a:lnTo>
                  <a:pt x="2472" y="54"/>
                </a:lnTo>
                <a:lnTo>
                  <a:pt x="2310" y="0"/>
                </a:lnTo>
                <a:lnTo>
                  <a:pt x="2178" y="60"/>
                </a:lnTo>
                <a:lnTo>
                  <a:pt x="1932" y="54"/>
                </a:lnTo>
                <a:lnTo>
                  <a:pt x="1650" y="24"/>
                </a:lnTo>
                <a:lnTo>
                  <a:pt x="1242" y="66"/>
                </a:lnTo>
                <a:lnTo>
                  <a:pt x="984" y="90"/>
                </a:lnTo>
                <a:lnTo>
                  <a:pt x="744" y="222"/>
                </a:lnTo>
                <a:lnTo>
                  <a:pt x="696" y="384"/>
                </a:lnTo>
                <a:lnTo>
                  <a:pt x="660" y="612"/>
                </a:lnTo>
                <a:lnTo>
                  <a:pt x="522" y="726"/>
                </a:lnTo>
                <a:lnTo>
                  <a:pt x="348" y="834"/>
                </a:lnTo>
                <a:lnTo>
                  <a:pt x="168" y="936"/>
                </a:lnTo>
                <a:lnTo>
                  <a:pt x="0" y="960"/>
                </a:lnTo>
              </a:path>
            </a:pathLst>
          </a:custGeom>
          <a:noFill/>
          <a:ln w="76200" cap="flat" cmpd="sng">
            <a:solidFill>
              <a:srgbClr val="3DA142"/>
            </a:solidFill>
            <a:prstDash val="dash"/>
            <a:round/>
            <a:headEnd type="none" w="med" len="med"/>
            <a:tailEnd type="none" w="med" len="med"/>
          </a:ln>
        </p:spPr>
        <p:txBody>
          <a:bodyPr/>
          <a:lstStyle/>
          <a:p>
            <a:endParaRPr lang="zh-CN" altLang="en-US"/>
          </a:p>
        </p:txBody>
      </p:sp>
      <p:sp>
        <p:nvSpPr>
          <p:cNvPr id="115790" name="Freeform 78"/>
          <p:cNvSpPr/>
          <p:nvPr/>
        </p:nvSpPr>
        <p:spPr>
          <a:xfrm>
            <a:off x="5572125" y="2428875"/>
            <a:ext cx="2124075" cy="1809750"/>
          </a:xfrm>
          <a:custGeom>
            <a:avLst/>
            <a:gdLst/>
            <a:ahLst/>
            <a:cxnLst>
              <a:cxn ang="0">
                <a:pos x="2124075" y="0"/>
              </a:cxn>
              <a:cxn ang="0">
                <a:pos x="1838325" y="95250"/>
              </a:cxn>
              <a:cxn ang="0">
                <a:pos x="1695450" y="57150"/>
              </a:cxn>
              <a:cxn ang="0">
                <a:pos x="1543050" y="114300"/>
              </a:cxn>
              <a:cxn ang="0">
                <a:pos x="1304925" y="352425"/>
              </a:cxn>
              <a:cxn ang="0">
                <a:pos x="952500" y="838200"/>
              </a:cxn>
              <a:cxn ang="0">
                <a:pos x="647700" y="1066800"/>
              </a:cxn>
              <a:cxn ang="0">
                <a:pos x="504825" y="1114425"/>
              </a:cxn>
              <a:cxn ang="0">
                <a:pos x="295275" y="1495425"/>
              </a:cxn>
              <a:cxn ang="0">
                <a:pos x="0" y="1809750"/>
              </a:cxn>
            </a:cxnLst>
            <a:rect l="0" t="0" r="0" b="0"/>
            <a:pathLst>
              <a:path w="1338" h="1140">
                <a:moveTo>
                  <a:pt x="1338" y="0"/>
                </a:moveTo>
                <a:lnTo>
                  <a:pt x="1158" y="60"/>
                </a:lnTo>
                <a:lnTo>
                  <a:pt x="1068" y="36"/>
                </a:lnTo>
                <a:lnTo>
                  <a:pt x="972" y="72"/>
                </a:lnTo>
                <a:lnTo>
                  <a:pt x="822" y="222"/>
                </a:lnTo>
                <a:lnTo>
                  <a:pt x="600" y="528"/>
                </a:lnTo>
                <a:lnTo>
                  <a:pt x="408" y="672"/>
                </a:lnTo>
                <a:lnTo>
                  <a:pt x="318" y="702"/>
                </a:lnTo>
                <a:lnTo>
                  <a:pt x="186" y="942"/>
                </a:lnTo>
                <a:lnTo>
                  <a:pt x="0" y="1140"/>
                </a:lnTo>
              </a:path>
            </a:pathLst>
          </a:custGeom>
          <a:noFill/>
          <a:ln w="38100" cap="flat" cmpd="sng">
            <a:solidFill>
              <a:srgbClr val="FF0000"/>
            </a:solidFill>
            <a:prstDash val="solid"/>
            <a:round/>
            <a:headEnd type="none" w="med" len="med"/>
            <a:tailEnd type="none" w="med" len="med"/>
          </a:ln>
        </p:spPr>
        <p:txBody>
          <a:bodyPr/>
          <a:lstStyle/>
          <a:p>
            <a:endParaRPr lang="zh-CN" altLang="en-US"/>
          </a:p>
        </p:txBody>
      </p:sp>
      <p:sp>
        <p:nvSpPr>
          <p:cNvPr id="115791" name="Line 79"/>
          <p:cNvSpPr/>
          <p:nvPr/>
        </p:nvSpPr>
        <p:spPr>
          <a:xfrm flipH="1" flipV="1">
            <a:off x="5448300" y="3543300"/>
            <a:ext cx="457200" cy="276225"/>
          </a:xfrm>
          <a:prstGeom prst="line">
            <a:avLst/>
          </a:prstGeom>
          <a:ln w="38100" cap="flat" cmpd="sng">
            <a:solidFill>
              <a:srgbClr val="FF0000"/>
            </a:solidFill>
            <a:prstDash val="solid"/>
            <a:round/>
            <a:headEnd type="none" w="med" len="med"/>
            <a:tailEnd type="none" w="med" len="med"/>
          </a:ln>
        </p:spPr>
      </p:sp>
      <p:sp>
        <p:nvSpPr>
          <p:cNvPr id="115792" name="Freeform 80"/>
          <p:cNvSpPr/>
          <p:nvPr/>
        </p:nvSpPr>
        <p:spPr>
          <a:xfrm>
            <a:off x="5753100" y="3495675"/>
            <a:ext cx="542925" cy="1781175"/>
          </a:xfrm>
          <a:custGeom>
            <a:avLst/>
            <a:gdLst/>
            <a:ahLst/>
            <a:cxnLst>
              <a:cxn ang="0">
                <a:pos x="466725" y="0"/>
              </a:cxn>
              <a:cxn ang="0">
                <a:pos x="542925" y="114300"/>
              </a:cxn>
              <a:cxn ang="0">
                <a:pos x="409575" y="171450"/>
              </a:cxn>
              <a:cxn ang="0">
                <a:pos x="323850" y="352425"/>
              </a:cxn>
              <a:cxn ang="0">
                <a:pos x="180975" y="600075"/>
              </a:cxn>
              <a:cxn ang="0">
                <a:pos x="95250" y="628650"/>
              </a:cxn>
              <a:cxn ang="0">
                <a:pos x="85725" y="771525"/>
              </a:cxn>
              <a:cxn ang="0">
                <a:pos x="0" y="1019175"/>
              </a:cxn>
              <a:cxn ang="0">
                <a:pos x="66675" y="1333500"/>
              </a:cxn>
              <a:cxn ang="0">
                <a:pos x="161925" y="1581150"/>
              </a:cxn>
              <a:cxn ang="0">
                <a:pos x="171450" y="1695450"/>
              </a:cxn>
              <a:cxn ang="0">
                <a:pos x="190500" y="1781175"/>
              </a:cxn>
            </a:cxnLst>
            <a:rect l="0" t="0" r="0" b="0"/>
            <a:pathLst>
              <a:path w="342" h="1122">
                <a:moveTo>
                  <a:pt x="294" y="0"/>
                </a:moveTo>
                <a:lnTo>
                  <a:pt x="342" y="72"/>
                </a:lnTo>
                <a:lnTo>
                  <a:pt x="258" y="108"/>
                </a:lnTo>
                <a:lnTo>
                  <a:pt x="204" y="222"/>
                </a:lnTo>
                <a:lnTo>
                  <a:pt x="114" y="378"/>
                </a:lnTo>
                <a:lnTo>
                  <a:pt x="60" y="396"/>
                </a:lnTo>
                <a:lnTo>
                  <a:pt x="54" y="486"/>
                </a:lnTo>
                <a:lnTo>
                  <a:pt x="0" y="642"/>
                </a:lnTo>
                <a:lnTo>
                  <a:pt x="42" y="840"/>
                </a:lnTo>
                <a:lnTo>
                  <a:pt x="102" y="996"/>
                </a:lnTo>
                <a:lnTo>
                  <a:pt x="108" y="1068"/>
                </a:lnTo>
                <a:lnTo>
                  <a:pt x="120" y="1122"/>
                </a:lnTo>
              </a:path>
            </a:pathLst>
          </a:custGeom>
          <a:noFill/>
          <a:ln w="38100" cap="flat" cmpd="sng">
            <a:solidFill>
              <a:srgbClr val="FF0000"/>
            </a:solidFill>
            <a:prstDash val="solid"/>
            <a:round/>
            <a:headEnd type="none" w="med" len="med"/>
            <a:tailEnd type="none" w="med" len="med"/>
          </a:ln>
        </p:spPr>
        <p:txBody>
          <a:bodyPr/>
          <a:lstStyle/>
          <a:p>
            <a:endParaRPr lang="zh-CN" altLang="en-US"/>
          </a:p>
        </p:txBody>
      </p:sp>
      <p:sp>
        <p:nvSpPr>
          <p:cNvPr id="115793" name="Line 81"/>
          <p:cNvSpPr/>
          <p:nvPr/>
        </p:nvSpPr>
        <p:spPr>
          <a:xfrm flipH="1">
            <a:off x="5562600" y="5457825"/>
            <a:ext cx="247650" cy="19050"/>
          </a:xfrm>
          <a:prstGeom prst="line">
            <a:avLst/>
          </a:prstGeom>
          <a:ln w="38100" cap="flat" cmpd="sng">
            <a:solidFill>
              <a:srgbClr val="FF0000"/>
            </a:solidFill>
            <a:prstDash val="solid"/>
            <a:round/>
            <a:headEnd type="none" w="med" len="med"/>
            <a:tailEnd type="none" w="med" len="med"/>
          </a:ln>
        </p:spPr>
      </p:sp>
      <p:sp>
        <p:nvSpPr>
          <p:cNvPr id="115794" name="Freeform 82"/>
          <p:cNvSpPr/>
          <p:nvPr/>
        </p:nvSpPr>
        <p:spPr>
          <a:xfrm>
            <a:off x="4762500" y="3829050"/>
            <a:ext cx="4291013" cy="3028950"/>
          </a:xfrm>
          <a:custGeom>
            <a:avLst/>
            <a:gdLst/>
            <a:ahLst/>
            <a:cxnLst>
              <a:cxn ang="0">
                <a:pos x="4290741" y="0"/>
              </a:cxn>
              <a:cxn ang="0">
                <a:pos x="2200323" y="1448461"/>
              </a:cxn>
              <a:cxn ang="0">
                <a:pos x="1800325" y="1705713"/>
              </a:cxn>
              <a:cxn ang="0">
                <a:pos x="1228644" y="2058017"/>
              </a:cxn>
              <a:cxn ang="0">
                <a:pos x="943027" y="2210497"/>
              </a:cxn>
              <a:cxn ang="0">
                <a:pos x="657187" y="2372337"/>
              </a:cxn>
              <a:cxn ang="0">
                <a:pos x="581082" y="2591424"/>
              </a:cxn>
              <a:cxn ang="0">
                <a:pos x="380971" y="2762986"/>
              </a:cxn>
              <a:cxn ang="0">
                <a:pos x="133407" y="2800970"/>
              </a:cxn>
              <a:cxn ang="0">
                <a:pos x="0" y="3029599"/>
              </a:cxn>
            </a:cxnLst>
            <a:rect l="0" t="0" r="0" b="0"/>
            <a:pathLst>
              <a:path w="19169" h="16829">
                <a:moveTo>
                  <a:pt x="19169" y="0"/>
                </a:moveTo>
                <a:lnTo>
                  <a:pt x="9830" y="8046"/>
                </a:lnTo>
                <a:lnTo>
                  <a:pt x="8043" y="9475"/>
                </a:lnTo>
                <a:lnTo>
                  <a:pt x="5489" y="11432"/>
                </a:lnTo>
                <a:lnTo>
                  <a:pt x="4213" y="12279"/>
                </a:lnTo>
                <a:lnTo>
                  <a:pt x="2936" y="13178"/>
                </a:lnTo>
                <a:cubicBezTo>
                  <a:pt x="2823" y="13584"/>
                  <a:pt x="2709" y="13989"/>
                  <a:pt x="2596" y="14395"/>
                </a:cubicBezTo>
                <a:lnTo>
                  <a:pt x="1702" y="15348"/>
                </a:lnTo>
                <a:lnTo>
                  <a:pt x="596" y="15559"/>
                </a:lnTo>
                <a:lnTo>
                  <a:pt x="0" y="16829"/>
                </a:lnTo>
              </a:path>
            </a:pathLst>
          </a:custGeom>
          <a:noFill/>
          <a:ln w="38100" cap="flat" cmpd="sng">
            <a:solidFill>
              <a:schemeClr val="accent6"/>
            </a:solidFill>
            <a:prstDash val="dash"/>
            <a:round/>
            <a:headEnd type="none" w="med" len="med"/>
            <a:tailEnd type="none" w="med" len="med"/>
          </a:ln>
        </p:spPr>
        <p:txBody>
          <a:bodyPr/>
          <a:lstStyle/>
          <a:p>
            <a:endParaRPr lang="zh-CN" altLang="en-US"/>
          </a:p>
        </p:txBody>
      </p:sp>
      <p:sp>
        <p:nvSpPr>
          <p:cNvPr id="57414" name="Oval 9"/>
          <p:cNvSpPr/>
          <p:nvPr/>
        </p:nvSpPr>
        <p:spPr>
          <a:xfrm>
            <a:off x="6945313" y="2449513"/>
            <a:ext cx="65087" cy="65087"/>
          </a:xfrm>
          <a:prstGeom prst="ellipse">
            <a:avLst/>
          </a:prstGeom>
          <a:solidFill>
            <a:schemeClr val="bg2">
              <a:alpha val="98038"/>
            </a:schemeClr>
          </a:solidFill>
          <a:ln w="6350" cap="flat" cmpd="sng">
            <a:solidFill>
              <a:schemeClr val="tx1"/>
            </a:solidFill>
            <a:prstDash val="solid"/>
            <a:round/>
            <a:headEnd type="none" w="med" len="med"/>
            <a:tailEnd type="none" w="med" len="med"/>
          </a:ln>
        </p:spPr>
        <p:txBody>
          <a:bodyPr wrap="none" anchor="ctr"/>
          <a:lstStyle/>
          <a:p>
            <a:pPr lvl="0" indent="0">
              <a:lnSpc>
                <a:spcPct val="140000"/>
              </a:lnSpc>
              <a:spcBef>
                <a:spcPct val="50000"/>
              </a:spcBef>
              <a:buClr>
                <a:srgbClr val="000000"/>
              </a:buClr>
              <a:buSzPct val="70000"/>
              <a:buFont typeface="Wingdings" panose="05000000000000000000" pitchFamily="2" charset="2"/>
              <a:buNone/>
            </a:pPr>
            <a:endParaRPr lang="zh-CN" altLang="zh-CN" sz="2000" b="1" dirty="0">
              <a:solidFill>
                <a:srgbClr val="FF66CC"/>
              </a:solidFill>
              <a:latin typeface="Times New Roman" panose="02020603050405020304" pitchFamily="18" charset="0"/>
              <a:ea typeface="华文新魏" panose="02010800040101010101" pitchFamily="2" charset="-122"/>
            </a:endParaRPr>
          </a:p>
        </p:txBody>
      </p:sp>
      <p:sp>
        <p:nvSpPr>
          <p:cNvPr id="57415" name="Oval 9"/>
          <p:cNvSpPr/>
          <p:nvPr/>
        </p:nvSpPr>
        <p:spPr>
          <a:xfrm>
            <a:off x="4838700" y="6829425"/>
            <a:ext cx="65088" cy="65088"/>
          </a:xfrm>
          <a:prstGeom prst="ellipse">
            <a:avLst/>
          </a:prstGeom>
          <a:solidFill>
            <a:schemeClr val="bg2">
              <a:alpha val="98038"/>
            </a:schemeClr>
          </a:solidFill>
          <a:ln w="6350" cap="flat" cmpd="sng">
            <a:solidFill>
              <a:schemeClr val="tx1"/>
            </a:solidFill>
            <a:prstDash val="solid"/>
            <a:round/>
            <a:headEnd type="none" w="med" len="med"/>
            <a:tailEnd type="none" w="med" len="med"/>
          </a:ln>
        </p:spPr>
        <p:txBody>
          <a:bodyPr wrap="none" anchor="ctr"/>
          <a:lstStyle/>
          <a:p>
            <a:pPr lvl="0" indent="0">
              <a:lnSpc>
                <a:spcPct val="140000"/>
              </a:lnSpc>
              <a:spcBef>
                <a:spcPct val="50000"/>
              </a:spcBef>
              <a:buClr>
                <a:srgbClr val="000000"/>
              </a:buClr>
              <a:buSzPct val="70000"/>
              <a:buFont typeface="Wingdings" panose="05000000000000000000" pitchFamily="2" charset="2"/>
              <a:buNone/>
            </a:pPr>
            <a:endParaRPr lang="zh-CN" altLang="zh-CN" sz="2000" b="1" dirty="0">
              <a:solidFill>
                <a:srgbClr val="FF66CC"/>
              </a:solidFill>
              <a:latin typeface="Times New Roman" panose="02020603050405020304" pitchFamily="18" charset="0"/>
              <a:ea typeface="华文新魏" panose="02010800040101010101" pitchFamily="2" charset="-122"/>
            </a:endParaRPr>
          </a:p>
        </p:txBody>
      </p:sp>
      <p:sp>
        <p:nvSpPr>
          <p:cNvPr id="57416" name="Oval 9"/>
          <p:cNvSpPr/>
          <p:nvPr/>
        </p:nvSpPr>
        <p:spPr>
          <a:xfrm>
            <a:off x="7364413" y="1778000"/>
            <a:ext cx="65087" cy="65088"/>
          </a:xfrm>
          <a:prstGeom prst="ellipse">
            <a:avLst/>
          </a:prstGeom>
          <a:solidFill>
            <a:schemeClr val="bg2">
              <a:alpha val="98038"/>
            </a:schemeClr>
          </a:solidFill>
          <a:ln w="6350" cap="flat" cmpd="sng">
            <a:solidFill>
              <a:schemeClr val="tx1"/>
            </a:solidFill>
            <a:prstDash val="solid"/>
            <a:round/>
            <a:headEnd type="none" w="med" len="med"/>
            <a:tailEnd type="none" w="med" len="med"/>
          </a:ln>
        </p:spPr>
        <p:txBody>
          <a:bodyPr wrap="none" anchor="ctr"/>
          <a:lstStyle/>
          <a:p>
            <a:pPr lvl="0" indent="0">
              <a:lnSpc>
                <a:spcPct val="140000"/>
              </a:lnSpc>
              <a:spcBef>
                <a:spcPct val="50000"/>
              </a:spcBef>
              <a:buClr>
                <a:srgbClr val="000000"/>
              </a:buClr>
              <a:buSzPct val="70000"/>
              <a:buFont typeface="Wingdings" panose="05000000000000000000" pitchFamily="2" charset="2"/>
              <a:buNone/>
            </a:pPr>
            <a:endParaRPr lang="zh-CN" altLang="zh-CN" sz="2000" b="1" dirty="0">
              <a:solidFill>
                <a:srgbClr val="FF66CC"/>
              </a:solidFill>
              <a:latin typeface="Times New Roman" panose="02020603050405020304" pitchFamily="18" charset="0"/>
              <a:ea typeface="华文新魏" panose="02010800040101010101" pitchFamily="2" charset="-122"/>
            </a:endParaRPr>
          </a:p>
        </p:txBody>
      </p:sp>
      <p:sp>
        <p:nvSpPr>
          <p:cNvPr id="57417" name="Oval 9"/>
          <p:cNvSpPr/>
          <p:nvPr/>
        </p:nvSpPr>
        <p:spPr>
          <a:xfrm>
            <a:off x="7993063" y="4968875"/>
            <a:ext cx="65087" cy="65088"/>
          </a:xfrm>
          <a:prstGeom prst="ellipse">
            <a:avLst/>
          </a:prstGeom>
          <a:solidFill>
            <a:schemeClr val="bg2">
              <a:alpha val="98038"/>
            </a:schemeClr>
          </a:solidFill>
          <a:ln w="6350" cap="flat" cmpd="sng">
            <a:solidFill>
              <a:schemeClr val="tx1"/>
            </a:solidFill>
            <a:prstDash val="solid"/>
            <a:round/>
            <a:headEnd type="none" w="med" len="med"/>
            <a:tailEnd type="none" w="med" len="med"/>
          </a:ln>
        </p:spPr>
        <p:txBody>
          <a:bodyPr wrap="none" anchor="ctr"/>
          <a:lstStyle/>
          <a:p>
            <a:pPr lvl="0" indent="0">
              <a:lnSpc>
                <a:spcPct val="140000"/>
              </a:lnSpc>
              <a:spcBef>
                <a:spcPct val="50000"/>
              </a:spcBef>
              <a:buClr>
                <a:srgbClr val="000000"/>
              </a:buClr>
              <a:buSzPct val="70000"/>
              <a:buFont typeface="Wingdings" panose="05000000000000000000" pitchFamily="2" charset="2"/>
              <a:buNone/>
            </a:pPr>
            <a:endParaRPr lang="zh-CN" altLang="zh-CN" sz="2000" b="1" dirty="0">
              <a:solidFill>
                <a:srgbClr val="FF66CC"/>
              </a:solidFill>
              <a:latin typeface="Times New Roman" panose="02020603050405020304" pitchFamily="18" charset="0"/>
              <a:ea typeface="华文新魏" panose="02010800040101010101" pitchFamily="2" charset="-122"/>
            </a:endParaRPr>
          </a:p>
        </p:txBody>
      </p:sp>
      <p:sp>
        <p:nvSpPr>
          <p:cNvPr id="57418" name="Oval 9"/>
          <p:cNvSpPr/>
          <p:nvPr/>
        </p:nvSpPr>
        <p:spPr>
          <a:xfrm>
            <a:off x="5540375" y="4230688"/>
            <a:ext cx="65088" cy="65087"/>
          </a:xfrm>
          <a:prstGeom prst="ellipse">
            <a:avLst/>
          </a:prstGeom>
          <a:solidFill>
            <a:schemeClr val="bg2">
              <a:alpha val="98038"/>
            </a:schemeClr>
          </a:solidFill>
          <a:ln w="6350" cap="flat" cmpd="sng">
            <a:solidFill>
              <a:schemeClr val="tx1"/>
            </a:solidFill>
            <a:prstDash val="solid"/>
            <a:round/>
            <a:headEnd type="none" w="med" len="med"/>
            <a:tailEnd type="none" w="med" len="med"/>
          </a:ln>
        </p:spPr>
        <p:txBody>
          <a:bodyPr wrap="none" anchor="ctr"/>
          <a:lstStyle/>
          <a:p>
            <a:pPr lvl="0" indent="0">
              <a:lnSpc>
                <a:spcPct val="140000"/>
              </a:lnSpc>
              <a:spcBef>
                <a:spcPct val="50000"/>
              </a:spcBef>
              <a:buClr>
                <a:srgbClr val="000000"/>
              </a:buClr>
              <a:buSzPct val="70000"/>
              <a:buFont typeface="Wingdings" panose="05000000000000000000" pitchFamily="2" charset="2"/>
              <a:buNone/>
            </a:pPr>
            <a:endParaRPr lang="zh-CN" altLang="zh-CN" sz="2000" b="1" dirty="0">
              <a:solidFill>
                <a:srgbClr val="FF66CC"/>
              </a:solidFill>
              <a:latin typeface="Times New Roman" panose="02020603050405020304" pitchFamily="18" charset="0"/>
              <a:ea typeface="华文新魏" panose="02010800040101010101" pitchFamily="2" charset="-122"/>
            </a:endParaRPr>
          </a:p>
        </p:txBody>
      </p:sp>
      <p:sp>
        <p:nvSpPr>
          <p:cNvPr id="57419" name="Oval 9"/>
          <p:cNvSpPr/>
          <p:nvPr/>
        </p:nvSpPr>
        <p:spPr>
          <a:xfrm>
            <a:off x="6400800" y="3581400"/>
            <a:ext cx="65088" cy="65088"/>
          </a:xfrm>
          <a:prstGeom prst="ellipse">
            <a:avLst/>
          </a:prstGeom>
          <a:solidFill>
            <a:schemeClr val="bg2">
              <a:alpha val="98038"/>
            </a:schemeClr>
          </a:solidFill>
          <a:ln w="6350" cap="flat" cmpd="sng">
            <a:solidFill>
              <a:schemeClr val="tx1"/>
            </a:solidFill>
            <a:prstDash val="solid"/>
            <a:round/>
            <a:headEnd type="none" w="med" len="med"/>
            <a:tailEnd type="none" w="med" len="med"/>
          </a:ln>
        </p:spPr>
        <p:txBody>
          <a:bodyPr wrap="none" anchor="ctr"/>
          <a:lstStyle/>
          <a:p>
            <a:pPr lvl="0" indent="0">
              <a:lnSpc>
                <a:spcPct val="140000"/>
              </a:lnSpc>
              <a:spcBef>
                <a:spcPct val="50000"/>
              </a:spcBef>
              <a:buClr>
                <a:srgbClr val="000000"/>
              </a:buClr>
              <a:buSzPct val="70000"/>
              <a:buFont typeface="Wingdings" panose="05000000000000000000" pitchFamily="2" charset="2"/>
              <a:buNone/>
            </a:pPr>
            <a:endParaRPr lang="zh-CN" altLang="zh-CN" sz="2000" b="1" dirty="0">
              <a:solidFill>
                <a:srgbClr val="FF66CC"/>
              </a:solidFill>
              <a:latin typeface="Times New Roman" panose="02020603050405020304" pitchFamily="18" charset="0"/>
              <a:ea typeface="华文新魏" panose="02010800040101010101" pitchFamily="2" charset="-122"/>
            </a:endParaRPr>
          </a:p>
        </p:txBody>
      </p:sp>
      <p:sp>
        <p:nvSpPr>
          <p:cNvPr id="57420" name="Oval 9"/>
          <p:cNvSpPr/>
          <p:nvPr/>
        </p:nvSpPr>
        <p:spPr>
          <a:xfrm>
            <a:off x="6705600" y="3276600"/>
            <a:ext cx="65088" cy="65088"/>
          </a:xfrm>
          <a:prstGeom prst="ellipse">
            <a:avLst/>
          </a:prstGeom>
          <a:solidFill>
            <a:schemeClr val="bg2">
              <a:alpha val="98038"/>
            </a:schemeClr>
          </a:solidFill>
          <a:ln w="6350" cap="flat" cmpd="sng">
            <a:solidFill>
              <a:schemeClr val="tx1"/>
            </a:solidFill>
            <a:prstDash val="solid"/>
            <a:round/>
            <a:headEnd type="none" w="med" len="med"/>
            <a:tailEnd type="none" w="med" len="med"/>
          </a:ln>
        </p:spPr>
        <p:txBody>
          <a:bodyPr wrap="none" anchor="ctr"/>
          <a:lstStyle/>
          <a:p>
            <a:pPr lvl="0" indent="0">
              <a:lnSpc>
                <a:spcPct val="140000"/>
              </a:lnSpc>
              <a:spcBef>
                <a:spcPct val="50000"/>
              </a:spcBef>
              <a:buClr>
                <a:srgbClr val="000000"/>
              </a:buClr>
              <a:buSzPct val="70000"/>
              <a:buFont typeface="Wingdings" panose="05000000000000000000" pitchFamily="2" charset="2"/>
              <a:buNone/>
            </a:pPr>
            <a:endParaRPr lang="zh-CN" altLang="zh-CN" sz="2000" b="1" dirty="0">
              <a:solidFill>
                <a:srgbClr val="FF66CC"/>
              </a:solidFill>
              <a:latin typeface="Times New Roman" panose="02020603050405020304" pitchFamily="18" charset="0"/>
              <a:ea typeface="华文新魏" panose="02010800040101010101" pitchFamily="2" charset="-122"/>
            </a:endParaRPr>
          </a:p>
        </p:txBody>
      </p:sp>
      <p:sp>
        <p:nvSpPr>
          <p:cNvPr id="57421" name="Oval 9"/>
          <p:cNvSpPr/>
          <p:nvPr/>
        </p:nvSpPr>
        <p:spPr>
          <a:xfrm>
            <a:off x="7543800" y="2362200"/>
            <a:ext cx="65088" cy="65088"/>
          </a:xfrm>
          <a:prstGeom prst="ellipse">
            <a:avLst/>
          </a:prstGeom>
          <a:solidFill>
            <a:schemeClr val="bg2">
              <a:alpha val="98038"/>
            </a:schemeClr>
          </a:solidFill>
          <a:ln w="6350" cap="flat" cmpd="sng">
            <a:solidFill>
              <a:schemeClr val="tx1"/>
            </a:solidFill>
            <a:prstDash val="solid"/>
            <a:round/>
            <a:headEnd type="none" w="med" len="med"/>
            <a:tailEnd type="none" w="med" len="med"/>
          </a:ln>
        </p:spPr>
        <p:txBody>
          <a:bodyPr wrap="none" anchor="ctr"/>
          <a:lstStyle/>
          <a:p>
            <a:pPr lvl="0" indent="0">
              <a:lnSpc>
                <a:spcPct val="140000"/>
              </a:lnSpc>
              <a:spcBef>
                <a:spcPct val="50000"/>
              </a:spcBef>
              <a:buClr>
                <a:srgbClr val="000000"/>
              </a:buClr>
              <a:buSzPct val="70000"/>
              <a:buFont typeface="Wingdings" panose="05000000000000000000" pitchFamily="2" charset="2"/>
              <a:buNone/>
            </a:pPr>
            <a:endParaRPr lang="zh-CN" altLang="zh-CN" sz="2000" b="1" dirty="0">
              <a:solidFill>
                <a:srgbClr val="FF66CC"/>
              </a:solidFill>
              <a:latin typeface="Times New Roman" panose="02020603050405020304" pitchFamily="18" charset="0"/>
              <a:ea typeface="华文新魏" panose="02010800040101010101" pitchFamily="2" charset="-122"/>
            </a:endParaRPr>
          </a:p>
        </p:txBody>
      </p:sp>
      <p:sp>
        <p:nvSpPr>
          <p:cNvPr id="57422" name="Text Box 10"/>
          <p:cNvSpPr txBox="1"/>
          <p:nvPr/>
        </p:nvSpPr>
        <p:spPr>
          <a:xfrm>
            <a:off x="4848225" y="6629400"/>
            <a:ext cx="641350" cy="243840"/>
          </a:xfrm>
          <a:prstGeom prst="rect">
            <a:avLst/>
          </a:prstGeom>
          <a:noFill/>
          <a:ln w="9525">
            <a:noFill/>
          </a:ln>
        </p:spPr>
        <p:txBody>
          <a:bodyPr anchor="t">
            <a:spAutoFit/>
          </a:bodyPr>
          <a:lstStyle/>
          <a:p>
            <a:pPr lvl="0" indent="0">
              <a:buClr>
                <a:srgbClr val="000000"/>
              </a:buClr>
              <a:buSzPct val="70000"/>
              <a:buFont typeface="Wingdings" panose="05000000000000000000" pitchFamily="2" charset="2"/>
              <a:buNone/>
            </a:pPr>
            <a:r>
              <a:rPr lang="zh-CN" altLang="en-US" sz="1000" b="1" dirty="0">
                <a:solidFill>
                  <a:srgbClr val="6600FF"/>
                </a:solidFill>
                <a:latin typeface="Arial" panose="020B0604020202020204" pitchFamily="34" charset="0"/>
                <a:ea typeface="宋体" panose="02010600030101010101" pitchFamily="2" charset="-122"/>
              </a:rPr>
              <a:t>大连市</a:t>
            </a:r>
            <a:endParaRPr lang="zh-CN" altLang="en-US" sz="1000" b="1" dirty="0">
              <a:solidFill>
                <a:srgbClr val="6600FF"/>
              </a:solidFill>
              <a:latin typeface="Arial" panose="020B0604020202020204" pitchFamily="34" charset="0"/>
              <a:ea typeface="宋体" panose="02010600030101010101" pitchFamily="2" charset="-122"/>
            </a:endParaRPr>
          </a:p>
        </p:txBody>
      </p:sp>
      <p:sp>
        <p:nvSpPr>
          <p:cNvPr id="57423" name="Oval 9"/>
          <p:cNvSpPr/>
          <p:nvPr/>
        </p:nvSpPr>
        <p:spPr>
          <a:xfrm>
            <a:off x="7315200" y="3276600"/>
            <a:ext cx="65088" cy="65088"/>
          </a:xfrm>
          <a:prstGeom prst="ellipse">
            <a:avLst/>
          </a:prstGeom>
          <a:solidFill>
            <a:schemeClr val="bg2">
              <a:alpha val="98038"/>
            </a:schemeClr>
          </a:solidFill>
          <a:ln w="6350" cap="flat" cmpd="sng">
            <a:solidFill>
              <a:schemeClr val="tx1"/>
            </a:solidFill>
            <a:prstDash val="solid"/>
            <a:round/>
            <a:headEnd type="none" w="med" len="med"/>
            <a:tailEnd type="none" w="med" len="med"/>
          </a:ln>
        </p:spPr>
        <p:txBody>
          <a:bodyPr wrap="none" anchor="ctr"/>
          <a:lstStyle/>
          <a:p>
            <a:pPr lvl="0" indent="0">
              <a:lnSpc>
                <a:spcPct val="140000"/>
              </a:lnSpc>
              <a:spcBef>
                <a:spcPct val="50000"/>
              </a:spcBef>
              <a:buClr>
                <a:srgbClr val="000000"/>
              </a:buClr>
              <a:buSzPct val="70000"/>
              <a:buFont typeface="Wingdings" panose="05000000000000000000" pitchFamily="2" charset="2"/>
              <a:buNone/>
            </a:pPr>
            <a:endParaRPr lang="zh-CN" altLang="zh-CN" sz="2000" b="1" dirty="0">
              <a:solidFill>
                <a:srgbClr val="FF66CC"/>
              </a:solidFill>
              <a:latin typeface="Times New Roman" panose="02020603050405020304" pitchFamily="18" charset="0"/>
              <a:ea typeface="华文新魏" panose="02010800040101010101" pitchFamily="2" charset="-122"/>
            </a:endParaRPr>
          </a:p>
        </p:txBody>
      </p:sp>
      <p:sp>
        <p:nvSpPr>
          <p:cNvPr id="57424" name="Oval 7"/>
          <p:cNvSpPr/>
          <p:nvPr/>
        </p:nvSpPr>
        <p:spPr>
          <a:xfrm>
            <a:off x="3598863" y="2743200"/>
            <a:ext cx="65087" cy="65088"/>
          </a:xfrm>
          <a:prstGeom prst="ellipse">
            <a:avLst/>
          </a:prstGeom>
          <a:solidFill>
            <a:schemeClr val="bg2">
              <a:alpha val="98038"/>
            </a:schemeClr>
          </a:solidFill>
          <a:ln w="6350" cap="flat" cmpd="sng">
            <a:solidFill>
              <a:schemeClr val="tx1"/>
            </a:solidFill>
            <a:prstDash val="solid"/>
            <a:round/>
            <a:headEnd type="none" w="med" len="med"/>
            <a:tailEnd type="none" w="med" len="med"/>
          </a:ln>
        </p:spPr>
        <p:txBody>
          <a:bodyPr wrap="none" anchor="ctr"/>
          <a:lstStyle/>
          <a:p>
            <a:pPr lvl="0" indent="0">
              <a:lnSpc>
                <a:spcPct val="140000"/>
              </a:lnSpc>
              <a:spcBef>
                <a:spcPct val="50000"/>
              </a:spcBef>
              <a:buClr>
                <a:srgbClr val="000000"/>
              </a:buClr>
              <a:buSzPct val="70000"/>
              <a:buFont typeface="Wingdings" panose="05000000000000000000" pitchFamily="2" charset="2"/>
              <a:buNone/>
            </a:pPr>
            <a:endParaRPr lang="zh-CN" altLang="zh-CN" sz="2000" b="1" dirty="0">
              <a:solidFill>
                <a:srgbClr val="FF66CC"/>
              </a:solidFill>
              <a:latin typeface="Times New Roman" panose="02020603050405020304" pitchFamily="18" charset="0"/>
              <a:ea typeface="华文新魏" panose="02010800040101010101" pitchFamily="2" charset="-122"/>
            </a:endParaRPr>
          </a:p>
        </p:txBody>
      </p:sp>
      <p:sp>
        <p:nvSpPr>
          <p:cNvPr id="115808" name="Rectangle 96"/>
          <p:cNvSpPr/>
          <p:nvPr/>
        </p:nvSpPr>
        <p:spPr>
          <a:xfrm>
            <a:off x="6651625" y="4931886"/>
            <a:ext cx="4038600" cy="1920240"/>
          </a:xfrm>
          <a:prstGeom prst="rect">
            <a:avLst/>
          </a:prstGeom>
          <a:solidFill>
            <a:schemeClr val="bg1"/>
          </a:solidFill>
          <a:ln w="9525" cap="flat" cmpd="sng">
            <a:solidFill>
              <a:srgbClr val="FF0000"/>
            </a:solidFill>
            <a:prstDash val="solid"/>
            <a:miter/>
            <a:headEnd type="none" w="med" len="med"/>
            <a:tailEnd type="none" w="med" len="med"/>
          </a:ln>
        </p:spPr>
        <p:txBody>
          <a:bodyPr anchor="ctr">
            <a:spAutoFit/>
          </a:bodyPr>
          <a:lstStyle/>
          <a:p>
            <a:pPr lvl="0" indent="0"/>
            <a:r>
              <a:rPr lang="en-US" altLang="zh-CN" sz="2000" dirty="0">
                <a:solidFill>
                  <a:srgbClr val="0033CC"/>
                </a:solidFill>
                <a:latin typeface="楷体_GB2312" pitchFamily="49" charset="-122"/>
                <a:ea typeface="楷体_GB2312" pitchFamily="49" charset="-122"/>
              </a:rPr>
              <a:t>    </a:t>
            </a:r>
            <a:r>
              <a:rPr lang="en-US" altLang="zh-CN" sz="2000" dirty="0">
                <a:solidFill>
                  <a:srgbClr val="0033CC"/>
                </a:solidFill>
                <a:latin typeface="楷体_GB2312" pitchFamily="49" charset="-122"/>
                <a:ea typeface="楷体_GB2312" pitchFamily="49" charset="-122"/>
                <a:sym typeface="+mn-ea"/>
              </a:rPr>
              <a:t>三线工程建成后，新增供水能力51.92亿立方米，可实现9个流域、40座大中型水库、7条主要江河、地表水与地下水连通联调及优化配置的目标，可基本解决辽宁水资源短缺、水环境恶化等重大问题。</a:t>
            </a:r>
            <a:endParaRPr lang="zh-CN" altLang="en-US" sz="2000" dirty="0">
              <a:solidFill>
                <a:srgbClr val="0033CC"/>
              </a:solidFill>
              <a:latin typeface="楷体_GB2312" pitchFamily="49" charset="-122"/>
              <a:ea typeface="楷体_GB2312" pitchFamily="49" charset="-122"/>
            </a:endParaRPr>
          </a:p>
        </p:txBody>
      </p:sp>
      <p:sp>
        <p:nvSpPr>
          <p:cNvPr id="115809" name="AutoShape 97"/>
          <p:cNvSpPr/>
          <p:nvPr/>
        </p:nvSpPr>
        <p:spPr>
          <a:xfrm>
            <a:off x="8472488" y="333375"/>
            <a:ext cx="863600" cy="358775"/>
          </a:xfrm>
          <a:prstGeom prst="wedgeRoundRectCallout">
            <a:avLst>
              <a:gd name="adj1" fmla="val -85111"/>
              <a:gd name="adj2" fmla="val 179204"/>
              <a:gd name="adj3" fmla="val 16667"/>
            </a:avLst>
          </a:prstGeom>
          <a:solidFill>
            <a:schemeClr val="bg1"/>
          </a:solidFill>
          <a:ln w="19050" cap="flat" cmpd="sng">
            <a:solidFill>
              <a:srgbClr val="33CC33"/>
            </a:solidFill>
            <a:prstDash val="solid"/>
            <a:miter/>
            <a:headEnd type="none" w="med" len="med"/>
            <a:tailEnd type="none" w="med" len="med"/>
          </a:ln>
        </p:spPr>
        <p:txBody>
          <a:bodyPr lIns="0" tIns="0" rIns="0" bIns="0" anchor="t"/>
          <a:lstStyle/>
          <a:p>
            <a:pPr lvl="0" indent="0" algn="ctr"/>
            <a:r>
              <a:rPr lang="zh-CN" altLang="en-US" sz="2400" dirty="0">
                <a:solidFill>
                  <a:srgbClr val="33CC33"/>
                </a:solidFill>
                <a:latin typeface="Garamond" panose="02020404030301010803" pitchFamily="18" charset="0"/>
                <a:ea typeface="宋体" panose="02010600030101010101" pitchFamily="2" charset="-122"/>
              </a:rPr>
              <a:t>北线</a:t>
            </a:r>
            <a:endParaRPr lang="zh-CN" altLang="en-US" sz="2400" dirty="0">
              <a:solidFill>
                <a:srgbClr val="33CC33"/>
              </a:solidFill>
              <a:latin typeface="Garamond" panose="02020404030301010803" pitchFamily="18" charset="0"/>
              <a:ea typeface="宋体" panose="02010600030101010101" pitchFamily="2" charset="-122"/>
            </a:endParaRPr>
          </a:p>
        </p:txBody>
      </p:sp>
      <p:sp>
        <p:nvSpPr>
          <p:cNvPr id="115810" name="AutoShape 98"/>
          <p:cNvSpPr/>
          <p:nvPr/>
        </p:nvSpPr>
        <p:spPr>
          <a:xfrm>
            <a:off x="6032183" y="1547813"/>
            <a:ext cx="863600" cy="358775"/>
          </a:xfrm>
          <a:prstGeom prst="wedgeRoundRectCallout">
            <a:avLst>
              <a:gd name="adj1" fmla="val 82171"/>
              <a:gd name="adj2" fmla="val 210620"/>
              <a:gd name="adj3" fmla="val 16667"/>
            </a:avLst>
          </a:prstGeom>
          <a:solidFill>
            <a:schemeClr val="bg1"/>
          </a:solidFill>
          <a:ln w="19050" cap="flat" cmpd="sng">
            <a:solidFill>
              <a:srgbClr val="FF3300"/>
            </a:solidFill>
            <a:prstDash val="solid"/>
            <a:miter/>
            <a:headEnd type="none" w="med" len="med"/>
            <a:tailEnd type="none" w="med" len="med"/>
          </a:ln>
        </p:spPr>
        <p:txBody>
          <a:bodyPr lIns="0" tIns="0" rIns="0" bIns="0" anchor="t"/>
          <a:lstStyle/>
          <a:p>
            <a:pPr lvl="0" indent="0" algn="ctr"/>
            <a:r>
              <a:rPr lang="zh-CN" altLang="en-US" sz="2400" dirty="0">
                <a:solidFill>
                  <a:srgbClr val="FF3300"/>
                </a:solidFill>
                <a:latin typeface="Garamond" panose="02020404030301010803" pitchFamily="18" charset="0"/>
                <a:ea typeface="宋体" panose="02010600030101010101" pitchFamily="2" charset="-122"/>
              </a:rPr>
              <a:t>中线</a:t>
            </a:r>
            <a:endParaRPr lang="zh-CN" altLang="en-US" sz="2400" dirty="0">
              <a:solidFill>
                <a:srgbClr val="FF3300"/>
              </a:solidFill>
              <a:latin typeface="Garamond" panose="02020404030301010803" pitchFamily="18" charset="0"/>
              <a:ea typeface="宋体" panose="02010600030101010101" pitchFamily="2" charset="-122"/>
            </a:endParaRPr>
          </a:p>
        </p:txBody>
      </p:sp>
      <p:sp>
        <p:nvSpPr>
          <p:cNvPr id="115811" name="AutoShape 99"/>
          <p:cNvSpPr/>
          <p:nvPr/>
        </p:nvSpPr>
        <p:spPr>
          <a:xfrm>
            <a:off x="3719513" y="5589588"/>
            <a:ext cx="863600" cy="358775"/>
          </a:xfrm>
          <a:prstGeom prst="wedgeRoundRectCallout">
            <a:avLst>
              <a:gd name="adj1" fmla="val 116361"/>
              <a:gd name="adj2" fmla="val 211060"/>
              <a:gd name="adj3" fmla="val 16667"/>
            </a:avLst>
          </a:prstGeom>
          <a:solidFill>
            <a:schemeClr val="bg1"/>
          </a:solidFill>
          <a:ln w="19050" cap="flat" cmpd="sng">
            <a:solidFill>
              <a:schemeClr val="bg1"/>
            </a:solidFill>
            <a:prstDash val="solid"/>
            <a:miter/>
            <a:headEnd type="none" w="med" len="med"/>
            <a:tailEnd type="none" w="med" len="med"/>
          </a:ln>
        </p:spPr>
        <p:txBody>
          <a:bodyPr lIns="0" tIns="0" rIns="0" bIns="90000" anchor="t"/>
          <a:lstStyle/>
          <a:p>
            <a:pPr lvl="0" indent="0" algn="ctr"/>
            <a:r>
              <a:rPr lang="zh-CN" altLang="en-US" sz="2400" dirty="0">
                <a:solidFill>
                  <a:schemeClr val="bg1"/>
                </a:solidFill>
                <a:latin typeface="Garamond" panose="02020404030301010803" pitchFamily="18" charset="0"/>
                <a:ea typeface="楷体_GB2312" pitchFamily="49" charset="-122"/>
              </a:rPr>
              <a:t>南线</a:t>
            </a:r>
            <a:endParaRPr lang="zh-CN" altLang="en-US" sz="2400" dirty="0">
              <a:solidFill>
                <a:schemeClr val="bg1"/>
              </a:solidFill>
              <a:latin typeface="Garamond" panose="02020404030301010803" pitchFamily="18" charset="0"/>
              <a:ea typeface="楷体_GB2312" pitchFamily="49" charset="-122"/>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4738" y="645613"/>
            <a:ext cx="10353822" cy="746743"/>
          </a:xfrm>
          <a:prstGeom prst="rect">
            <a:avLst/>
          </a:prstGeom>
        </p:spPr>
        <p:txBody>
          <a:bodyPr wrap="square">
            <a:spAutoFit/>
          </a:bodyPr>
          <a:lstStyle/>
          <a:p>
            <a:pPr>
              <a:lnSpc>
                <a:spcPct val="150000"/>
              </a:lnSpc>
            </a:pPr>
            <a:r>
              <a:rPr lang="en-US" altLang="zh-CN" sz="2400" dirty="0" smtClean="0">
                <a:solidFill>
                  <a:schemeClr val="bg1"/>
                </a:solidFill>
              </a:rPr>
              <a:t>     </a:t>
            </a:r>
            <a:r>
              <a:rPr lang="en-US" altLang="zh-CN" sz="3200" dirty="0" smtClean="0">
                <a:solidFill>
                  <a:schemeClr val="bg1"/>
                </a:solidFill>
              </a:rPr>
              <a:t>2021</a:t>
            </a:r>
            <a:r>
              <a:rPr lang="zh-CN" altLang="en-US" sz="3200" dirty="0" smtClean="0">
                <a:solidFill>
                  <a:schemeClr val="bg1"/>
                </a:solidFill>
              </a:rPr>
              <a:t>年到</a:t>
            </a:r>
            <a:r>
              <a:rPr lang="en-US" altLang="zh-CN" sz="3200" dirty="0" smtClean="0">
                <a:solidFill>
                  <a:schemeClr val="bg1"/>
                </a:solidFill>
              </a:rPr>
              <a:t>2035</a:t>
            </a:r>
            <a:r>
              <a:rPr lang="zh-CN" altLang="en-US" sz="3200" dirty="0" smtClean="0">
                <a:solidFill>
                  <a:schemeClr val="bg1"/>
                </a:solidFill>
              </a:rPr>
              <a:t>年期间，防洪、供水安全得到基本保障。</a:t>
            </a:r>
            <a:endParaRPr lang="zh-CN" altLang="en-US" sz="3200" dirty="0">
              <a:solidFill>
                <a:schemeClr val="bg1"/>
              </a:solidFill>
            </a:endParaRPr>
          </a:p>
        </p:txBody>
      </p:sp>
      <p:sp>
        <p:nvSpPr>
          <p:cNvPr id="3" name="矩形 2"/>
          <p:cNvSpPr/>
          <p:nvPr/>
        </p:nvSpPr>
        <p:spPr>
          <a:xfrm>
            <a:off x="1457326" y="2888646"/>
            <a:ext cx="1414462" cy="2554545"/>
          </a:xfrm>
          <a:prstGeom prst="rect">
            <a:avLst/>
          </a:prstGeom>
          <a:ln w="38100">
            <a:solidFill>
              <a:srgbClr val="FF0000"/>
            </a:solidFill>
          </a:ln>
        </p:spPr>
        <p:txBody>
          <a:bodyPr wrap="square">
            <a:spAutoFit/>
          </a:bodyPr>
          <a:lstStyle/>
          <a:p>
            <a:r>
              <a:rPr lang="zh-CN" altLang="en-US" sz="3200" dirty="0" smtClean="0">
                <a:solidFill>
                  <a:srgbClr val="FFFFFF"/>
                </a:solidFill>
              </a:rPr>
              <a:t>这一个时期我省水利的主要矛盾</a:t>
            </a:r>
            <a:endParaRPr lang="zh-CN" altLang="en-US" dirty="0"/>
          </a:p>
        </p:txBody>
      </p:sp>
      <p:sp>
        <p:nvSpPr>
          <p:cNvPr id="4" name="矩形 3"/>
          <p:cNvSpPr/>
          <p:nvPr/>
        </p:nvSpPr>
        <p:spPr>
          <a:xfrm>
            <a:off x="6758622" y="4443472"/>
            <a:ext cx="3800476" cy="2042160"/>
          </a:xfrm>
          <a:prstGeom prst="rect">
            <a:avLst/>
          </a:prstGeom>
        </p:spPr>
        <p:txBody>
          <a:bodyPr wrap="square">
            <a:spAutoFit/>
          </a:bodyPr>
          <a:lstStyle/>
          <a:p>
            <a:r>
              <a:rPr lang="zh-CN" altLang="en-US" sz="3200" b="1" dirty="0" smtClean="0">
                <a:solidFill>
                  <a:srgbClr val="FFC000"/>
                </a:solidFill>
              </a:rPr>
              <a:t>水生态环境治理与保护滞后和水资源保障、水灾害防御不充分不平衡</a:t>
            </a:r>
            <a:endParaRPr lang="zh-CN" altLang="en-US" dirty="0"/>
          </a:p>
        </p:txBody>
      </p:sp>
      <p:sp>
        <p:nvSpPr>
          <p:cNvPr id="5" name="右箭头 4"/>
          <p:cNvSpPr/>
          <p:nvPr/>
        </p:nvSpPr>
        <p:spPr>
          <a:xfrm>
            <a:off x="3157575" y="3800472"/>
            <a:ext cx="2557462" cy="642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757988" y="1806130"/>
            <a:ext cx="3357562" cy="1077218"/>
          </a:xfrm>
          <a:prstGeom prst="rect">
            <a:avLst/>
          </a:prstGeom>
        </p:spPr>
        <p:txBody>
          <a:bodyPr wrap="square">
            <a:spAutoFit/>
          </a:bodyPr>
          <a:lstStyle/>
          <a:p>
            <a:r>
              <a:rPr lang="zh-CN" altLang="en-US" sz="3200" b="1" dirty="0" smtClean="0">
                <a:solidFill>
                  <a:srgbClr val="FFC000"/>
                </a:solidFill>
              </a:rPr>
              <a:t>人们对美好生活的向住</a:t>
            </a:r>
            <a:endParaRPr lang="zh-CN" altLang="en-US" dirty="0"/>
          </a:p>
        </p:txBody>
      </p:sp>
      <p:sp>
        <p:nvSpPr>
          <p:cNvPr id="7" name="矩形 6"/>
          <p:cNvSpPr/>
          <p:nvPr/>
        </p:nvSpPr>
        <p:spPr>
          <a:xfrm>
            <a:off x="3867154" y="3058668"/>
            <a:ext cx="1304925" cy="646331"/>
          </a:xfrm>
          <a:prstGeom prst="rect">
            <a:avLst/>
          </a:prstGeom>
        </p:spPr>
        <p:txBody>
          <a:bodyPr wrap="square">
            <a:spAutoFit/>
          </a:bodyPr>
          <a:lstStyle/>
          <a:p>
            <a:r>
              <a:rPr lang="zh-CN" altLang="en-US" sz="3600" dirty="0" smtClean="0">
                <a:solidFill>
                  <a:srgbClr val="FFC000"/>
                </a:solidFill>
              </a:rPr>
              <a:t>转化</a:t>
            </a:r>
            <a:endParaRPr lang="zh-CN" altLang="en-US" sz="3600" dirty="0">
              <a:solidFill>
                <a:srgbClr val="FFC000"/>
              </a:solidFill>
            </a:endParaRPr>
          </a:p>
        </p:txBody>
      </p:sp>
      <p:sp>
        <p:nvSpPr>
          <p:cNvPr id="8" name="object 32"/>
          <p:cNvSpPr/>
          <p:nvPr/>
        </p:nvSpPr>
        <p:spPr>
          <a:xfrm>
            <a:off x="7687524" y="3059032"/>
            <a:ext cx="927773" cy="911682"/>
          </a:xfrm>
          <a:prstGeom prst="rect">
            <a:avLst/>
          </a:prstGeom>
          <a:blipFill>
            <a:blip r:embed="rId1" cstate="print"/>
            <a:stretch>
              <a:fillRect/>
            </a:stretch>
          </a:blipFill>
        </p:spPr>
        <p:txBody>
          <a:bodyPr wrap="square" lIns="0" tIns="0" rIns="0" bIns="0" rtlCol="0"/>
          <a:lstStyle/>
          <a:p/>
        </p:txBody>
      </p:sp>
      <p:sp>
        <p:nvSpPr>
          <p:cNvPr id="10" name="左大括号 9"/>
          <p:cNvSpPr/>
          <p:nvPr/>
        </p:nvSpPr>
        <p:spPr>
          <a:xfrm>
            <a:off x="5986463" y="2100263"/>
            <a:ext cx="357187" cy="4014787"/>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文本框 1"/>
          <p:cNvSpPr txBox="1"/>
          <p:nvPr/>
        </p:nvSpPr>
        <p:spPr>
          <a:xfrm>
            <a:off x="209550" y="724535"/>
            <a:ext cx="8957310" cy="701040"/>
          </a:xfrm>
          <a:prstGeom prst="rect">
            <a:avLst/>
          </a:prstGeom>
          <a:noFill/>
          <a:ln w="9525">
            <a:noFill/>
          </a:ln>
        </p:spPr>
        <p:txBody>
          <a:bodyPr wrap="square" anchor="t">
            <a:spAutoFit/>
            <a:scene3d>
              <a:camera prst="orthographicFront"/>
              <a:lightRig rig="threePt" dir="t"/>
            </a:scene3d>
          </a:bodyPr>
          <a:lstStyle/>
          <a:p>
            <a:pPr lvl="0" indent="0" algn="l"/>
            <a:r>
              <a:rPr lang="zh-CN" altLang="en-US" sz="40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rPr>
              <a:t>（一）国家新时期</a:t>
            </a:r>
            <a:r>
              <a:rPr lang="en-US" altLang="zh-CN" sz="40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rPr>
              <a:t>“</a:t>
            </a:r>
            <a:r>
              <a:rPr lang="zh-CN" altLang="en-US" sz="40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rPr>
              <a:t>十六字</a:t>
            </a:r>
            <a:r>
              <a:rPr lang="en-US" altLang="zh-CN" sz="40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rPr>
              <a:t>”</a:t>
            </a:r>
            <a:r>
              <a:rPr lang="zh-CN" altLang="en-US" sz="40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rPr>
              <a:t>治水方针</a:t>
            </a:r>
            <a:endParaRPr lang="zh-CN" altLang="en-US" sz="40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endParaRPr>
          </a:p>
        </p:txBody>
      </p:sp>
      <p:sp>
        <p:nvSpPr>
          <p:cNvPr id="3" name="文本框 1"/>
          <p:cNvSpPr txBox="1"/>
          <p:nvPr/>
        </p:nvSpPr>
        <p:spPr>
          <a:xfrm>
            <a:off x="11430" y="3446637"/>
            <a:ext cx="12015788" cy="1310640"/>
          </a:xfrm>
          <a:prstGeom prst="rect">
            <a:avLst/>
          </a:prstGeom>
          <a:noFill/>
          <a:ln w="9525">
            <a:noFill/>
          </a:ln>
        </p:spPr>
        <p:txBody>
          <a:bodyPr wrap="square" anchor="t">
            <a:spAutoFit/>
          </a:bodyPr>
          <a:lstStyle/>
          <a:p>
            <a:pPr lvl="0" indent="0"/>
            <a:r>
              <a:rPr lang="en-US" altLang="zh-CN" sz="4000" dirty="0">
                <a:solidFill>
                  <a:schemeClr val="bg1"/>
                </a:solidFill>
                <a:latin typeface="华文隶书" panose="02010800040101010101" pitchFamily="2" charset="-122"/>
                <a:ea typeface="华文隶书" panose="02010800040101010101" pitchFamily="2" charset="-122"/>
                <a:sym typeface="宋体" panose="02010600030101010101" pitchFamily="2" charset="-122"/>
              </a:rPr>
              <a:t> </a:t>
            </a:r>
            <a:r>
              <a:rPr lang="zh-CN" altLang="en-US" sz="40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（三）水利部“水利工程补短板、水利行业</a:t>
            </a:r>
            <a:endParaRPr lang="zh-CN" altLang="en-US" sz="40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endParaRPr>
          </a:p>
          <a:p>
            <a:pPr lvl="0" indent="0"/>
            <a:r>
              <a:rPr lang="zh-CN" altLang="en-US" sz="40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             强监管”总基调</a:t>
            </a:r>
            <a:endParaRPr lang="zh-CN" altLang="en-US" sz="4000" dirty="0">
              <a:solidFill>
                <a:schemeClr val="bg1"/>
              </a:solidFill>
              <a:latin typeface="华文隶书" panose="02010800040101010101" pitchFamily="2" charset="-122"/>
              <a:ea typeface="华文隶书" panose="02010800040101010101" pitchFamily="2" charset="-122"/>
              <a:sym typeface="宋体" panose="02010600030101010101" pitchFamily="2" charset="-122"/>
            </a:endParaRPr>
          </a:p>
        </p:txBody>
      </p:sp>
      <p:sp>
        <p:nvSpPr>
          <p:cNvPr id="4" name="文本框 1"/>
          <p:cNvSpPr txBox="1"/>
          <p:nvPr/>
        </p:nvSpPr>
        <p:spPr>
          <a:xfrm>
            <a:off x="198116" y="5217477"/>
            <a:ext cx="8310880" cy="701040"/>
          </a:xfrm>
          <a:prstGeom prst="rect">
            <a:avLst/>
          </a:prstGeom>
          <a:noFill/>
          <a:ln w="9525">
            <a:noFill/>
          </a:ln>
        </p:spPr>
        <p:txBody>
          <a:bodyPr wrap="none" anchor="t">
            <a:spAutoFit/>
          </a:bodyPr>
          <a:lstStyle/>
          <a:p>
            <a:r>
              <a:rPr lang="zh-CN" altLang="en-US" sz="40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（四）新时代辽宁水利发展的总思路</a:t>
            </a:r>
            <a:endParaRPr lang="zh-CN" altLang="en-US" sz="40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endParaRPr>
          </a:p>
        </p:txBody>
      </p:sp>
      <p:sp>
        <p:nvSpPr>
          <p:cNvPr id="2" name="文本框 1"/>
          <p:cNvSpPr txBox="1"/>
          <p:nvPr/>
        </p:nvSpPr>
        <p:spPr>
          <a:xfrm>
            <a:off x="209550" y="1921510"/>
            <a:ext cx="9956800" cy="1310640"/>
          </a:xfrm>
          <a:prstGeom prst="rect">
            <a:avLst/>
          </a:prstGeom>
          <a:noFill/>
          <a:ln w="9525">
            <a:noFill/>
          </a:ln>
        </p:spPr>
        <p:txBody>
          <a:bodyPr wrap="square" anchor="t">
            <a:spAutoFit/>
            <a:scene3d>
              <a:camera prst="orthographicFront"/>
              <a:lightRig rig="threePt" dir="t"/>
            </a:scene3d>
          </a:bodyPr>
          <a:lstStyle/>
          <a:p>
            <a:pPr lvl="0" indent="0" algn="l"/>
            <a:r>
              <a:rPr lang="zh-CN" altLang="en-US" sz="40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rPr>
              <a:t>（二）总书记在黄河流域生态保护和高质量</a:t>
            </a:r>
            <a:endParaRPr lang="zh-CN" altLang="en-US" sz="40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endParaRPr>
          </a:p>
          <a:p>
            <a:pPr lvl="0" indent="0" algn="l"/>
            <a:r>
              <a:rPr lang="zh-CN" altLang="en-US" sz="40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rPr>
              <a:t>            发展座谈会上的重要讲话</a:t>
            </a:r>
            <a:endParaRPr lang="zh-CN" altLang="en-US" sz="40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23986" y="1576863"/>
            <a:ext cx="9720263" cy="3046988"/>
          </a:xfrm>
          <a:prstGeom prst="rect">
            <a:avLst/>
          </a:prstGeom>
        </p:spPr>
        <p:txBody>
          <a:bodyPr wrap="square">
            <a:spAutoFit/>
          </a:bodyPr>
          <a:lstStyle/>
          <a:p>
            <a:pPr>
              <a:lnSpc>
                <a:spcPct val="150000"/>
              </a:lnSpc>
            </a:pPr>
            <a:r>
              <a:rPr lang="zh-CN" altLang="en-US" sz="3200" b="1" dirty="0" smtClean="0">
                <a:solidFill>
                  <a:srgbClr val="FFC000"/>
                </a:solidFill>
              </a:rPr>
              <a:t>         新时代辽宁水利发展的总体思路是：</a:t>
            </a:r>
            <a:r>
              <a:rPr lang="zh-CN" altLang="en-US" sz="3200" dirty="0" smtClean="0">
                <a:solidFill>
                  <a:schemeClr val="bg1"/>
                </a:solidFill>
              </a:rPr>
              <a:t>跳出水利谋划水利、跳出河湖治理河湖，统筹解决水灾害、水环境、水生态等新老水问题，为辽宁经济社会发展和人民安居乐业提供水安全保障。</a:t>
            </a:r>
            <a:endParaRPr lang="zh-CN" altLang="en-US" sz="32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18920" y="1291590"/>
            <a:ext cx="9243695" cy="3931920"/>
          </a:xfrm>
          <a:prstGeom prst="rect">
            <a:avLst/>
          </a:prstGeom>
        </p:spPr>
        <p:txBody>
          <a:bodyPr wrap="square">
            <a:spAutoFit/>
          </a:bodyPr>
          <a:lstStyle/>
          <a:p>
            <a:pPr>
              <a:lnSpc>
                <a:spcPct val="150000"/>
              </a:lnSpc>
            </a:pPr>
            <a:r>
              <a:rPr lang="zh-CN" altLang="en-US" sz="2400" dirty="0" smtClean="0">
                <a:solidFill>
                  <a:schemeClr val="bg1"/>
                </a:solidFill>
              </a:rPr>
              <a:t>        </a:t>
            </a:r>
            <a:r>
              <a:rPr lang="zh-CN" altLang="en-US" sz="2800" dirty="0" smtClean="0">
                <a:solidFill>
                  <a:schemeClr val="bg1"/>
                </a:solidFill>
              </a:rPr>
              <a:t> </a:t>
            </a:r>
            <a:r>
              <a:rPr lang="zh-CN" altLang="en-US" sz="2800" b="1" dirty="0" smtClean="0">
                <a:solidFill>
                  <a:srgbClr val="FFC000"/>
                </a:solidFill>
              </a:rPr>
              <a:t>一是重骨干</a:t>
            </a:r>
            <a:r>
              <a:rPr lang="zh-CN" altLang="en-US" sz="2800" dirty="0" smtClean="0">
                <a:solidFill>
                  <a:schemeClr val="bg1"/>
                </a:solidFill>
              </a:rPr>
              <a:t>。进一步优化水资源配置体系，完善我省“东水济辽”水资源配置格局，统筹推进辽西北供水二期及配套工程、大伙房水库输水二期二步等大型跨流域调水工程建设，保障全省供水安全。加快推进辽河干流防洪提升工程，全力打好辽河流域综合治理攻坚战，保障全省防洪安全和生态安全。</a:t>
            </a:r>
            <a:endParaRPr lang="zh-CN" altLang="en-US" sz="28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8727" y="489083"/>
            <a:ext cx="9448800" cy="523220"/>
          </a:xfrm>
          <a:prstGeom prst="rect">
            <a:avLst/>
          </a:prstGeom>
        </p:spPr>
        <p:txBody>
          <a:bodyPr wrap="square">
            <a:spAutoFit/>
          </a:bodyPr>
          <a:lstStyle/>
          <a:p>
            <a:r>
              <a:rPr lang="zh-CN" altLang="en-US" sz="2800" b="1" dirty="0" smtClean="0">
                <a:solidFill>
                  <a:srgbClr val="FFC000"/>
                </a:solidFill>
              </a:rPr>
              <a:t>二是补短板。</a:t>
            </a:r>
            <a:r>
              <a:rPr lang="zh-CN" altLang="en-US" sz="2800" dirty="0" smtClean="0">
                <a:solidFill>
                  <a:schemeClr val="bg1"/>
                </a:solidFill>
              </a:rPr>
              <a:t>就是解决两个不充分、五个不平衡问题。</a:t>
            </a:r>
            <a:endParaRPr lang="zh-CN" altLang="en-US" sz="2800" dirty="0">
              <a:solidFill>
                <a:schemeClr val="bg1"/>
              </a:solidFill>
            </a:endParaRPr>
          </a:p>
        </p:txBody>
      </p:sp>
      <p:sp>
        <p:nvSpPr>
          <p:cNvPr id="4" name="矩形 3"/>
          <p:cNvSpPr/>
          <p:nvPr/>
        </p:nvSpPr>
        <p:spPr>
          <a:xfrm>
            <a:off x="633046" y="2390357"/>
            <a:ext cx="534572" cy="2246769"/>
          </a:xfrm>
          <a:prstGeom prst="rect">
            <a:avLst/>
          </a:prstGeom>
        </p:spPr>
        <p:txBody>
          <a:bodyPr wrap="square">
            <a:spAutoFit/>
          </a:bodyPr>
          <a:lstStyle/>
          <a:p>
            <a:r>
              <a:rPr lang="zh-CN" altLang="en-US" sz="2800" dirty="0" smtClean="0">
                <a:solidFill>
                  <a:srgbClr val="FFFFFF"/>
                </a:solidFill>
              </a:rPr>
              <a:t>两个不充分</a:t>
            </a:r>
            <a:endParaRPr lang="zh-CN" altLang="en-US" sz="2800" dirty="0"/>
          </a:p>
        </p:txBody>
      </p:sp>
      <p:sp>
        <p:nvSpPr>
          <p:cNvPr id="5" name="左大括号 4"/>
          <p:cNvSpPr/>
          <p:nvPr/>
        </p:nvSpPr>
        <p:spPr>
          <a:xfrm>
            <a:off x="1631852" y="1561508"/>
            <a:ext cx="745588" cy="42343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矩形 5"/>
          <p:cNvSpPr/>
          <p:nvPr/>
        </p:nvSpPr>
        <p:spPr>
          <a:xfrm>
            <a:off x="2935018" y="1435422"/>
            <a:ext cx="8093613" cy="2228850"/>
          </a:xfrm>
          <a:prstGeom prst="rect">
            <a:avLst/>
          </a:prstGeom>
        </p:spPr>
        <p:txBody>
          <a:bodyPr wrap="square">
            <a:spAutoFit/>
          </a:bodyPr>
          <a:lstStyle/>
          <a:p>
            <a:r>
              <a:rPr lang="zh-CN" altLang="en-US" sz="2800" dirty="0" smtClean="0">
                <a:solidFill>
                  <a:schemeClr val="bg1"/>
                </a:solidFill>
              </a:rPr>
              <a:t>       一是骨干工程作用发挥不充分，我省已初步建成辽西北供水和大伙房水库输水两大骨干工程，但配套工程受地方经济影响进展相对滞后，影响了工程发挥效益。（</a:t>
            </a:r>
            <a:r>
              <a:rPr lang="zh-CN" altLang="en-US" sz="2800" dirty="0" smtClean="0">
                <a:solidFill>
                  <a:schemeClr val="bg1"/>
                </a:solidFill>
                <a:sym typeface="+mn-ea"/>
              </a:rPr>
              <a:t>照付不议、</a:t>
            </a:r>
            <a:r>
              <a:rPr lang="zh-CN" altLang="en-US" sz="2800" dirty="0" smtClean="0">
                <a:solidFill>
                  <a:schemeClr val="bg1"/>
                </a:solidFill>
              </a:rPr>
              <a:t>实施压采地下水，提高工程供水区、管网覆盖区地下水水资源费）</a:t>
            </a:r>
            <a:endParaRPr lang="zh-CN" altLang="en-US" sz="2800" dirty="0"/>
          </a:p>
        </p:txBody>
      </p:sp>
      <p:sp>
        <p:nvSpPr>
          <p:cNvPr id="7" name="矩形 6"/>
          <p:cNvSpPr/>
          <p:nvPr/>
        </p:nvSpPr>
        <p:spPr>
          <a:xfrm>
            <a:off x="3061431" y="4488501"/>
            <a:ext cx="7840395" cy="1802130"/>
          </a:xfrm>
          <a:prstGeom prst="rect">
            <a:avLst/>
          </a:prstGeom>
        </p:spPr>
        <p:txBody>
          <a:bodyPr wrap="square">
            <a:spAutoFit/>
          </a:bodyPr>
          <a:lstStyle/>
          <a:p>
            <a:r>
              <a:rPr lang="zh-CN" altLang="en-US" sz="2800" dirty="0" smtClean="0">
                <a:solidFill>
                  <a:schemeClr val="bg1"/>
                </a:solidFill>
              </a:rPr>
              <a:t>        二是水治理体系和治理能力不完善不充分</a:t>
            </a:r>
            <a:r>
              <a:rPr lang="en-US" altLang="zh-CN" sz="2800" dirty="0" smtClean="0">
                <a:solidFill>
                  <a:schemeClr val="bg1"/>
                </a:solidFill>
              </a:rPr>
              <a:t>:</a:t>
            </a:r>
            <a:r>
              <a:rPr lang="zh-CN" altLang="en-US" sz="2800" dirty="0" smtClean="0">
                <a:solidFill>
                  <a:schemeClr val="bg1"/>
                </a:solidFill>
              </a:rPr>
              <a:t>辽河干流和主要支流等防洪工程体系基本形成，但未经系统治理，仍需继续完善。（打好辽河流域综合治理攻坚战）</a:t>
            </a:r>
            <a:endParaRPr lang="zh-CN" altLang="en-US" sz="2800"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flipH="1">
            <a:off x="661181" y="2415318"/>
            <a:ext cx="590844" cy="2554545"/>
          </a:xfrm>
          <a:prstGeom prst="rect">
            <a:avLst/>
          </a:prstGeom>
        </p:spPr>
        <p:txBody>
          <a:bodyPr wrap="square">
            <a:spAutoFit/>
          </a:bodyPr>
          <a:lstStyle/>
          <a:p>
            <a:r>
              <a:rPr lang="zh-CN" altLang="en-US" sz="3200" dirty="0" smtClean="0">
                <a:solidFill>
                  <a:srgbClr val="FFFFFF"/>
                </a:solidFill>
              </a:rPr>
              <a:t>五个不平衡</a:t>
            </a:r>
            <a:endParaRPr lang="zh-CN" altLang="en-US" sz="3200" dirty="0"/>
          </a:p>
        </p:txBody>
      </p:sp>
      <p:sp>
        <p:nvSpPr>
          <p:cNvPr id="4" name="左大括号 3"/>
          <p:cNvSpPr/>
          <p:nvPr/>
        </p:nvSpPr>
        <p:spPr>
          <a:xfrm>
            <a:off x="1364566" y="1364566"/>
            <a:ext cx="590843" cy="465640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矩形 4"/>
          <p:cNvSpPr/>
          <p:nvPr/>
        </p:nvSpPr>
        <p:spPr>
          <a:xfrm>
            <a:off x="2658794" y="688926"/>
            <a:ext cx="8257735" cy="830997"/>
          </a:xfrm>
          <a:prstGeom prst="rect">
            <a:avLst/>
          </a:prstGeom>
        </p:spPr>
        <p:txBody>
          <a:bodyPr wrap="square">
            <a:spAutoFit/>
          </a:bodyPr>
          <a:lstStyle/>
          <a:p>
            <a:r>
              <a:rPr lang="zh-CN" altLang="en-US" sz="2400" dirty="0" smtClean="0">
                <a:solidFill>
                  <a:srgbClr val="FFFFFF"/>
                </a:solidFill>
              </a:rPr>
              <a:t>一是中小河流、中小水库、中小城镇与大型河流、大型水库、大型城镇水安全保障不平衡。</a:t>
            </a:r>
            <a:endParaRPr lang="zh-CN" altLang="en-US" dirty="0"/>
          </a:p>
        </p:txBody>
      </p:sp>
      <p:sp>
        <p:nvSpPr>
          <p:cNvPr id="6" name="矩形 5"/>
          <p:cNvSpPr/>
          <p:nvPr/>
        </p:nvSpPr>
        <p:spPr>
          <a:xfrm>
            <a:off x="2657620" y="1811991"/>
            <a:ext cx="8568397" cy="830997"/>
          </a:xfrm>
          <a:prstGeom prst="rect">
            <a:avLst/>
          </a:prstGeom>
        </p:spPr>
        <p:txBody>
          <a:bodyPr wrap="square">
            <a:spAutoFit/>
          </a:bodyPr>
          <a:lstStyle/>
          <a:p>
            <a:r>
              <a:rPr lang="zh-CN" altLang="en-US" sz="2400" dirty="0" smtClean="0">
                <a:solidFill>
                  <a:srgbClr val="FFFFFF"/>
                </a:solidFill>
              </a:rPr>
              <a:t>二是农村与城市水利不平衡，农村饮水脱贫攻坚任务艰巨，农村河道防洪标准有待提高，相对于城市供水、防洪不平衡。</a:t>
            </a:r>
            <a:endParaRPr lang="zh-CN" altLang="en-US" dirty="0"/>
          </a:p>
        </p:txBody>
      </p:sp>
      <p:sp>
        <p:nvSpPr>
          <p:cNvPr id="7" name="矩形 6"/>
          <p:cNvSpPr/>
          <p:nvPr/>
        </p:nvSpPr>
        <p:spPr>
          <a:xfrm>
            <a:off x="2630656" y="3166037"/>
            <a:ext cx="8806376" cy="830997"/>
          </a:xfrm>
          <a:prstGeom prst="rect">
            <a:avLst/>
          </a:prstGeom>
        </p:spPr>
        <p:txBody>
          <a:bodyPr wrap="square">
            <a:spAutoFit/>
          </a:bodyPr>
          <a:lstStyle/>
          <a:p>
            <a:r>
              <a:rPr lang="zh-CN" altLang="en-US" sz="2400" dirty="0" smtClean="0">
                <a:solidFill>
                  <a:srgbClr val="FFFFFF"/>
                </a:solidFill>
              </a:rPr>
              <a:t>三是发达与欠发达地区水利不平衡，沈阳、大连等发达地区防洪、供水等基础设施建设完善，欠发达地区相对落后。</a:t>
            </a:r>
            <a:endParaRPr lang="zh-CN" altLang="en-US" dirty="0"/>
          </a:p>
        </p:txBody>
      </p:sp>
      <p:sp>
        <p:nvSpPr>
          <p:cNvPr id="8" name="矩形 7"/>
          <p:cNvSpPr/>
          <p:nvPr/>
        </p:nvSpPr>
        <p:spPr>
          <a:xfrm>
            <a:off x="2686925" y="4249102"/>
            <a:ext cx="8637563" cy="830997"/>
          </a:xfrm>
          <a:prstGeom prst="rect">
            <a:avLst/>
          </a:prstGeom>
        </p:spPr>
        <p:txBody>
          <a:bodyPr wrap="square">
            <a:spAutoFit/>
          </a:bodyPr>
          <a:lstStyle/>
          <a:p>
            <a:r>
              <a:rPr lang="zh-CN" altLang="en-US" sz="2400" dirty="0" smtClean="0">
                <a:solidFill>
                  <a:srgbClr val="FFFFFF"/>
                </a:solidFill>
              </a:rPr>
              <a:t>四是建设与管理不平衡，普遍存在重建设、轻管理现象，水利工程管护投入不足，工程管理人员力量薄弱。</a:t>
            </a:r>
            <a:endParaRPr lang="zh-CN" altLang="en-US" dirty="0"/>
          </a:p>
        </p:txBody>
      </p:sp>
      <p:sp>
        <p:nvSpPr>
          <p:cNvPr id="9" name="矩形 8"/>
          <p:cNvSpPr/>
          <p:nvPr/>
        </p:nvSpPr>
        <p:spPr>
          <a:xfrm>
            <a:off x="2729129" y="5448088"/>
            <a:ext cx="8750105" cy="830997"/>
          </a:xfrm>
          <a:prstGeom prst="rect">
            <a:avLst/>
          </a:prstGeom>
        </p:spPr>
        <p:txBody>
          <a:bodyPr wrap="square">
            <a:spAutoFit/>
          </a:bodyPr>
          <a:lstStyle/>
          <a:p>
            <a:r>
              <a:rPr lang="zh-CN" altLang="en-US" sz="2400" dirty="0" smtClean="0">
                <a:solidFill>
                  <a:srgbClr val="FFFFFF"/>
                </a:solidFill>
              </a:rPr>
              <a:t>五是水灾害水资源问题解决力度与水生态、水环境问题解决力度不平衡。</a:t>
            </a:r>
            <a:endParaRPr lang="zh-CN" altLang="en-US" dirty="0"/>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8950" y="1463040"/>
            <a:ext cx="11664315" cy="3931920"/>
          </a:xfrm>
          <a:prstGeom prst="rect">
            <a:avLst/>
          </a:prstGeom>
        </p:spPr>
        <p:txBody>
          <a:bodyPr wrap="square">
            <a:spAutoFit/>
          </a:bodyPr>
          <a:lstStyle/>
          <a:p>
            <a:pPr>
              <a:lnSpc>
                <a:spcPct val="150000"/>
              </a:lnSpc>
            </a:pPr>
            <a:r>
              <a:rPr lang="en-US" altLang="zh-CN" sz="2800" dirty="0" smtClean="0">
                <a:solidFill>
                  <a:schemeClr val="bg1"/>
                </a:solidFill>
              </a:rPr>
              <a:t>1</a:t>
            </a:r>
            <a:r>
              <a:rPr lang="zh-CN" altLang="en-US" sz="2800" dirty="0" smtClean="0">
                <a:solidFill>
                  <a:schemeClr val="bg1"/>
                </a:solidFill>
              </a:rPr>
              <a:t>）以河长制湖长制为抓手，全面实施山水林田湖草系统治理。</a:t>
            </a:r>
            <a:endParaRPr lang="en-US" altLang="zh-CN" sz="2800" dirty="0" smtClean="0">
              <a:solidFill>
                <a:schemeClr val="bg1"/>
              </a:solidFill>
            </a:endParaRPr>
          </a:p>
          <a:p>
            <a:pPr>
              <a:lnSpc>
                <a:spcPct val="150000"/>
              </a:lnSpc>
            </a:pPr>
            <a:r>
              <a:rPr lang="en-US" altLang="zh-CN" sz="2800" dirty="0" smtClean="0">
                <a:solidFill>
                  <a:schemeClr val="bg1"/>
                </a:solidFill>
              </a:rPr>
              <a:t>2</a:t>
            </a:r>
            <a:r>
              <a:rPr lang="zh-CN" altLang="en-US" sz="2800" dirty="0" smtClean="0">
                <a:solidFill>
                  <a:schemeClr val="bg1"/>
                </a:solidFill>
              </a:rPr>
              <a:t>）以实行最严格水资源管理制度为基础，全面做好水环境保护工作。</a:t>
            </a:r>
            <a:endParaRPr lang="en-US" altLang="zh-CN" sz="2800" dirty="0" smtClean="0">
              <a:solidFill>
                <a:schemeClr val="bg1"/>
              </a:solidFill>
            </a:endParaRPr>
          </a:p>
          <a:p>
            <a:pPr>
              <a:lnSpc>
                <a:spcPct val="150000"/>
              </a:lnSpc>
            </a:pPr>
            <a:r>
              <a:rPr lang="en-US" altLang="zh-CN" sz="2800" dirty="0" smtClean="0">
                <a:solidFill>
                  <a:schemeClr val="bg1"/>
                </a:solidFill>
              </a:rPr>
              <a:t>3</a:t>
            </a:r>
            <a:r>
              <a:rPr lang="zh-CN" altLang="en-US" sz="2800" dirty="0" smtClean="0">
                <a:solidFill>
                  <a:schemeClr val="bg1"/>
                </a:solidFill>
              </a:rPr>
              <a:t>）加强饮用水水源保护，完善饮用水污染预警和应急机制。</a:t>
            </a:r>
            <a:endParaRPr lang="en-US" altLang="zh-CN" sz="2800" dirty="0" smtClean="0">
              <a:solidFill>
                <a:schemeClr val="bg1"/>
              </a:solidFill>
            </a:endParaRPr>
          </a:p>
          <a:p>
            <a:pPr>
              <a:lnSpc>
                <a:spcPct val="150000"/>
              </a:lnSpc>
            </a:pPr>
            <a:r>
              <a:rPr lang="en-US" altLang="zh-CN" sz="2800" dirty="0" smtClean="0">
                <a:solidFill>
                  <a:schemeClr val="bg1"/>
                </a:solidFill>
              </a:rPr>
              <a:t>4</a:t>
            </a:r>
            <a:r>
              <a:rPr lang="zh-CN" altLang="en-US" sz="2800" dirty="0" smtClean="0">
                <a:solidFill>
                  <a:schemeClr val="bg1"/>
                </a:solidFill>
              </a:rPr>
              <a:t>）全面加强地下水的保护，将压采地下水任务纳绩效考核指标。</a:t>
            </a:r>
            <a:endParaRPr lang="en-US" altLang="zh-CN" sz="2800" dirty="0" smtClean="0">
              <a:solidFill>
                <a:schemeClr val="bg1"/>
              </a:solidFill>
            </a:endParaRPr>
          </a:p>
          <a:p>
            <a:pPr>
              <a:lnSpc>
                <a:spcPct val="150000"/>
              </a:lnSpc>
            </a:pPr>
            <a:r>
              <a:rPr lang="en-US" altLang="zh-CN" sz="2800" dirty="0" smtClean="0">
                <a:solidFill>
                  <a:schemeClr val="bg1"/>
                </a:solidFill>
              </a:rPr>
              <a:t>5</a:t>
            </a:r>
            <a:r>
              <a:rPr lang="zh-CN" altLang="en-US" sz="2800" dirty="0" smtClean="0">
                <a:solidFill>
                  <a:schemeClr val="bg1"/>
                </a:solidFill>
              </a:rPr>
              <a:t>）推进生态文明建设，开展河湖健康评估。</a:t>
            </a:r>
            <a:endParaRPr lang="en-US" altLang="zh-CN" sz="2800" dirty="0" smtClean="0">
              <a:solidFill>
                <a:schemeClr val="bg1"/>
              </a:solidFill>
            </a:endParaRPr>
          </a:p>
          <a:p>
            <a:pPr>
              <a:lnSpc>
                <a:spcPct val="150000"/>
              </a:lnSpc>
            </a:pPr>
            <a:r>
              <a:rPr lang="en-US" altLang="zh-CN" sz="2800" dirty="0" smtClean="0">
                <a:solidFill>
                  <a:schemeClr val="bg1"/>
                </a:solidFill>
              </a:rPr>
              <a:t>6</a:t>
            </a:r>
            <a:r>
              <a:rPr lang="zh-CN" altLang="en-US" sz="2800" dirty="0" smtClean="0">
                <a:solidFill>
                  <a:schemeClr val="bg1"/>
                </a:solidFill>
              </a:rPr>
              <a:t>）开展生态环境供水研究，尽最大努力确保河流水质不受严重污染破坏。</a:t>
            </a:r>
            <a:endParaRPr lang="zh-CN" altLang="en-US" sz="2800" dirty="0">
              <a:solidFill>
                <a:schemeClr val="bg1"/>
              </a:solidFill>
            </a:endParaRPr>
          </a:p>
        </p:txBody>
      </p:sp>
      <p:sp>
        <p:nvSpPr>
          <p:cNvPr id="3" name="矩形 2"/>
          <p:cNvSpPr/>
          <p:nvPr/>
        </p:nvSpPr>
        <p:spPr>
          <a:xfrm>
            <a:off x="668214" y="539834"/>
            <a:ext cx="2656496" cy="584775"/>
          </a:xfrm>
          <a:prstGeom prst="rect">
            <a:avLst/>
          </a:prstGeom>
        </p:spPr>
        <p:txBody>
          <a:bodyPr wrap="none">
            <a:spAutoFit/>
          </a:bodyPr>
          <a:lstStyle/>
          <a:p>
            <a:r>
              <a:rPr lang="zh-CN" altLang="en-US" sz="3200" b="1" dirty="0" smtClean="0">
                <a:solidFill>
                  <a:srgbClr val="FFC000"/>
                </a:solidFill>
              </a:rPr>
              <a:t>三是突生态。</a:t>
            </a:r>
            <a:endParaRPr lang="zh-CN" altLang="en-US" sz="3200" b="1" dirty="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8341" y="1439483"/>
            <a:ext cx="5096021" cy="4347210"/>
          </a:xfrm>
          <a:prstGeom prst="rect">
            <a:avLst/>
          </a:prstGeom>
        </p:spPr>
        <p:txBody>
          <a:bodyPr wrap="square">
            <a:spAutoFit/>
          </a:bodyPr>
          <a:lstStyle/>
          <a:p>
            <a:r>
              <a:rPr lang="zh-CN" altLang="en-US" sz="2800" dirty="0" smtClean="0">
                <a:solidFill>
                  <a:schemeClr val="bg1"/>
                </a:solidFill>
              </a:rPr>
              <a:t> </a:t>
            </a:r>
            <a:endParaRPr lang="zh-CN" altLang="en-US" sz="2800" dirty="0" smtClean="0"/>
          </a:p>
          <a:p>
            <a:r>
              <a:rPr lang="zh-CN" altLang="en-US" sz="2800" dirty="0" smtClean="0">
                <a:solidFill>
                  <a:schemeClr val="bg1"/>
                </a:solidFill>
              </a:rPr>
              <a:t>        加强水利行业监管，是新形势新任务赋予水利工作的历史使命，也是一项涉及面广、触及矛盾深、工作量大、政策性强的系统工程。各市要以深化机构改革为契机，完善健全水法规执法监督体系，实现水治理体系和治理能力现代化。</a:t>
            </a:r>
            <a:endParaRPr lang="zh-CN" altLang="en-US" sz="2800" dirty="0" smtClean="0">
              <a:solidFill>
                <a:schemeClr val="bg1"/>
              </a:solidFill>
            </a:endParaRPr>
          </a:p>
          <a:p>
            <a:pPr>
              <a:lnSpc>
                <a:spcPct val="150000"/>
              </a:lnSpc>
            </a:pPr>
            <a:endParaRPr lang="zh-CN" altLang="en-US" dirty="0">
              <a:solidFill>
                <a:schemeClr val="bg1"/>
              </a:solidFill>
            </a:endParaRPr>
          </a:p>
        </p:txBody>
      </p:sp>
      <p:sp>
        <p:nvSpPr>
          <p:cNvPr id="3" name="矩形 2"/>
          <p:cNvSpPr/>
          <p:nvPr/>
        </p:nvSpPr>
        <p:spPr>
          <a:xfrm>
            <a:off x="943923" y="628372"/>
            <a:ext cx="2244525" cy="584775"/>
          </a:xfrm>
          <a:prstGeom prst="rect">
            <a:avLst/>
          </a:prstGeom>
        </p:spPr>
        <p:txBody>
          <a:bodyPr wrap="none">
            <a:spAutoFit/>
          </a:bodyPr>
          <a:lstStyle/>
          <a:p>
            <a:r>
              <a:rPr lang="zh-CN" altLang="en-US" sz="3200" b="1" dirty="0" smtClean="0">
                <a:solidFill>
                  <a:srgbClr val="FFC000"/>
                </a:solidFill>
              </a:rPr>
              <a:t>四是强监管</a:t>
            </a:r>
            <a:endParaRPr lang="zh-CN" altLang="en-US" sz="3200" b="1" dirty="0">
              <a:solidFill>
                <a:srgbClr val="FFC000"/>
              </a:solidFill>
            </a:endParaRPr>
          </a:p>
        </p:txBody>
      </p:sp>
      <p:pic>
        <p:nvPicPr>
          <p:cNvPr id="195585" name="Picture 1"/>
          <p:cNvPicPr>
            <a:picLocks noChangeAspect="1" noChangeArrowheads="1"/>
          </p:cNvPicPr>
          <p:nvPr/>
        </p:nvPicPr>
        <p:blipFill>
          <a:blip r:embed="rId1"/>
          <a:srcRect/>
          <a:stretch>
            <a:fillRect/>
          </a:stretch>
        </p:blipFill>
        <p:spPr bwMode="auto">
          <a:xfrm>
            <a:off x="6603438" y="1912570"/>
            <a:ext cx="4930639" cy="3193367"/>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2735" y="1630680"/>
            <a:ext cx="5324475" cy="4297680"/>
          </a:xfrm>
          <a:prstGeom prst="rect">
            <a:avLst/>
          </a:prstGeom>
        </p:spPr>
        <p:txBody>
          <a:bodyPr wrap="square">
            <a:spAutoFit/>
          </a:bodyPr>
          <a:lstStyle/>
          <a:p>
            <a:r>
              <a:rPr lang="zh-CN" altLang="en-US" sz="2800" dirty="0" smtClean="0">
                <a:solidFill>
                  <a:schemeClr val="bg1"/>
                </a:solidFill>
              </a:rPr>
              <a:t>紧跟信息化、智能化步伐，大力推进水利智慧化建设</a:t>
            </a:r>
            <a:r>
              <a:rPr lang="en-US" altLang="zh-CN" sz="2800" dirty="0" smtClean="0">
                <a:solidFill>
                  <a:schemeClr val="bg1"/>
                </a:solidFill>
              </a:rPr>
              <a:t>;</a:t>
            </a:r>
            <a:r>
              <a:rPr lang="zh-CN" altLang="en-US" sz="2800" dirty="0" smtClean="0">
                <a:solidFill>
                  <a:schemeClr val="bg1"/>
                </a:solidFill>
              </a:rPr>
              <a:t>推动互联网、云计算、卫星遥感、人工智能等高新技术与水利业务深度融合，加快构建覆盖全省的水利网络大平台、信息整合共享的大数据、支持决策服务的大系统，</a:t>
            </a:r>
            <a:r>
              <a:rPr lang="zh-CN" altLang="en-US" sz="3600" dirty="0" smtClean="0">
                <a:solidFill>
                  <a:srgbClr val="FFC000"/>
                </a:solidFill>
                <a:uFillTx/>
              </a:rPr>
              <a:t>以水利数字化、网络化、智能化驱动水利现代化。</a:t>
            </a:r>
            <a:endParaRPr lang="zh-CN" altLang="en-US" sz="3600" dirty="0" smtClean="0">
              <a:solidFill>
                <a:srgbClr val="FFC000"/>
              </a:solidFill>
              <a:uFillTx/>
            </a:endParaRPr>
          </a:p>
        </p:txBody>
      </p:sp>
      <p:sp>
        <p:nvSpPr>
          <p:cNvPr id="3" name="矩形 2"/>
          <p:cNvSpPr/>
          <p:nvPr/>
        </p:nvSpPr>
        <p:spPr>
          <a:xfrm>
            <a:off x="760725" y="670599"/>
            <a:ext cx="2501006" cy="646331"/>
          </a:xfrm>
          <a:prstGeom prst="rect">
            <a:avLst/>
          </a:prstGeom>
        </p:spPr>
        <p:txBody>
          <a:bodyPr wrap="none">
            <a:spAutoFit/>
          </a:bodyPr>
          <a:lstStyle/>
          <a:p>
            <a:r>
              <a:rPr lang="zh-CN" altLang="en-US" sz="3600" b="1" dirty="0" smtClean="0">
                <a:solidFill>
                  <a:srgbClr val="FFC000"/>
                </a:solidFill>
              </a:rPr>
              <a:t>五是信息化</a:t>
            </a:r>
            <a:endParaRPr lang="zh-CN" altLang="en-US" sz="3600" b="1" dirty="0">
              <a:solidFill>
                <a:srgbClr val="FFC000"/>
              </a:solidFill>
            </a:endParaRPr>
          </a:p>
        </p:txBody>
      </p:sp>
      <p:pic>
        <p:nvPicPr>
          <p:cNvPr id="4" name="图片 3"/>
          <p:cNvPicPr>
            <a:picLocks noChangeAspect="1"/>
          </p:cNvPicPr>
          <p:nvPr/>
        </p:nvPicPr>
        <p:blipFill>
          <a:blip r:embed="rId1"/>
          <a:srcRect l="18405" t="623" r="18584"/>
          <a:stretch>
            <a:fillRect/>
          </a:stretch>
        </p:blipFill>
        <p:spPr>
          <a:xfrm>
            <a:off x="5847031" y="1959561"/>
            <a:ext cx="6132830" cy="3773170"/>
          </a:xfrm>
          <a:prstGeom prst="rect">
            <a:avLst/>
          </a:prstGeom>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2744775" y="3109135"/>
            <a:ext cx="7024065" cy="1754326"/>
          </a:xfrm>
          <a:prstGeom prst="rect">
            <a:avLst/>
          </a:prstGeom>
          <a:noFill/>
          <a:ln w="9525">
            <a:noFill/>
          </a:ln>
        </p:spPr>
        <p:txBody>
          <a:bodyPr wrap="square" anchor="t">
            <a:spAutoFit/>
          </a:bodyPr>
          <a:lstStyle/>
          <a:p>
            <a:pPr lvl="0" indent="0"/>
            <a:endParaRPr lang="en-US" altLang="zh-CN"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endParaRPr>
          </a:p>
          <a:p>
            <a:pPr lvl="0" indent="0"/>
            <a:r>
              <a:rPr lang="zh-CN" altLang="en-US" sz="5400" dirty="0" smtClean="0">
                <a:solidFill>
                  <a:schemeClr val="bg1"/>
                </a:solidFill>
                <a:latin typeface="华文琥珀" panose="02010800040101010101" pitchFamily="2" charset="-122"/>
                <a:ea typeface="华文琥珀" panose="02010800040101010101" pitchFamily="2" charset="-122"/>
                <a:sym typeface="宋体" panose="02010600030101010101" pitchFamily="2" charset="-122"/>
              </a:rPr>
              <a:t>努力工作</a:t>
            </a:r>
            <a:r>
              <a:rPr lang="en-US" altLang="zh-CN"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a:t>
            </a:r>
            <a:r>
              <a:rPr lang="zh-CN" altLang="en-US" sz="5400" dirty="0" smtClean="0">
                <a:solidFill>
                  <a:schemeClr val="bg1"/>
                </a:solidFill>
                <a:latin typeface="华文隶书" panose="02010800040101010101" pitchFamily="2" charset="-122"/>
                <a:ea typeface="华文隶书" panose="02010800040101010101" pitchFamily="2" charset="-122"/>
                <a:sym typeface="宋体" panose="02010600030101010101" pitchFamily="2" charset="-122"/>
              </a:rPr>
              <a:t>做什么</a:t>
            </a:r>
            <a:r>
              <a:rPr lang="zh-CN" altLang="en-US" sz="4400" dirty="0" smtClean="0">
                <a:solidFill>
                  <a:schemeClr val="bg1"/>
                </a:solidFill>
                <a:latin typeface="华文楷体" panose="02010600040101010101" pitchFamily="2" charset="-122"/>
                <a:ea typeface="华文楷体" panose="02010600040101010101" pitchFamily="2" charset="-122"/>
                <a:sym typeface="宋体" panose="02010600030101010101" pitchFamily="2" charset="-122"/>
              </a:rPr>
              <a:t>？</a:t>
            </a:r>
            <a:endParaRPr lang="en-US" altLang="zh-CN" sz="4400" dirty="0" smtClean="0">
              <a:solidFill>
                <a:schemeClr val="bg1"/>
              </a:solidFill>
              <a:latin typeface="华文楷体" panose="02010600040101010101" pitchFamily="2" charset="-122"/>
              <a:ea typeface="华文楷体" panose="02010600040101010101" pitchFamily="2" charset="-122"/>
              <a:sym typeface="宋体" panose="02010600030101010101" pitchFamily="2" charset="-122"/>
            </a:endParaRPr>
          </a:p>
        </p:txBody>
      </p:sp>
      <p:sp>
        <p:nvSpPr>
          <p:cNvPr id="4" name="矩形 3"/>
          <p:cNvSpPr/>
          <p:nvPr/>
        </p:nvSpPr>
        <p:spPr>
          <a:xfrm>
            <a:off x="4389755" y="1795443"/>
            <a:ext cx="3262432" cy="1015663"/>
          </a:xfrm>
          <a:prstGeom prst="rect">
            <a:avLst/>
          </a:prstGeom>
        </p:spPr>
        <p:txBody>
          <a:bodyPr wrap="none">
            <a:spAutoFit/>
          </a:bodyPr>
          <a:lstStyle/>
          <a:p>
            <a:pPr lvl="0"/>
            <a:r>
              <a:rPr lang="zh-CN" altLang="en-US" sz="6000" dirty="0" smtClean="0">
                <a:solidFill>
                  <a:srgbClr val="FFFFFF"/>
                </a:solidFill>
                <a:latin typeface="华文彩云" panose="02010800040101010101" pitchFamily="2" charset="-122"/>
                <a:ea typeface="华文彩云" panose="02010800040101010101" pitchFamily="2" charset="-122"/>
                <a:sym typeface="宋体" panose="02010600030101010101" pitchFamily="2" charset="-122"/>
              </a:rPr>
              <a:t>第二部分</a:t>
            </a:r>
            <a:endParaRPr lang="en-US" altLang="zh-CN" sz="6000" dirty="0" smtClean="0">
              <a:solidFill>
                <a:srgbClr val="FFFFFF"/>
              </a:solidFill>
              <a:latin typeface="华文彩云" panose="02010800040101010101" pitchFamily="2" charset="-122"/>
              <a:ea typeface="华文彩云" panose="02010800040101010101" pitchFamily="2" charset="-122"/>
              <a:sym typeface="宋体" panose="02010600030101010101" pitchFamily="2" charset="-122"/>
            </a:endParaRP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85765" y="558751"/>
            <a:ext cx="4246880" cy="822960"/>
          </a:xfrm>
          <a:prstGeom prst="rect">
            <a:avLst/>
          </a:prstGeom>
          <a:noFill/>
        </p:spPr>
        <p:txBody>
          <a:bodyPr wrap="square" rtlCol="0">
            <a:spAutoFit/>
          </a:bodyPr>
          <a:lstStyle/>
          <a:p>
            <a:r>
              <a:rPr lang="zh-CN" altLang="zh-CN" sz="4800"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rPr>
              <a:t>节水优先</a:t>
            </a:r>
            <a:endParaRPr lang="zh-CN" altLang="zh-CN" sz="4800"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endParaRPr>
          </a:p>
        </p:txBody>
      </p:sp>
      <p:sp>
        <p:nvSpPr>
          <p:cNvPr id="3" name="文本框 2"/>
          <p:cNvSpPr txBox="1"/>
          <p:nvPr/>
        </p:nvSpPr>
        <p:spPr>
          <a:xfrm>
            <a:off x="1928006" y="1905391"/>
            <a:ext cx="7913370" cy="3046988"/>
          </a:xfrm>
          <a:prstGeom prst="rect">
            <a:avLst/>
          </a:prstGeom>
          <a:noFill/>
        </p:spPr>
        <p:txBody>
          <a:bodyPr wrap="square" rtlCol="0">
            <a:spAutoFit/>
          </a:bodyPr>
          <a:lstStyle/>
          <a:p>
            <a:pPr>
              <a:lnSpc>
                <a:spcPct val="200000"/>
              </a:lnSpc>
            </a:pPr>
            <a:r>
              <a:rPr lang="zh-CN" altLang="en-US" sz="3200" b="1" dirty="0">
                <a:ln w="10160">
                  <a:solidFill>
                    <a:schemeClr val="accent5"/>
                  </a:solidFill>
                  <a:prstDash val="solid"/>
                </a:ln>
                <a:solidFill>
                  <a:srgbClr val="C00000"/>
                </a:solidFill>
                <a:effectLst>
                  <a:outerShdw blurRad="38100" dist="22860" dir="5400000" algn="tl" rotWithShape="0">
                    <a:srgbClr val="000000">
                      <a:alpha val="30000"/>
                    </a:srgbClr>
                  </a:outerShdw>
                </a:effectLst>
              </a:rPr>
              <a:t>一、实施国家节水行动方案</a:t>
            </a:r>
            <a:endParaRPr lang="zh-CN" altLang="en-US" sz="3200" b="1" dirty="0">
              <a:ln w="10160">
                <a:solidFill>
                  <a:schemeClr val="accent5"/>
                </a:solidFill>
                <a:prstDash val="solid"/>
              </a:ln>
              <a:solidFill>
                <a:srgbClr val="C00000"/>
              </a:solidFill>
              <a:effectLst>
                <a:outerShdw blurRad="38100" dist="22860" dir="5400000" algn="tl" rotWithShape="0">
                  <a:srgbClr val="000000">
                    <a:alpha val="30000"/>
                  </a:srgbClr>
                </a:outerShdw>
              </a:effectLst>
            </a:endParaRPr>
          </a:p>
          <a:p>
            <a:pPr>
              <a:lnSpc>
                <a:spcPct val="200000"/>
              </a:lnSpc>
            </a:pPr>
            <a:r>
              <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rPr>
              <a:t>二、打好</a:t>
            </a:r>
            <a:r>
              <a:rPr lang="en-US" altLang="zh-CN" sz="3200" dirty="0">
                <a:ln w="10160">
                  <a:solidFill>
                    <a:schemeClr val="accent5"/>
                  </a:solidFill>
                  <a:prstDash val="solid"/>
                </a:ln>
                <a:solidFill>
                  <a:srgbClr val="FFFFFF"/>
                </a:solidFill>
                <a:effectLst>
                  <a:outerShdw blurRad="38100" dist="22860" dir="5400000" algn="tl" rotWithShape="0">
                    <a:srgbClr val="000000">
                      <a:alpha val="30000"/>
                    </a:srgbClr>
                  </a:outerShdw>
                </a:effectLst>
              </a:rPr>
              <a:t>2019</a:t>
            </a:r>
            <a:r>
              <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rPr>
              <a:t>年节约用水攻坚战</a:t>
            </a:r>
            <a:endPar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nSpc>
                <a:spcPct val="200000"/>
              </a:lnSpc>
            </a:pPr>
            <a:r>
              <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rPr>
              <a:t>三、</a:t>
            </a:r>
            <a:r>
              <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推进县域节水型社会达标</a:t>
            </a:r>
            <a:r>
              <a:rPr lang="zh-CN" altLang="en-US" sz="32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建设</a:t>
            </a:r>
            <a:endPar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63600" y="1512570"/>
            <a:ext cx="5560060" cy="3474720"/>
          </a:xfrm>
          <a:prstGeom prst="rect">
            <a:avLst/>
          </a:prstGeom>
        </p:spPr>
        <p:txBody>
          <a:bodyPr wrap="square">
            <a:spAutoFit/>
          </a:bodyPr>
          <a:lstStyle/>
          <a:p>
            <a:pPr>
              <a:lnSpc>
                <a:spcPct val="150000"/>
              </a:lnSpc>
            </a:pPr>
            <a:r>
              <a:rPr lang="en-US" altLang="zh-CN" sz="2800" b="1" kern="0" dirty="0">
                <a:solidFill>
                  <a:schemeClr val="bg1"/>
                </a:solidFill>
                <a:uFillTx/>
                <a:latin typeface="黑体" panose="02010609060101010101" pitchFamily="49" charset="-122"/>
                <a:ea typeface="黑体" panose="02010609060101010101" pitchFamily="49" charset="-122"/>
                <a:sym typeface="+mn-ea"/>
              </a:rPr>
              <a:t>    </a:t>
            </a:r>
            <a:r>
              <a:rPr lang="en-US" altLang="zh-CN" sz="2400" b="1" kern="0" dirty="0">
                <a:solidFill>
                  <a:schemeClr val="bg1"/>
                </a:solidFill>
                <a:uFillTx/>
                <a:latin typeface="黑体" panose="02010609060101010101" pitchFamily="49" charset="-122"/>
                <a:ea typeface="黑体" panose="02010609060101010101" pitchFamily="49" charset="-122"/>
              </a:rPr>
              <a:t>2019</a:t>
            </a:r>
            <a:r>
              <a:rPr lang="zh-CN" altLang="en-US" sz="2400" b="1" kern="0" dirty="0">
                <a:solidFill>
                  <a:schemeClr val="bg1"/>
                </a:solidFill>
                <a:uFillTx/>
                <a:latin typeface="黑体" panose="02010609060101010101" pitchFamily="49" charset="-122"/>
                <a:ea typeface="黑体" panose="02010609060101010101" pitchFamily="49" charset="-122"/>
              </a:rPr>
              <a:t>年，国家发展改革委、水利部联合印发了</a:t>
            </a:r>
            <a:r>
              <a:rPr lang="en-US" altLang="zh-CN" sz="2400" b="1" kern="0" dirty="0">
                <a:solidFill>
                  <a:schemeClr val="bg1"/>
                </a:solidFill>
                <a:uFillTx/>
                <a:latin typeface="黑体" panose="02010609060101010101" pitchFamily="49" charset="-122"/>
                <a:ea typeface="黑体" panose="02010609060101010101" pitchFamily="49" charset="-122"/>
              </a:rPr>
              <a:t>《</a:t>
            </a:r>
            <a:r>
              <a:rPr lang="zh-CN" altLang="en-US" sz="2400" b="1" kern="0" dirty="0">
                <a:solidFill>
                  <a:schemeClr val="bg1"/>
                </a:solidFill>
                <a:uFillTx/>
                <a:latin typeface="黑体" panose="02010609060101010101" pitchFamily="49" charset="-122"/>
                <a:ea typeface="黑体" panose="02010609060101010101" pitchFamily="49" charset="-122"/>
              </a:rPr>
              <a:t>国家节水行动方案</a:t>
            </a:r>
            <a:r>
              <a:rPr lang="en-US" altLang="zh-CN" sz="2400" b="1" kern="0" dirty="0">
                <a:solidFill>
                  <a:schemeClr val="bg1"/>
                </a:solidFill>
                <a:uFillTx/>
                <a:latin typeface="黑体" panose="02010609060101010101" pitchFamily="49" charset="-122"/>
                <a:ea typeface="黑体" panose="02010609060101010101" pitchFamily="49" charset="-122"/>
              </a:rPr>
              <a:t>》</a:t>
            </a:r>
            <a:r>
              <a:rPr lang="zh-CN" altLang="en-US" sz="2400" b="1" kern="0" dirty="0">
                <a:solidFill>
                  <a:schemeClr val="bg1"/>
                </a:solidFill>
                <a:uFillTx/>
                <a:latin typeface="黑体" panose="02010609060101010101" pitchFamily="49" charset="-122"/>
                <a:ea typeface="黑体" panose="02010609060101010101" pitchFamily="49" charset="-122"/>
              </a:rPr>
              <a:t>和《分工方案》，明确了</a:t>
            </a:r>
            <a:r>
              <a:rPr lang="en-US" altLang="zh-CN" sz="2400" b="1" kern="0" dirty="0">
                <a:solidFill>
                  <a:schemeClr val="bg1"/>
                </a:solidFill>
                <a:uFillTx/>
                <a:latin typeface="黑体" panose="02010609060101010101" pitchFamily="49" charset="-122"/>
                <a:ea typeface="黑体" panose="02010609060101010101" pitchFamily="49" charset="-122"/>
              </a:rPr>
              <a:t>20</a:t>
            </a:r>
            <a:r>
              <a:rPr lang="zh-CN" altLang="en-US" sz="2400" b="1" kern="0" dirty="0">
                <a:solidFill>
                  <a:schemeClr val="bg1"/>
                </a:solidFill>
                <a:uFillTx/>
                <a:latin typeface="黑体" panose="02010609060101010101" pitchFamily="49" charset="-122"/>
                <a:ea typeface="黑体" panose="02010609060101010101" pitchFamily="49" charset="-122"/>
              </a:rPr>
              <a:t>个委、部、局责任分工，这是</a:t>
            </a:r>
            <a:r>
              <a:rPr lang="zh-CN" altLang="en-US" sz="24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从国家层面统筹谋划节水工作，体现了国家意志，</a:t>
            </a:r>
            <a:r>
              <a:rPr lang="zh-CN" altLang="en-US" sz="2400" b="1" kern="0" dirty="0">
                <a:solidFill>
                  <a:schemeClr val="bg1"/>
                </a:solidFill>
                <a:uFillTx/>
                <a:latin typeface="黑体" panose="02010609060101010101" pitchFamily="49" charset="-122"/>
                <a:ea typeface="黑体" panose="02010609060101010101" pitchFamily="49" charset="-122"/>
                <a:sym typeface="+mn-ea"/>
              </a:rPr>
              <a:t>是</a:t>
            </a:r>
            <a:r>
              <a:rPr lang="zh-CN" altLang="en-US" sz="2400" b="1" kern="0" dirty="0" smtClean="0">
                <a:solidFill>
                  <a:schemeClr val="bg1"/>
                </a:solidFill>
                <a:uFillTx/>
                <a:latin typeface="黑体" panose="02010609060101010101" pitchFamily="49" charset="-122"/>
                <a:ea typeface="黑体" panose="02010609060101010101" pitchFamily="49" charset="-122"/>
              </a:rPr>
              <a:t>今后一</a:t>
            </a:r>
            <a:r>
              <a:rPr lang="zh-CN" altLang="en-US" sz="2400" b="1" kern="0" dirty="0">
                <a:solidFill>
                  <a:schemeClr val="bg1"/>
                </a:solidFill>
                <a:uFillTx/>
                <a:latin typeface="黑体" panose="02010609060101010101" pitchFamily="49" charset="-122"/>
                <a:ea typeface="黑体" panose="02010609060101010101" pitchFamily="49" charset="-122"/>
              </a:rPr>
              <a:t>个</a:t>
            </a:r>
            <a:r>
              <a:rPr lang="zh-CN" altLang="en-US" sz="2400" b="1" kern="0" dirty="0" smtClean="0">
                <a:solidFill>
                  <a:schemeClr val="bg1"/>
                </a:solidFill>
                <a:uFillTx/>
                <a:latin typeface="黑体" panose="02010609060101010101" pitchFamily="49" charset="-122"/>
                <a:ea typeface="黑体" panose="02010609060101010101" pitchFamily="49" charset="-122"/>
              </a:rPr>
              <a:t>时期指导节约用水工作的纲领性文件。</a:t>
            </a:r>
            <a:endParaRPr lang="zh-CN" altLang="en-US" sz="2400" b="1" kern="0" dirty="0" smtClean="0">
              <a:solidFill>
                <a:schemeClr val="bg1"/>
              </a:solidFill>
              <a:uFillTx/>
              <a:latin typeface="黑体" panose="02010609060101010101" pitchFamily="49" charset="-122"/>
              <a:ea typeface="黑体" panose="02010609060101010101" pitchFamily="49" charset="-122"/>
              <a:sym typeface="+mn-ea"/>
            </a:endParaRPr>
          </a:p>
        </p:txBody>
      </p:sp>
      <p:pic>
        <p:nvPicPr>
          <p:cNvPr id="4" name="图片 3"/>
          <p:cNvPicPr>
            <a:picLocks noChangeAspect="1"/>
          </p:cNvPicPr>
          <p:nvPr/>
        </p:nvPicPr>
        <p:blipFill>
          <a:blip r:embed="rId1" cstate="print"/>
          <a:stretch>
            <a:fillRect/>
          </a:stretch>
        </p:blipFill>
        <p:spPr>
          <a:xfrm>
            <a:off x="7078345" y="678815"/>
            <a:ext cx="4124325" cy="5500370"/>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文本框 1"/>
          <p:cNvSpPr txBox="1"/>
          <p:nvPr/>
        </p:nvSpPr>
        <p:spPr>
          <a:xfrm>
            <a:off x="0" y="2581910"/>
            <a:ext cx="11993880" cy="1754326"/>
          </a:xfrm>
          <a:prstGeom prst="rect">
            <a:avLst/>
          </a:prstGeom>
          <a:noFill/>
          <a:ln w="9525">
            <a:noFill/>
          </a:ln>
        </p:spPr>
        <p:txBody>
          <a:bodyPr wrap="square" anchor="t">
            <a:spAutoFit/>
            <a:scene3d>
              <a:camera prst="orthographicFront"/>
              <a:lightRig rig="threePt" dir="t"/>
            </a:scene3d>
          </a:bodyPr>
          <a:lstStyle/>
          <a:p>
            <a:pPr lvl="0" indent="0" algn="l"/>
            <a:r>
              <a:rPr lang="zh-CN" altLang="en-US" sz="54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rPr>
              <a:t>（一）国家新时期</a:t>
            </a:r>
            <a:r>
              <a:rPr lang="en-US" altLang="zh-CN" sz="5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rPr>
              <a:t>“</a:t>
            </a:r>
            <a:r>
              <a:rPr lang="zh-CN" altLang="en-US" sz="5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rPr>
              <a:t>十六字</a:t>
            </a:r>
            <a:r>
              <a:rPr lang="en-US" altLang="zh-CN" sz="5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rPr>
              <a:t>”</a:t>
            </a:r>
            <a:r>
              <a:rPr lang="zh-CN" altLang="en-US" sz="5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rPr>
              <a:t>治水方针</a:t>
            </a:r>
            <a:endParaRPr lang="zh-CN" altLang="en-US" sz="5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endParaRPr>
          </a:p>
          <a:p>
            <a:pPr lvl="0" indent="0"/>
            <a:endParaRPr lang="zh-CN" altLang="en-US" sz="5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隶书" panose="02010800040101010101" pitchFamily="2" charset="-122"/>
              <a:ea typeface="华文隶书" panose="02010800040101010101" pitchFamily="2" charset="-122"/>
              <a:sym typeface="+mn-ea"/>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0"/>
          <p:cNvGrpSpPr/>
          <p:nvPr/>
        </p:nvGrpSpPr>
        <p:grpSpPr bwMode="auto">
          <a:xfrm>
            <a:off x="3470275" y="2190115"/>
            <a:ext cx="1831975" cy="2756535"/>
            <a:chOff x="0" y="0"/>
            <a:chExt cx="1927" cy="1263"/>
          </a:xfrm>
        </p:grpSpPr>
        <p:pic>
          <p:nvPicPr>
            <p:cNvPr id="21558" name="Rectangle 9"/>
            <p:cNvPicPr>
              <a:picLocks noChangeArrowheads="1"/>
            </p:cNvPicPr>
            <p:nvPr/>
          </p:nvPicPr>
          <p:blipFill>
            <a:blip r:embed="rId1"/>
            <a:srcRect/>
            <a:stretch>
              <a:fillRect/>
            </a:stretch>
          </p:blipFill>
          <p:spPr bwMode="auto">
            <a:xfrm>
              <a:off x="0" y="0"/>
              <a:ext cx="1927" cy="1263"/>
            </a:xfrm>
            <a:prstGeom prst="rect">
              <a:avLst/>
            </a:prstGeom>
            <a:noFill/>
            <a:ln w="9525">
              <a:noFill/>
              <a:miter lim="800000"/>
              <a:headEnd/>
              <a:tailEnd/>
            </a:ln>
          </p:spPr>
        </p:pic>
        <p:sp>
          <p:nvSpPr>
            <p:cNvPr id="47" name="Text Box 22"/>
            <p:cNvSpPr txBox="1">
              <a:spLocks noChangeArrowheads="1"/>
            </p:cNvSpPr>
            <p:nvPr/>
          </p:nvSpPr>
          <p:spPr bwMode="auto">
            <a:xfrm rot="10800000">
              <a:off x="67" y="61"/>
              <a:ext cx="1797" cy="1141"/>
            </a:xfrm>
            <a:prstGeom prst="rect">
              <a:avLst/>
            </a:prstGeom>
            <a:gradFill>
              <a:gsLst>
                <a:gs pos="0">
                  <a:schemeClr val="bg1">
                    <a:alpha val="0"/>
                  </a:schemeClr>
                </a:gs>
                <a:gs pos="100000">
                  <a:srgbClr val="FF3300"/>
                </a:gs>
              </a:gsLst>
              <a:lin ang="5400000" scaled="0"/>
            </a:gradFill>
            <a:ln w="9525">
              <a:solidFill>
                <a:schemeClr val="accent1"/>
              </a:solidFill>
              <a:miter lim="800000"/>
            </a:ln>
            <a:effectLst>
              <a:outerShdw blurRad="50800" dist="50800" dir="5400000" algn="ctr" rotWithShape="0">
                <a:srgbClr val="99CCFF"/>
              </a:outerShdw>
            </a:effectLst>
          </p:spPr>
          <p:txBody>
            <a:bodyPr rot="10800000" lIns="91436" tIns="45718" rIns="91436" bIns="45718" anchor="ctr"/>
            <a:lstStyle>
              <a:lvl1pPr defTabSz="912495" eaLnBrk="0" hangingPunct="0">
                <a:defRPr sz="2400">
                  <a:solidFill>
                    <a:schemeClr val="bg1"/>
                  </a:solidFill>
                  <a:latin typeface="Arial" panose="020B0604020202020204" pitchFamily="34" charset="0"/>
                  <a:ea typeface="宋体" panose="02010600030101010101" pitchFamily="2" charset="-122"/>
                </a:defRPr>
              </a:lvl1pPr>
              <a:lvl2pPr marL="742950" indent="-285750" defTabSz="912495" eaLnBrk="0" hangingPunct="0">
                <a:defRPr sz="2400">
                  <a:solidFill>
                    <a:schemeClr val="bg1"/>
                  </a:solidFill>
                  <a:latin typeface="Arial" panose="020B0604020202020204" pitchFamily="34" charset="0"/>
                  <a:ea typeface="宋体" panose="02010600030101010101" pitchFamily="2" charset="-122"/>
                </a:defRPr>
              </a:lvl2pPr>
              <a:lvl3pPr marL="1143000" indent="-228600" defTabSz="912495" eaLnBrk="0" hangingPunct="0">
                <a:defRPr sz="2400">
                  <a:solidFill>
                    <a:schemeClr val="bg1"/>
                  </a:solidFill>
                  <a:latin typeface="Arial" panose="020B0604020202020204" pitchFamily="34" charset="0"/>
                  <a:ea typeface="宋体" panose="02010600030101010101" pitchFamily="2" charset="-122"/>
                </a:defRPr>
              </a:lvl3pPr>
              <a:lvl4pPr marL="1600200" indent="-228600" defTabSz="912495" eaLnBrk="0" hangingPunct="0">
                <a:defRPr sz="2400">
                  <a:solidFill>
                    <a:schemeClr val="bg1"/>
                  </a:solidFill>
                  <a:latin typeface="Arial" panose="020B0604020202020204" pitchFamily="34" charset="0"/>
                  <a:ea typeface="宋体" panose="02010600030101010101" pitchFamily="2" charset="-122"/>
                </a:defRPr>
              </a:lvl4pPr>
              <a:lvl5pPr marL="2057400" indent="-228600" defTabSz="912495" eaLnBrk="0" hangingPunct="0">
                <a:defRPr sz="2400">
                  <a:solidFill>
                    <a:schemeClr val="bg1"/>
                  </a:solidFill>
                  <a:latin typeface="Arial" panose="020B0604020202020204" pitchFamily="34" charset="0"/>
                  <a:ea typeface="宋体" panose="02010600030101010101" pitchFamily="2" charset="-122"/>
                </a:defRPr>
              </a:lvl5pPr>
              <a:lvl6pPr marL="2514600" indent="-228600" algn="ctr" defTabSz="912495" eaLnBrk="0" fontAlgn="base" hangingPunct="0">
                <a:spcBef>
                  <a:spcPct val="0"/>
                </a:spcBef>
                <a:spcAft>
                  <a:spcPct val="0"/>
                </a:spcAft>
                <a:defRPr sz="2400">
                  <a:solidFill>
                    <a:schemeClr val="bg1"/>
                  </a:solidFill>
                  <a:latin typeface="Arial" panose="020B0604020202020204" pitchFamily="34" charset="0"/>
                  <a:ea typeface="宋体" panose="02010600030101010101" pitchFamily="2" charset="-122"/>
                </a:defRPr>
              </a:lvl6pPr>
              <a:lvl7pPr marL="2971800" indent="-228600" algn="ctr" defTabSz="912495" eaLnBrk="0" fontAlgn="base" hangingPunct="0">
                <a:spcBef>
                  <a:spcPct val="0"/>
                </a:spcBef>
                <a:spcAft>
                  <a:spcPct val="0"/>
                </a:spcAft>
                <a:defRPr sz="2400">
                  <a:solidFill>
                    <a:schemeClr val="bg1"/>
                  </a:solidFill>
                  <a:latin typeface="Arial" panose="020B0604020202020204" pitchFamily="34" charset="0"/>
                  <a:ea typeface="宋体" panose="02010600030101010101" pitchFamily="2" charset="-122"/>
                </a:defRPr>
              </a:lvl7pPr>
              <a:lvl8pPr marL="3429000" indent="-228600" algn="ctr" defTabSz="912495" eaLnBrk="0" fontAlgn="base" hangingPunct="0">
                <a:spcBef>
                  <a:spcPct val="0"/>
                </a:spcBef>
                <a:spcAft>
                  <a:spcPct val="0"/>
                </a:spcAft>
                <a:defRPr sz="2400">
                  <a:solidFill>
                    <a:schemeClr val="bg1"/>
                  </a:solidFill>
                  <a:latin typeface="Arial" panose="020B0604020202020204" pitchFamily="34" charset="0"/>
                  <a:ea typeface="宋体" panose="02010600030101010101" pitchFamily="2" charset="-122"/>
                </a:defRPr>
              </a:lvl8pPr>
              <a:lvl9pPr marL="3886200" indent="-228600" algn="ctr" defTabSz="912495" eaLnBrk="0" fontAlgn="base" hangingPunct="0">
                <a:spcBef>
                  <a:spcPct val="0"/>
                </a:spcBef>
                <a:spcAft>
                  <a:spcPct val="0"/>
                </a:spcAft>
                <a:defRPr sz="2400">
                  <a:solidFill>
                    <a:schemeClr val="bg1"/>
                  </a:solidFill>
                  <a:latin typeface="Arial" panose="020B0604020202020204" pitchFamily="34" charset="0"/>
                  <a:ea typeface="宋体" panose="02010600030101010101" pitchFamily="2" charset="-122"/>
                </a:defRPr>
              </a:lvl9pPr>
            </a:lstStyle>
            <a:p>
              <a:pPr algn="ctr" eaLnBrk="1" hangingPunct="1">
                <a:lnSpc>
                  <a:spcPct val="90000"/>
                </a:lnSpc>
                <a:defRPr/>
              </a:pPr>
              <a:endParaRPr lang="en-US" altLang="zh-CN" sz="2000" smtClean="0">
                <a:solidFill>
                  <a:srgbClr val="FFFFFF"/>
                </a:solidFill>
                <a:latin typeface="Segoe UI" panose="020B0502040204020203" pitchFamily="34" charset="0"/>
              </a:endParaRPr>
            </a:p>
          </p:txBody>
        </p:sp>
      </p:grpSp>
      <p:sp>
        <p:nvSpPr>
          <p:cNvPr id="3" name="AutoShape 11"/>
          <p:cNvSpPr>
            <a:spLocks noChangeArrowheads="1"/>
          </p:cNvSpPr>
          <p:nvPr/>
        </p:nvSpPr>
        <p:spPr bwMode="ltGray">
          <a:xfrm>
            <a:off x="2464144" y="536334"/>
            <a:ext cx="6199210" cy="620184"/>
          </a:xfrm>
          <a:prstGeom prst="roundRect">
            <a:avLst>
              <a:gd name="adj" fmla="val 50000"/>
            </a:avLst>
          </a:prstGeom>
          <a:gradFill rotWithShape="1">
            <a:gsLst>
              <a:gs pos="1667">
                <a:srgbClr val="00B0F0"/>
              </a:gs>
              <a:gs pos="53000">
                <a:srgbClr val="DAEDEF">
                  <a:lumMod val="75000"/>
                </a:srgbClr>
              </a:gs>
              <a:gs pos="100000">
                <a:srgbClr val="FFFFFF">
                  <a:alpha val="0"/>
                </a:srgbClr>
              </a:gs>
            </a:gsLst>
            <a:lin ang="0" scaled="1"/>
          </a:gradFill>
          <a:ln>
            <a:noFill/>
          </a:ln>
          <a:effectLst>
            <a:softEdge rad="12700"/>
          </a:effectLst>
        </p:spPr>
        <p:txBody>
          <a:bodyPr wrap="none" anchor="ctr"/>
          <a:lstStyle/>
          <a:p>
            <a:pPr fontAlgn="auto">
              <a:spcBef>
                <a:spcPts val="0"/>
              </a:spcBef>
              <a:spcAft>
                <a:spcPts val="0"/>
              </a:spcAft>
              <a:defRPr/>
            </a:pPr>
            <a:r>
              <a:rPr lang="en-US" altLang="zh-CN" sz="2400" b="1" dirty="0">
                <a:solidFill>
                  <a:srgbClr val="FFFFFF"/>
                </a:solidFill>
                <a:ea typeface="+mn-ea"/>
                <a:cs typeface="Arial" panose="020B0604020202020204" pitchFamily="34" charset="0"/>
              </a:rPr>
              <a:t>          </a:t>
            </a:r>
            <a:r>
              <a:rPr lang="zh-CN" altLang="en-US" sz="2400" b="1" dirty="0">
                <a:solidFill>
                  <a:srgbClr val="FFFF00"/>
                </a:solidFill>
                <a:latin typeface="微软雅黑" panose="020B0503020204020204" pitchFamily="34" charset="-122"/>
                <a:ea typeface="微软雅黑" panose="020B0503020204020204" pitchFamily="34" charset="-122"/>
                <a:cs typeface="Arial" panose="020B0604020202020204" pitchFamily="34" charset="0"/>
              </a:rPr>
              <a:t>总体框架</a:t>
            </a:r>
            <a:endParaRPr lang="zh-CN" altLang="en-US" sz="2400" dirty="0">
              <a:solidFill>
                <a:srgbClr val="FFFF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510" name="六边形 3"/>
          <p:cNvSpPr>
            <a:spLocks noChangeArrowheads="1"/>
          </p:cNvSpPr>
          <p:nvPr/>
        </p:nvSpPr>
        <p:spPr bwMode="auto">
          <a:xfrm>
            <a:off x="2149158" y="472440"/>
            <a:ext cx="747712" cy="749300"/>
          </a:xfrm>
          <a:prstGeom prst="hexagon">
            <a:avLst>
              <a:gd name="adj" fmla="val 28898"/>
              <a:gd name="vf" fmla="val 115470"/>
            </a:avLst>
          </a:prstGeom>
          <a:solidFill>
            <a:srgbClr val="3399FF"/>
          </a:solidFill>
          <a:ln w="9525">
            <a:noFill/>
            <a:miter lim="800000"/>
          </a:ln>
        </p:spPr>
        <p:txBody>
          <a:bodyPr/>
          <a:lstStyle/>
          <a:p>
            <a:endParaRPr lang="zh-CN" altLang="en-US"/>
          </a:p>
        </p:txBody>
      </p:sp>
      <p:grpSp>
        <p:nvGrpSpPr>
          <p:cNvPr id="4" name="Group 2"/>
          <p:cNvGrpSpPr/>
          <p:nvPr/>
        </p:nvGrpSpPr>
        <p:grpSpPr bwMode="auto">
          <a:xfrm>
            <a:off x="2392363" y="1376363"/>
            <a:ext cx="7369175" cy="1566862"/>
            <a:chOff x="0" y="0"/>
            <a:chExt cx="4642" cy="987"/>
          </a:xfrm>
        </p:grpSpPr>
        <p:pic>
          <p:nvPicPr>
            <p:cNvPr id="21556" name="Rectangle 5"/>
            <p:cNvPicPr>
              <a:picLocks noChangeArrowheads="1"/>
            </p:cNvPicPr>
            <p:nvPr/>
          </p:nvPicPr>
          <p:blipFill>
            <a:blip r:embed="rId2"/>
            <a:srcRect/>
            <a:stretch>
              <a:fillRect/>
            </a:stretch>
          </p:blipFill>
          <p:spPr bwMode="auto">
            <a:xfrm>
              <a:off x="0" y="0"/>
              <a:ext cx="4642" cy="987"/>
            </a:xfrm>
            <a:prstGeom prst="rect">
              <a:avLst/>
            </a:prstGeom>
            <a:noFill/>
            <a:ln w="9525">
              <a:noFill/>
              <a:miter lim="800000"/>
              <a:headEnd/>
              <a:tailEnd/>
            </a:ln>
          </p:spPr>
        </p:pic>
        <p:sp>
          <p:nvSpPr>
            <p:cNvPr id="21557" name="Text Box 4"/>
            <p:cNvSpPr txBox="1">
              <a:spLocks noChangeArrowheads="1"/>
            </p:cNvSpPr>
            <p:nvPr/>
          </p:nvSpPr>
          <p:spPr bwMode="auto">
            <a:xfrm rot="10800000">
              <a:off x="77" y="63"/>
              <a:ext cx="4490" cy="861"/>
            </a:xfrm>
            <a:prstGeom prst="rect">
              <a:avLst/>
            </a:prstGeom>
            <a:noFill/>
            <a:ln w="9525">
              <a:noFill/>
              <a:miter lim="800000"/>
            </a:ln>
          </p:spPr>
          <p:txBody>
            <a:bodyPr lIns="91436" tIns="45718" rIns="91436" bIns="45718" anchor="ctr"/>
            <a:lstStyle/>
            <a:p>
              <a:pPr algn="ctr" defTabSz="912495">
                <a:lnSpc>
                  <a:spcPct val="130000"/>
                </a:lnSpc>
              </a:pPr>
              <a:r>
                <a:rPr lang="en-US" altLang="zh-CN" sz="2000" b="1">
                  <a:solidFill>
                    <a:srgbClr val="215968"/>
                  </a:solidFill>
                  <a:latin typeface="微软雅黑" panose="020B0503020204020204" pitchFamily="34" charset="-122"/>
                  <a:ea typeface="微软雅黑" panose="020B0503020204020204" pitchFamily="34" charset="-122"/>
                </a:rPr>
                <a:t>  </a:t>
              </a:r>
              <a:endParaRPr lang="en-US" altLang="zh-CN" sz="2000" b="1">
                <a:solidFill>
                  <a:srgbClr val="336699"/>
                </a:solidFill>
                <a:latin typeface="微软雅黑" panose="020B0503020204020204" pitchFamily="34" charset="-122"/>
                <a:ea typeface="微软雅黑" panose="020B0503020204020204" pitchFamily="34" charset="-122"/>
              </a:endParaRPr>
            </a:p>
          </p:txBody>
        </p:sp>
      </p:grpSp>
      <p:sp>
        <p:nvSpPr>
          <p:cNvPr id="9" name="矩形 3"/>
          <p:cNvSpPr>
            <a:spLocks noChangeArrowheads="1"/>
          </p:cNvSpPr>
          <p:nvPr/>
        </p:nvSpPr>
        <p:spPr bwMode="auto">
          <a:xfrm>
            <a:off x="1512887" y="1663700"/>
            <a:ext cx="9088438" cy="457200"/>
          </a:xfrm>
          <a:prstGeom prst="rect">
            <a:avLst/>
          </a:prstGeom>
          <a:noFill/>
          <a:ln w="9525">
            <a:noFill/>
            <a:miter lim="800000"/>
          </a:ln>
        </p:spPr>
        <p:txBody>
          <a:bodyPr>
            <a:spAutoFit/>
          </a:bodyPr>
          <a:lstStyle/>
          <a:p>
            <a:pPr algn="ctr"/>
            <a:r>
              <a:rPr lang="zh-CN" altLang="en-US" sz="2400" b="1">
                <a:solidFill>
                  <a:srgbClr val="FFFF00"/>
                </a:solidFill>
                <a:latin typeface="黑体" panose="02010609060101010101" pitchFamily="49" charset="-122"/>
                <a:ea typeface="黑体" panose="02010609060101010101" pitchFamily="49" charset="-122"/>
              </a:rPr>
              <a:t>《方案》分为五个部分。</a:t>
            </a:r>
            <a:endParaRPr lang="zh-CN" altLang="en-US" sz="2000" b="1">
              <a:solidFill>
                <a:srgbClr val="FFFF00"/>
              </a:solidFill>
              <a:latin typeface="微软雅黑" panose="020B0503020204020204" pitchFamily="34" charset="-122"/>
              <a:ea typeface="微软雅黑" panose="020B0503020204020204" pitchFamily="34" charset="-122"/>
            </a:endParaRPr>
          </a:p>
        </p:txBody>
      </p:sp>
      <p:sp>
        <p:nvSpPr>
          <p:cNvPr id="10" name="Freeform 245"/>
          <p:cNvSpPr/>
          <p:nvPr/>
        </p:nvSpPr>
        <p:spPr bwMode="auto">
          <a:xfrm>
            <a:off x="3736975" y="696913"/>
            <a:ext cx="79375" cy="258762"/>
          </a:xfrm>
          <a:custGeom>
            <a:avLst/>
            <a:gdLst>
              <a:gd name="T0" fmla="*/ 0 w 1587"/>
              <a:gd name="T1" fmla="*/ 2147483647 h 526"/>
              <a:gd name="T2" fmla="*/ 0 w 1587"/>
              <a:gd name="T3" fmla="*/ 0 h 526"/>
              <a:gd name="T4" fmla="*/ 0 w 1587"/>
              <a:gd name="T5" fmla="*/ 2147483647 h 526"/>
              <a:gd name="T6" fmla="*/ 0 60000 65536"/>
              <a:gd name="T7" fmla="*/ 0 60000 65536"/>
              <a:gd name="T8" fmla="*/ 0 60000 65536"/>
              <a:gd name="T9" fmla="*/ 0 w 1587"/>
              <a:gd name="T10" fmla="*/ 0 h 526"/>
              <a:gd name="T11" fmla="*/ 1587 w 1587"/>
              <a:gd name="T12" fmla="*/ 526 h 526"/>
            </a:gdLst>
            <a:ahLst/>
            <a:cxnLst>
              <a:cxn ang="T6">
                <a:pos x="T0" y="T1"/>
              </a:cxn>
              <a:cxn ang="T7">
                <a:pos x="T2" y="T3"/>
              </a:cxn>
              <a:cxn ang="T8">
                <a:pos x="T4" y="T5"/>
              </a:cxn>
            </a:cxnLst>
            <a:rect l="T9" t="T10" r="T11" b="T12"/>
            <a:pathLst>
              <a:path w="1587" h="526">
                <a:moveTo>
                  <a:pt x="0" y="526"/>
                </a:moveTo>
                <a:lnTo>
                  <a:pt x="0" y="0"/>
                </a:lnTo>
                <a:lnTo>
                  <a:pt x="0" y="526"/>
                </a:lnTo>
                <a:close/>
              </a:path>
            </a:pathLst>
          </a:custGeom>
          <a:solidFill>
            <a:srgbClr val="0079C1"/>
          </a:solidFill>
          <a:ln w="9525">
            <a:noFill/>
            <a:round/>
          </a:ln>
        </p:spPr>
        <p:txBody>
          <a:bodyPr/>
          <a:lstStyle/>
          <a:p>
            <a:endParaRPr lang="zh-CN" altLang="en-US"/>
          </a:p>
        </p:txBody>
      </p:sp>
      <p:sp>
        <p:nvSpPr>
          <p:cNvPr id="11" name="Freeform 283"/>
          <p:cNvSpPr/>
          <p:nvPr/>
        </p:nvSpPr>
        <p:spPr bwMode="auto">
          <a:xfrm>
            <a:off x="4402138" y="3605213"/>
            <a:ext cx="79375" cy="69850"/>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7"/>
              <a:gd name="T28" fmla="*/ 0 h 1587"/>
              <a:gd name="T29" fmla="*/ 1587 w 1587"/>
              <a:gd name="T30" fmla="*/ 1587 h 15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7" h="1587">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w="9525">
            <a:noFill/>
            <a:round/>
          </a:ln>
        </p:spPr>
        <p:txBody>
          <a:bodyPr/>
          <a:lstStyle/>
          <a:p>
            <a:endParaRPr lang="zh-CN" altLang="en-US"/>
          </a:p>
        </p:txBody>
      </p:sp>
      <p:sp>
        <p:nvSpPr>
          <p:cNvPr id="12" name="Freeform 284"/>
          <p:cNvSpPr/>
          <p:nvPr/>
        </p:nvSpPr>
        <p:spPr bwMode="auto">
          <a:xfrm>
            <a:off x="4989513" y="3614738"/>
            <a:ext cx="79375" cy="69850"/>
          </a:xfrm>
          <a:custGeom>
            <a:avLst/>
            <a:gdLst>
              <a:gd name="T0" fmla="*/ 0 w 1"/>
              <a:gd name="T1" fmla="*/ 0 h 1588"/>
              <a:gd name="T2" fmla="*/ 0 w 1"/>
              <a:gd name="T3" fmla="*/ 0 h 1588"/>
              <a:gd name="T4" fmla="*/ 0 w 1"/>
              <a:gd name="T5" fmla="*/ 0 h 1588"/>
              <a:gd name="T6" fmla="*/ 2147483647 w 1"/>
              <a:gd name="T7" fmla="*/ 0 h 1588"/>
              <a:gd name="T8" fmla="*/ 2147483647 w 1"/>
              <a:gd name="T9" fmla="*/ 0 h 1588"/>
              <a:gd name="T10" fmla="*/ 2147483647 w 1"/>
              <a:gd name="T11" fmla="*/ 0 h 1588"/>
              <a:gd name="T12" fmla="*/ 0 w 1"/>
              <a:gd name="T13" fmla="*/ 0 h 1588"/>
              <a:gd name="T14" fmla="*/ 0 w 1"/>
              <a:gd name="T15" fmla="*/ 0 h 1588"/>
              <a:gd name="T16" fmla="*/ 0 w 1"/>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588"/>
              <a:gd name="T29" fmla="*/ 1 w 1"/>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588">
                <a:moveTo>
                  <a:pt x="0" y="0"/>
                </a:move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lose/>
              </a:path>
            </a:pathLst>
          </a:custGeom>
          <a:solidFill>
            <a:srgbClr val="FFFFFF"/>
          </a:solidFill>
          <a:ln w="9525">
            <a:noFill/>
            <a:round/>
          </a:ln>
        </p:spPr>
        <p:txBody>
          <a:bodyPr/>
          <a:lstStyle/>
          <a:p>
            <a:endParaRPr lang="zh-CN" altLang="en-US"/>
          </a:p>
        </p:txBody>
      </p:sp>
      <p:sp>
        <p:nvSpPr>
          <p:cNvPr id="13" name="Freeform 285"/>
          <p:cNvSpPr/>
          <p:nvPr/>
        </p:nvSpPr>
        <p:spPr bwMode="auto">
          <a:xfrm>
            <a:off x="5327650" y="3557588"/>
            <a:ext cx="79375" cy="69850"/>
          </a:xfrm>
          <a:custGeom>
            <a:avLst/>
            <a:gdLst>
              <a:gd name="T0" fmla="*/ 0 w 1587"/>
              <a:gd name="T1" fmla="*/ 0 h 3"/>
              <a:gd name="T2" fmla="*/ 0 w 1587"/>
              <a:gd name="T3" fmla="*/ 2147483647 h 3"/>
              <a:gd name="T4" fmla="*/ 0 w 1587"/>
              <a:gd name="T5" fmla="*/ 2147483647 h 3"/>
              <a:gd name="T6" fmla="*/ 0 w 1587"/>
              <a:gd name="T7" fmla="*/ 2147483647 h 3"/>
              <a:gd name="T8" fmla="*/ 0 w 1587"/>
              <a:gd name="T9" fmla="*/ 2147483647 h 3"/>
              <a:gd name="T10" fmla="*/ 0 w 1587"/>
              <a:gd name="T11" fmla="*/ 2147483647 h 3"/>
              <a:gd name="T12" fmla="*/ 0 w 1587"/>
              <a:gd name="T13" fmla="*/ 2147483647 h 3"/>
              <a:gd name="T14" fmla="*/ 0 w 1587"/>
              <a:gd name="T15" fmla="*/ 2147483647 h 3"/>
              <a:gd name="T16" fmla="*/ 0 w 1587"/>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7"/>
              <a:gd name="T28" fmla="*/ 0 h 3"/>
              <a:gd name="T29" fmla="*/ 1587 w 158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7" h="3">
                <a:moveTo>
                  <a:pt x="0" y="0"/>
                </a:moveTo>
                <a:cubicBezTo>
                  <a:pt x="0" y="0"/>
                  <a:pt x="0" y="1"/>
                  <a:pt x="0" y="1"/>
                </a:cubicBezTo>
                <a:cubicBezTo>
                  <a:pt x="0" y="1"/>
                  <a:pt x="0" y="1"/>
                  <a:pt x="0" y="1"/>
                </a:cubicBezTo>
                <a:cubicBezTo>
                  <a:pt x="0" y="2"/>
                  <a:pt x="0" y="2"/>
                  <a:pt x="0" y="2"/>
                </a:cubicBezTo>
                <a:cubicBezTo>
                  <a:pt x="0" y="2"/>
                  <a:pt x="0" y="3"/>
                  <a:pt x="0" y="3"/>
                </a:cubicBezTo>
                <a:cubicBezTo>
                  <a:pt x="0" y="3"/>
                  <a:pt x="0" y="2"/>
                  <a:pt x="0" y="2"/>
                </a:cubicBezTo>
                <a:cubicBezTo>
                  <a:pt x="0" y="2"/>
                  <a:pt x="0" y="2"/>
                  <a:pt x="0" y="1"/>
                </a:cubicBezTo>
                <a:cubicBezTo>
                  <a:pt x="0" y="1"/>
                  <a:pt x="0" y="1"/>
                  <a:pt x="0" y="1"/>
                </a:cubicBezTo>
                <a:cubicBezTo>
                  <a:pt x="0" y="1"/>
                  <a:pt x="0" y="0"/>
                  <a:pt x="0" y="0"/>
                </a:cubicBezTo>
                <a:close/>
              </a:path>
            </a:pathLst>
          </a:custGeom>
          <a:solidFill>
            <a:srgbClr val="FFFFFF"/>
          </a:solidFill>
          <a:ln w="9525">
            <a:noFill/>
            <a:round/>
          </a:ln>
        </p:spPr>
        <p:txBody>
          <a:bodyPr/>
          <a:lstStyle/>
          <a:p>
            <a:endParaRPr lang="zh-CN" altLang="en-US"/>
          </a:p>
        </p:txBody>
      </p:sp>
      <p:sp>
        <p:nvSpPr>
          <p:cNvPr id="14" name="Freeform 286"/>
          <p:cNvSpPr/>
          <p:nvPr/>
        </p:nvSpPr>
        <p:spPr bwMode="auto">
          <a:xfrm>
            <a:off x="3101975" y="3248025"/>
            <a:ext cx="79375" cy="69850"/>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w 1588"/>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8"/>
              <a:gd name="T28" fmla="*/ 0 h 1587"/>
              <a:gd name="T29" fmla="*/ 1588 w 1588"/>
              <a:gd name="T30" fmla="*/ 1587 h 15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8" h="1587">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w="9525">
            <a:noFill/>
            <a:round/>
          </a:ln>
        </p:spPr>
        <p:txBody>
          <a:bodyPr/>
          <a:lstStyle/>
          <a:p>
            <a:endParaRPr lang="zh-CN" altLang="en-US"/>
          </a:p>
        </p:txBody>
      </p:sp>
      <p:sp>
        <p:nvSpPr>
          <p:cNvPr id="15" name="Freeform 287"/>
          <p:cNvSpPr/>
          <p:nvPr/>
        </p:nvSpPr>
        <p:spPr bwMode="auto">
          <a:xfrm>
            <a:off x="3325813" y="3276600"/>
            <a:ext cx="79375" cy="69850"/>
          </a:xfrm>
          <a:custGeom>
            <a:avLst/>
            <a:gdLst>
              <a:gd name="T0" fmla="*/ 2147483647 w 1"/>
              <a:gd name="T1" fmla="*/ 0 h 1588"/>
              <a:gd name="T2" fmla="*/ 2147483647 w 1"/>
              <a:gd name="T3" fmla="*/ 0 h 1588"/>
              <a:gd name="T4" fmla="*/ 2147483647 w 1"/>
              <a:gd name="T5" fmla="*/ 0 h 1588"/>
              <a:gd name="T6" fmla="*/ 0 w 1"/>
              <a:gd name="T7" fmla="*/ 0 h 1588"/>
              <a:gd name="T8" fmla="*/ 0 w 1"/>
              <a:gd name="T9" fmla="*/ 0 h 1588"/>
              <a:gd name="T10" fmla="*/ 0 w 1"/>
              <a:gd name="T11" fmla="*/ 0 h 1588"/>
              <a:gd name="T12" fmla="*/ 2147483647 w 1"/>
              <a:gd name="T13" fmla="*/ 0 h 1588"/>
              <a:gd name="T14" fmla="*/ 2147483647 w 1"/>
              <a:gd name="T15" fmla="*/ 0 h 1588"/>
              <a:gd name="T16" fmla="*/ 2147483647 w 1"/>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588"/>
              <a:gd name="T29" fmla="*/ 1 w 1"/>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588">
                <a:moveTo>
                  <a:pt x="1" y="0"/>
                </a:move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0"/>
                  <a:pt x="1" y="0"/>
                </a:cubicBezTo>
                <a:cubicBezTo>
                  <a:pt x="1" y="0"/>
                  <a:pt x="1" y="0"/>
                  <a:pt x="1" y="0"/>
                </a:cubicBezTo>
                <a:cubicBezTo>
                  <a:pt x="1" y="0"/>
                  <a:pt x="1" y="0"/>
                  <a:pt x="1" y="0"/>
                </a:cubicBezTo>
                <a:close/>
              </a:path>
            </a:pathLst>
          </a:custGeom>
          <a:solidFill>
            <a:srgbClr val="FFFFFF"/>
          </a:solidFill>
          <a:ln w="9525">
            <a:noFill/>
            <a:round/>
          </a:ln>
        </p:spPr>
        <p:txBody>
          <a:bodyPr/>
          <a:lstStyle/>
          <a:p>
            <a:endParaRPr lang="zh-CN" altLang="en-US"/>
          </a:p>
        </p:txBody>
      </p:sp>
      <p:sp>
        <p:nvSpPr>
          <p:cNvPr id="16" name="Freeform 288"/>
          <p:cNvSpPr/>
          <p:nvPr/>
        </p:nvSpPr>
        <p:spPr bwMode="auto">
          <a:xfrm>
            <a:off x="4618038" y="3479800"/>
            <a:ext cx="79375" cy="69850"/>
          </a:xfrm>
          <a:custGeom>
            <a:avLst/>
            <a:gdLst>
              <a:gd name="T0" fmla="*/ 0 w 2"/>
              <a:gd name="T1" fmla="*/ 0 h 1588"/>
              <a:gd name="T2" fmla="*/ 2147483647 w 2"/>
              <a:gd name="T3" fmla="*/ 0 h 1588"/>
              <a:gd name="T4" fmla="*/ 2147483647 w 2"/>
              <a:gd name="T5" fmla="*/ 0 h 1588"/>
              <a:gd name="T6" fmla="*/ 2147483647 w 2"/>
              <a:gd name="T7" fmla="*/ 0 h 1588"/>
              <a:gd name="T8" fmla="*/ 2147483647 w 2"/>
              <a:gd name="T9" fmla="*/ 0 h 1588"/>
              <a:gd name="T10" fmla="*/ 2147483647 w 2"/>
              <a:gd name="T11" fmla="*/ 0 h 1588"/>
              <a:gd name="T12" fmla="*/ 2147483647 w 2"/>
              <a:gd name="T13" fmla="*/ 0 h 1588"/>
              <a:gd name="T14" fmla="*/ 2147483647 w 2"/>
              <a:gd name="T15" fmla="*/ 0 h 1588"/>
              <a:gd name="T16" fmla="*/ 0 w 2"/>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588"/>
              <a:gd name="T29" fmla="*/ 2 w 2"/>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588">
                <a:moveTo>
                  <a:pt x="0" y="0"/>
                </a:moveTo>
                <a:cubicBezTo>
                  <a:pt x="1" y="0"/>
                  <a:pt x="1" y="0"/>
                  <a:pt x="1" y="0"/>
                </a:cubicBezTo>
                <a:cubicBezTo>
                  <a:pt x="1" y="0"/>
                  <a:pt x="1" y="0"/>
                  <a:pt x="1" y="0"/>
                </a:cubicBezTo>
                <a:cubicBezTo>
                  <a:pt x="1" y="0"/>
                  <a:pt x="1" y="0"/>
                  <a:pt x="1" y="0"/>
                </a:cubicBezTo>
                <a:cubicBezTo>
                  <a:pt x="1" y="0"/>
                  <a:pt x="1" y="0"/>
                  <a:pt x="2" y="0"/>
                </a:cubicBezTo>
                <a:cubicBezTo>
                  <a:pt x="1" y="0"/>
                  <a:pt x="1" y="0"/>
                  <a:pt x="1" y="0"/>
                </a:cubicBezTo>
                <a:cubicBezTo>
                  <a:pt x="1" y="0"/>
                  <a:pt x="1" y="0"/>
                  <a:pt x="1" y="0"/>
                </a:cubicBezTo>
                <a:cubicBezTo>
                  <a:pt x="1" y="0"/>
                  <a:pt x="1" y="0"/>
                  <a:pt x="1" y="0"/>
                </a:cubicBezTo>
                <a:cubicBezTo>
                  <a:pt x="1" y="0"/>
                  <a:pt x="1" y="0"/>
                  <a:pt x="0" y="0"/>
                </a:cubicBezTo>
                <a:close/>
              </a:path>
            </a:pathLst>
          </a:custGeom>
          <a:solidFill>
            <a:srgbClr val="FFFFFF"/>
          </a:solidFill>
          <a:ln w="9525">
            <a:noFill/>
            <a:round/>
          </a:ln>
        </p:spPr>
        <p:txBody>
          <a:bodyPr/>
          <a:lstStyle/>
          <a:p>
            <a:endParaRPr lang="zh-CN" altLang="en-US"/>
          </a:p>
        </p:txBody>
      </p:sp>
      <p:sp>
        <p:nvSpPr>
          <p:cNvPr id="17" name="Freeform 289"/>
          <p:cNvSpPr/>
          <p:nvPr/>
        </p:nvSpPr>
        <p:spPr bwMode="auto">
          <a:xfrm>
            <a:off x="3740150" y="3479800"/>
            <a:ext cx="79375" cy="69850"/>
          </a:xfrm>
          <a:custGeom>
            <a:avLst/>
            <a:gdLst>
              <a:gd name="T0" fmla="*/ 2147483647 w 2"/>
              <a:gd name="T1" fmla="*/ 0 h 1588"/>
              <a:gd name="T2" fmla="*/ 2147483647 w 2"/>
              <a:gd name="T3" fmla="*/ 0 h 1588"/>
              <a:gd name="T4" fmla="*/ 2147483647 w 2"/>
              <a:gd name="T5" fmla="*/ 0 h 1588"/>
              <a:gd name="T6" fmla="*/ 2147483647 w 2"/>
              <a:gd name="T7" fmla="*/ 0 h 1588"/>
              <a:gd name="T8" fmla="*/ 0 w 2"/>
              <a:gd name="T9" fmla="*/ 0 h 1588"/>
              <a:gd name="T10" fmla="*/ 2147483647 w 2"/>
              <a:gd name="T11" fmla="*/ 0 h 1588"/>
              <a:gd name="T12" fmla="*/ 2147483647 w 2"/>
              <a:gd name="T13" fmla="*/ 0 h 1588"/>
              <a:gd name="T14" fmla="*/ 2147483647 w 2"/>
              <a:gd name="T15" fmla="*/ 0 h 1588"/>
              <a:gd name="T16" fmla="*/ 2147483647 w 2"/>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588"/>
              <a:gd name="T29" fmla="*/ 2 w 2"/>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588">
                <a:moveTo>
                  <a:pt x="2" y="0"/>
                </a:moveTo>
                <a:cubicBezTo>
                  <a:pt x="2" y="0"/>
                  <a:pt x="2" y="0"/>
                  <a:pt x="2" y="0"/>
                </a:cubicBezTo>
                <a:cubicBezTo>
                  <a:pt x="1" y="0"/>
                  <a:pt x="1" y="0"/>
                  <a:pt x="1" y="0"/>
                </a:cubicBezTo>
                <a:cubicBezTo>
                  <a:pt x="1" y="0"/>
                  <a:pt x="1" y="0"/>
                  <a:pt x="1" y="0"/>
                </a:cubicBezTo>
                <a:cubicBezTo>
                  <a:pt x="0" y="0"/>
                  <a:pt x="0" y="0"/>
                  <a:pt x="0" y="0"/>
                </a:cubicBezTo>
                <a:cubicBezTo>
                  <a:pt x="0" y="0"/>
                  <a:pt x="0" y="0"/>
                  <a:pt x="1" y="0"/>
                </a:cubicBezTo>
                <a:cubicBezTo>
                  <a:pt x="1" y="0"/>
                  <a:pt x="1" y="0"/>
                  <a:pt x="1" y="0"/>
                </a:cubicBezTo>
                <a:cubicBezTo>
                  <a:pt x="1" y="0"/>
                  <a:pt x="1" y="0"/>
                  <a:pt x="2" y="0"/>
                </a:cubicBezTo>
                <a:cubicBezTo>
                  <a:pt x="2" y="0"/>
                  <a:pt x="2" y="0"/>
                  <a:pt x="2" y="0"/>
                </a:cubicBezTo>
                <a:close/>
              </a:path>
            </a:pathLst>
          </a:custGeom>
          <a:solidFill>
            <a:srgbClr val="FFFFFF"/>
          </a:solidFill>
          <a:ln w="9525">
            <a:noFill/>
            <a:round/>
          </a:ln>
        </p:spPr>
        <p:txBody>
          <a:bodyPr/>
          <a:lstStyle/>
          <a:p>
            <a:endParaRPr lang="zh-CN" altLang="en-US"/>
          </a:p>
        </p:txBody>
      </p:sp>
      <p:sp>
        <p:nvSpPr>
          <p:cNvPr id="18" name="Freeform 290"/>
          <p:cNvSpPr/>
          <p:nvPr/>
        </p:nvSpPr>
        <p:spPr bwMode="auto">
          <a:xfrm>
            <a:off x="5137150" y="3500438"/>
            <a:ext cx="79375" cy="69850"/>
          </a:xfrm>
          <a:custGeom>
            <a:avLst/>
            <a:gdLst>
              <a:gd name="T0" fmla="*/ 0 w 1"/>
              <a:gd name="T1" fmla="*/ 0 h 1588"/>
              <a:gd name="T2" fmla="*/ 0 w 1"/>
              <a:gd name="T3" fmla="*/ 0 h 1588"/>
              <a:gd name="T4" fmla="*/ 0 w 1"/>
              <a:gd name="T5" fmla="*/ 0 h 1588"/>
              <a:gd name="T6" fmla="*/ 2147483647 w 1"/>
              <a:gd name="T7" fmla="*/ 0 h 1588"/>
              <a:gd name="T8" fmla="*/ 2147483647 w 1"/>
              <a:gd name="T9" fmla="*/ 0 h 1588"/>
              <a:gd name="T10" fmla="*/ 2147483647 w 1"/>
              <a:gd name="T11" fmla="*/ 0 h 1588"/>
              <a:gd name="T12" fmla="*/ 0 w 1"/>
              <a:gd name="T13" fmla="*/ 0 h 1588"/>
              <a:gd name="T14" fmla="*/ 0 w 1"/>
              <a:gd name="T15" fmla="*/ 0 h 1588"/>
              <a:gd name="T16" fmla="*/ 0 w 1"/>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588"/>
              <a:gd name="T29" fmla="*/ 1 w 1"/>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588">
                <a:moveTo>
                  <a:pt x="0" y="0"/>
                </a:move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0" y="0"/>
                </a:cubicBezTo>
                <a:close/>
              </a:path>
            </a:pathLst>
          </a:custGeom>
          <a:solidFill>
            <a:srgbClr val="FFFFFF"/>
          </a:solidFill>
          <a:ln w="9525">
            <a:noFill/>
            <a:round/>
          </a:ln>
        </p:spPr>
        <p:txBody>
          <a:bodyPr/>
          <a:lstStyle/>
          <a:p>
            <a:endParaRPr lang="zh-CN" altLang="en-US"/>
          </a:p>
        </p:txBody>
      </p:sp>
      <p:sp>
        <p:nvSpPr>
          <p:cNvPr id="19" name="Freeform 291"/>
          <p:cNvSpPr/>
          <p:nvPr/>
        </p:nvSpPr>
        <p:spPr bwMode="auto">
          <a:xfrm>
            <a:off x="4773613" y="3479800"/>
            <a:ext cx="79375" cy="69850"/>
          </a:xfrm>
          <a:custGeom>
            <a:avLst/>
            <a:gdLst>
              <a:gd name="T0" fmla="*/ 0 w 1"/>
              <a:gd name="T1" fmla="*/ 0 h 1588"/>
              <a:gd name="T2" fmla="*/ 0 w 1"/>
              <a:gd name="T3" fmla="*/ 0 h 1588"/>
              <a:gd name="T4" fmla="*/ 0 w 1"/>
              <a:gd name="T5" fmla="*/ 0 h 1588"/>
              <a:gd name="T6" fmla="*/ 0 w 1"/>
              <a:gd name="T7" fmla="*/ 0 h 1588"/>
              <a:gd name="T8" fmla="*/ 2147483647 w 1"/>
              <a:gd name="T9" fmla="*/ 0 h 1588"/>
              <a:gd name="T10" fmla="*/ 0 w 1"/>
              <a:gd name="T11" fmla="*/ 0 h 1588"/>
              <a:gd name="T12" fmla="*/ 0 w 1"/>
              <a:gd name="T13" fmla="*/ 0 h 1588"/>
              <a:gd name="T14" fmla="*/ 0 w 1"/>
              <a:gd name="T15" fmla="*/ 0 h 1588"/>
              <a:gd name="T16" fmla="*/ 0 w 1"/>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588"/>
              <a:gd name="T29" fmla="*/ 1 w 1"/>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588">
                <a:moveTo>
                  <a:pt x="0" y="0"/>
                </a:moveTo>
                <a:cubicBezTo>
                  <a:pt x="0" y="0"/>
                  <a:pt x="0" y="0"/>
                  <a:pt x="0" y="0"/>
                </a:cubicBezTo>
                <a:cubicBezTo>
                  <a:pt x="0" y="0"/>
                  <a:pt x="0" y="0"/>
                  <a:pt x="0" y="0"/>
                </a:cubicBezTo>
                <a:cubicBezTo>
                  <a:pt x="0" y="0"/>
                  <a:pt x="0" y="0"/>
                  <a:pt x="0" y="0"/>
                </a:cubicBezTo>
                <a:cubicBezTo>
                  <a:pt x="0" y="0"/>
                  <a:pt x="1" y="0"/>
                  <a:pt x="1" y="0"/>
                </a:cubicBezTo>
                <a:cubicBezTo>
                  <a:pt x="1" y="0"/>
                  <a:pt x="0" y="0"/>
                  <a:pt x="0" y="0"/>
                </a:cubicBezTo>
                <a:cubicBezTo>
                  <a:pt x="0" y="0"/>
                  <a:pt x="0" y="0"/>
                  <a:pt x="0" y="0"/>
                </a:cubicBezTo>
                <a:cubicBezTo>
                  <a:pt x="0" y="0"/>
                  <a:pt x="0" y="0"/>
                  <a:pt x="0" y="0"/>
                </a:cubicBezTo>
                <a:cubicBezTo>
                  <a:pt x="0" y="0"/>
                  <a:pt x="0" y="0"/>
                  <a:pt x="0" y="0"/>
                </a:cubicBezTo>
                <a:close/>
              </a:path>
            </a:pathLst>
          </a:custGeom>
          <a:solidFill>
            <a:srgbClr val="FFFFFF"/>
          </a:solidFill>
          <a:ln w="9525">
            <a:noFill/>
            <a:round/>
          </a:ln>
        </p:spPr>
        <p:txBody>
          <a:bodyPr/>
          <a:lstStyle/>
          <a:p>
            <a:endParaRPr lang="zh-CN" altLang="en-US"/>
          </a:p>
        </p:txBody>
      </p:sp>
      <p:sp>
        <p:nvSpPr>
          <p:cNvPr id="20" name="Freeform 292"/>
          <p:cNvSpPr/>
          <p:nvPr/>
        </p:nvSpPr>
        <p:spPr bwMode="auto">
          <a:xfrm>
            <a:off x="3101975" y="3222625"/>
            <a:ext cx="79375" cy="69850"/>
          </a:xfrm>
          <a:custGeom>
            <a:avLst/>
            <a:gdLst>
              <a:gd name="T0" fmla="*/ 0 w 1588"/>
              <a:gd name="T1" fmla="*/ 0 h 1588"/>
              <a:gd name="T2" fmla="*/ 0 w 1588"/>
              <a:gd name="T3" fmla="*/ 0 h 1588"/>
              <a:gd name="T4" fmla="*/ 0 w 1588"/>
              <a:gd name="T5" fmla="*/ 0 h 1588"/>
              <a:gd name="T6" fmla="*/ 0 w 1588"/>
              <a:gd name="T7" fmla="*/ 0 h 1588"/>
              <a:gd name="T8" fmla="*/ 0 w 1588"/>
              <a:gd name="T9" fmla="*/ 0 h 1588"/>
              <a:gd name="T10" fmla="*/ 0 w 1588"/>
              <a:gd name="T11" fmla="*/ 0 h 1588"/>
              <a:gd name="T12" fmla="*/ 0 w 1588"/>
              <a:gd name="T13" fmla="*/ 0 h 1588"/>
              <a:gd name="T14" fmla="*/ 0 w 1588"/>
              <a:gd name="T15" fmla="*/ 0 h 1588"/>
              <a:gd name="T16" fmla="*/ 0 w 1588"/>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8"/>
              <a:gd name="T28" fmla="*/ 0 h 1588"/>
              <a:gd name="T29" fmla="*/ 1588 w 1588"/>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8" h="1588">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w="9525">
            <a:noFill/>
            <a:round/>
          </a:ln>
        </p:spPr>
        <p:txBody>
          <a:bodyPr/>
          <a:lstStyle/>
          <a:p>
            <a:endParaRPr lang="zh-CN" altLang="en-US"/>
          </a:p>
        </p:txBody>
      </p:sp>
      <p:grpSp>
        <p:nvGrpSpPr>
          <p:cNvPr id="5" name="Group 17"/>
          <p:cNvGrpSpPr/>
          <p:nvPr/>
        </p:nvGrpSpPr>
        <p:grpSpPr bwMode="auto">
          <a:xfrm>
            <a:off x="8861425" y="2239963"/>
            <a:ext cx="1701800" cy="1589087"/>
            <a:chOff x="0" y="0"/>
            <a:chExt cx="2027" cy="1263"/>
          </a:xfrm>
        </p:grpSpPr>
        <p:pic>
          <p:nvPicPr>
            <p:cNvPr id="21552" name="Rectangle 5"/>
            <p:cNvPicPr>
              <a:picLocks noChangeArrowheads="1"/>
            </p:cNvPicPr>
            <p:nvPr/>
          </p:nvPicPr>
          <p:blipFill>
            <a:blip r:embed="rId3"/>
            <a:srcRect/>
            <a:stretch>
              <a:fillRect/>
            </a:stretch>
          </p:blipFill>
          <p:spPr bwMode="auto">
            <a:xfrm>
              <a:off x="0" y="0"/>
              <a:ext cx="2027" cy="1263"/>
            </a:xfrm>
            <a:prstGeom prst="rect">
              <a:avLst/>
            </a:prstGeom>
            <a:noFill/>
            <a:ln w="9525">
              <a:noFill/>
              <a:miter lim="800000"/>
              <a:headEnd/>
              <a:tailEnd/>
            </a:ln>
          </p:spPr>
        </p:pic>
        <p:sp>
          <p:nvSpPr>
            <p:cNvPr id="23" name="Text Box 19"/>
            <p:cNvSpPr txBox="1">
              <a:spLocks noChangeArrowheads="1"/>
            </p:cNvSpPr>
            <p:nvPr/>
          </p:nvSpPr>
          <p:spPr bwMode="auto">
            <a:xfrm rot="10800000">
              <a:off x="64" y="61"/>
              <a:ext cx="1897" cy="1140"/>
            </a:xfrm>
            <a:prstGeom prst="rect">
              <a:avLst/>
            </a:prstGeom>
            <a:gradFill>
              <a:gsLst>
                <a:gs pos="4000">
                  <a:schemeClr val="bg1">
                    <a:alpha val="0"/>
                  </a:schemeClr>
                </a:gs>
                <a:gs pos="100000">
                  <a:srgbClr val="AFC2E6"/>
                </a:gs>
                <a:gs pos="100000">
                  <a:schemeClr val="accent5">
                    <a:lumMod val="60000"/>
                    <a:lumOff val="40000"/>
                    <a:alpha val="1000"/>
                  </a:schemeClr>
                </a:gs>
              </a:gsLst>
              <a:lin ang="5400000" scaled="0"/>
            </a:gradFill>
            <a:ln>
              <a:noFill/>
            </a:ln>
          </p:spPr>
          <p:txBody>
            <a:bodyPr rot="10800000" lIns="91436" tIns="45718" rIns="91436" bIns="45718" anchor="ctr"/>
            <a:lstStyle>
              <a:lvl1pPr defTabSz="912495" eaLnBrk="0" hangingPunct="0">
                <a:defRPr sz="2400">
                  <a:solidFill>
                    <a:schemeClr val="bg1"/>
                  </a:solidFill>
                  <a:latin typeface="Arial" panose="020B0604020202020204" pitchFamily="34" charset="0"/>
                  <a:ea typeface="宋体" panose="02010600030101010101" pitchFamily="2" charset="-122"/>
                </a:defRPr>
              </a:lvl1pPr>
              <a:lvl2pPr marL="742950" indent="-285750" defTabSz="912495" eaLnBrk="0" hangingPunct="0">
                <a:defRPr sz="2400">
                  <a:solidFill>
                    <a:schemeClr val="bg1"/>
                  </a:solidFill>
                  <a:latin typeface="Arial" panose="020B0604020202020204" pitchFamily="34" charset="0"/>
                  <a:ea typeface="宋体" panose="02010600030101010101" pitchFamily="2" charset="-122"/>
                </a:defRPr>
              </a:lvl2pPr>
              <a:lvl3pPr marL="1143000" indent="-228600" defTabSz="912495" eaLnBrk="0" hangingPunct="0">
                <a:defRPr sz="2400">
                  <a:solidFill>
                    <a:schemeClr val="bg1"/>
                  </a:solidFill>
                  <a:latin typeface="Arial" panose="020B0604020202020204" pitchFamily="34" charset="0"/>
                  <a:ea typeface="宋体" panose="02010600030101010101" pitchFamily="2" charset="-122"/>
                </a:defRPr>
              </a:lvl3pPr>
              <a:lvl4pPr marL="1600200" indent="-228600" defTabSz="912495" eaLnBrk="0" hangingPunct="0">
                <a:defRPr sz="2400">
                  <a:solidFill>
                    <a:schemeClr val="bg1"/>
                  </a:solidFill>
                  <a:latin typeface="Arial" panose="020B0604020202020204" pitchFamily="34" charset="0"/>
                  <a:ea typeface="宋体" panose="02010600030101010101" pitchFamily="2" charset="-122"/>
                </a:defRPr>
              </a:lvl4pPr>
              <a:lvl5pPr marL="2057400" indent="-228600" defTabSz="912495" eaLnBrk="0" hangingPunct="0">
                <a:defRPr sz="2400">
                  <a:solidFill>
                    <a:schemeClr val="bg1"/>
                  </a:solidFill>
                  <a:latin typeface="Arial" panose="020B0604020202020204" pitchFamily="34" charset="0"/>
                  <a:ea typeface="宋体" panose="02010600030101010101" pitchFamily="2" charset="-122"/>
                </a:defRPr>
              </a:lvl5pPr>
              <a:lvl6pPr marL="2514600" indent="-228600" algn="ctr" defTabSz="912495" eaLnBrk="0" fontAlgn="base" hangingPunct="0">
                <a:spcBef>
                  <a:spcPct val="0"/>
                </a:spcBef>
                <a:spcAft>
                  <a:spcPct val="0"/>
                </a:spcAft>
                <a:defRPr sz="2400">
                  <a:solidFill>
                    <a:schemeClr val="bg1"/>
                  </a:solidFill>
                  <a:latin typeface="Arial" panose="020B0604020202020204" pitchFamily="34" charset="0"/>
                  <a:ea typeface="宋体" panose="02010600030101010101" pitchFamily="2" charset="-122"/>
                </a:defRPr>
              </a:lvl6pPr>
              <a:lvl7pPr marL="2971800" indent="-228600" algn="ctr" defTabSz="912495" eaLnBrk="0" fontAlgn="base" hangingPunct="0">
                <a:spcBef>
                  <a:spcPct val="0"/>
                </a:spcBef>
                <a:spcAft>
                  <a:spcPct val="0"/>
                </a:spcAft>
                <a:defRPr sz="2400">
                  <a:solidFill>
                    <a:schemeClr val="bg1"/>
                  </a:solidFill>
                  <a:latin typeface="Arial" panose="020B0604020202020204" pitchFamily="34" charset="0"/>
                  <a:ea typeface="宋体" panose="02010600030101010101" pitchFamily="2" charset="-122"/>
                </a:defRPr>
              </a:lvl7pPr>
              <a:lvl8pPr marL="3429000" indent="-228600" algn="ctr" defTabSz="912495" eaLnBrk="0" fontAlgn="base" hangingPunct="0">
                <a:spcBef>
                  <a:spcPct val="0"/>
                </a:spcBef>
                <a:spcAft>
                  <a:spcPct val="0"/>
                </a:spcAft>
                <a:defRPr sz="2400">
                  <a:solidFill>
                    <a:schemeClr val="bg1"/>
                  </a:solidFill>
                  <a:latin typeface="Arial" panose="020B0604020202020204" pitchFamily="34" charset="0"/>
                  <a:ea typeface="宋体" panose="02010600030101010101" pitchFamily="2" charset="-122"/>
                </a:defRPr>
              </a:lvl8pPr>
              <a:lvl9pPr marL="3886200" indent="-228600" algn="ctr" defTabSz="912495" eaLnBrk="0" fontAlgn="base" hangingPunct="0">
                <a:spcBef>
                  <a:spcPct val="0"/>
                </a:spcBef>
                <a:spcAft>
                  <a:spcPct val="0"/>
                </a:spcAft>
                <a:defRPr sz="2400">
                  <a:solidFill>
                    <a:schemeClr val="bg1"/>
                  </a:solidFill>
                  <a:latin typeface="Arial" panose="020B0604020202020204" pitchFamily="34" charset="0"/>
                  <a:ea typeface="宋体" panose="02010600030101010101" pitchFamily="2" charset="-122"/>
                </a:defRPr>
              </a:lvl9pPr>
            </a:lstStyle>
            <a:p>
              <a:pPr algn="ctr" eaLnBrk="1" hangingPunct="1">
                <a:lnSpc>
                  <a:spcPct val="90000"/>
                </a:lnSpc>
                <a:defRPr/>
              </a:pPr>
              <a:endParaRPr lang="en-US" altLang="zh-CN" sz="2000" smtClean="0">
                <a:solidFill>
                  <a:srgbClr val="264C73"/>
                </a:solidFill>
                <a:latin typeface="Segoe UI" panose="020B0502040204020203" pitchFamily="34" charset="0"/>
              </a:endParaRPr>
            </a:p>
          </p:txBody>
        </p:sp>
      </p:grpSp>
      <p:grpSp>
        <p:nvGrpSpPr>
          <p:cNvPr id="6" name="Group 20"/>
          <p:cNvGrpSpPr/>
          <p:nvPr/>
        </p:nvGrpSpPr>
        <p:grpSpPr bwMode="auto">
          <a:xfrm>
            <a:off x="7213600" y="2243138"/>
            <a:ext cx="1649413" cy="1589087"/>
            <a:chOff x="0" y="0"/>
            <a:chExt cx="1927" cy="1263"/>
          </a:xfrm>
        </p:grpSpPr>
        <p:pic>
          <p:nvPicPr>
            <p:cNvPr id="21550" name="Rectangle 9"/>
            <p:cNvPicPr>
              <a:picLocks noChangeArrowheads="1"/>
            </p:cNvPicPr>
            <p:nvPr/>
          </p:nvPicPr>
          <p:blipFill>
            <a:blip r:embed="rId1"/>
            <a:srcRect/>
            <a:stretch>
              <a:fillRect/>
            </a:stretch>
          </p:blipFill>
          <p:spPr bwMode="auto">
            <a:xfrm>
              <a:off x="0" y="0"/>
              <a:ext cx="1927" cy="1263"/>
            </a:xfrm>
            <a:prstGeom prst="rect">
              <a:avLst/>
            </a:prstGeom>
            <a:noFill/>
            <a:ln w="9525">
              <a:noFill/>
              <a:miter lim="800000"/>
              <a:headEnd/>
              <a:tailEnd/>
            </a:ln>
          </p:spPr>
        </p:pic>
        <p:sp>
          <p:nvSpPr>
            <p:cNvPr id="21551" name="Text Box 22"/>
            <p:cNvSpPr txBox="1">
              <a:spLocks noChangeArrowheads="1"/>
            </p:cNvSpPr>
            <p:nvPr/>
          </p:nvSpPr>
          <p:spPr bwMode="auto">
            <a:xfrm rot="10800000">
              <a:off x="67" y="61"/>
              <a:ext cx="1796" cy="1140"/>
            </a:xfrm>
            <a:prstGeom prst="rect">
              <a:avLst/>
            </a:prstGeom>
            <a:noFill/>
            <a:ln w="9525">
              <a:noFill/>
              <a:miter lim="800000"/>
            </a:ln>
          </p:spPr>
          <p:txBody>
            <a:bodyPr rot="10800000" lIns="91436" tIns="45718" rIns="91436" bIns="45718" anchor="ctr"/>
            <a:lstStyle/>
            <a:p>
              <a:pPr algn="ctr" defTabSz="912495">
                <a:lnSpc>
                  <a:spcPct val="90000"/>
                </a:lnSpc>
              </a:pPr>
              <a:endParaRPr lang="en-US" altLang="zh-CN" sz="2000">
                <a:solidFill>
                  <a:srgbClr val="FFFFFF"/>
                </a:solidFill>
                <a:latin typeface="Segoe UI" panose="020B0502040204020203" pitchFamily="34" charset="0"/>
              </a:endParaRPr>
            </a:p>
          </p:txBody>
        </p:sp>
      </p:grpSp>
      <p:grpSp>
        <p:nvGrpSpPr>
          <p:cNvPr id="7" name="Group 23"/>
          <p:cNvGrpSpPr/>
          <p:nvPr/>
        </p:nvGrpSpPr>
        <p:grpSpPr bwMode="auto">
          <a:xfrm>
            <a:off x="1589405" y="1855470"/>
            <a:ext cx="1944370" cy="4150360"/>
            <a:chOff x="0" y="59"/>
            <a:chExt cx="1828" cy="1361"/>
          </a:xfrm>
        </p:grpSpPr>
        <p:pic>
          <p:nvPicPr>
            <p:cNvPr id="21548" name="Rectangle 36"/>
            <p:cNvPicPr>
              <a:picLocks noChangeArrowheads="1"/>
            </p:cNvPicPr>
            <p:nvPr/>
          </p:nvPicPr>
          <p:blipFill>
            <a:blip r:embed="rId4"/>
            <a:srcRect/>
            <a:stretch>
              <a:fillRect/>
            </a:stretch>
          </p:blipFill>
          <p:spPr bwMode="auto">
            <a:xfrm>
              <a:off x="0" y="161"/>
              <a:ext cx="1828" cy="1259"/>
            </a:xfrm>
            <a:prstGeom prst="rect">
              <a:avLst/>
            </a:prstGeom>
            <a:noFill/>
            <a:ln w="9525">
              <a:noFill/>
              <a:miter lim="800000"/>
              <a:headEnd/>
              <a:tailEnd/>
            </a:ln>
          </p:spPr>
        </p:pic>
        <p:sp>
          <p:nvSpPr>
            <p:cNvPr id="21549" name="Text Box 25"/>
            <p:cNvSpPr txBox="1">
              <a:spLocks noChangeArrowheads="1"/>
            </p:cNvSpPr>
            <p:nvPr/>
          </p:nvSpPr>
          <p:spPr bwMode="auto">
            <a:xfrm rot="10800000">
              <a:off x="65" y="59"/>
              <a:ext cx="1696" cy="1140"/>
            </a:xfrm>
            <a:prstGeom prst="rect">
              <a:avLst/>
            </a:prstGeom>
            <a:noFill/>
            <a:ln w="9525">
              <a:noFill/>
              <a:miter lim="800000"/>
            </a:ln>
          </p:spPr>
          <p:txBody>
            <a:bodyPr rot="10800000" lIns="91436" tIns="45718" rIns="91436" bIns="45718" anchor="ctr"/>
            <a:lstStyle/>
            <a:p>
              <a:pPr algn="ctr" defTabSz="912495">
                <a:lnSpc>
                  <a:spcPct val="90000"/>
                </a:lnSpc>
              </a:pPr>
              <a:endParaRPr lang="en-US" altLang="zh-CN" sz="2000">
                <a:solidFill>
                  <a:srgbClr val="FFFFFF"/>
                </a:solidFill>
                <a:latin typeface="Segoe UI" panose="020B0502040204020203" pitchFamily="34" charset="0"/>
              </a:endParaRPr>
            </a:p>
          </p:txBody>
        </p:sp>
      </p:grpSp>
      <p:sp>
        <p:nvSpPr>
          <p:cNvPr id="30" name="矩形 4"/>
          <p:cNvSpPr>
            <a:spLocks noChangeArrowheads="1"/>
          </p:cNvSpPr>
          <p:nvPr/>
        </p:nvSpPr>
        <p:spPr bwMode="auto">
          <a:xfrm>
            <a:off x="1693545" y="2475865"/>
            <a:ext cx="1697990" cy="3208020"/>
          </a:xfrm>
          <a:prstGeom prst="rect">
            <a:avLst/>
          </a:prstGeom>
          <a:noFill/>
          <a:ln w="9525">
            <a:noFill/>
            <a:miter lim="800000"/>
          </a:ln>
        </p:spPr>
        <p:txBody>
          <a:bodyPr wrap="square">
            <a:spAutoFit/>
          </a:bodyPr>
          <a:lstStyle/>
          <a:p>
            <a:pPr algn="ctr"/>
            <a:r>
              <a:rPr lang="zh-CN" altLang="en-US" sz="1600" b="1">
                <a:solidFill>
                  <a:srgbClr val="FFFF00"/>
                </a:solidFill>
                <a:latin typeface="黑体" panose="02010609060101010101" pitchFamily="49" charset="-122"/>
                <a:ea typeface="黑体" panose="02010609060101010101" pitchFamily="49" charset="-122"/>
              </a:rPr>
              <a:t>第一部分</a:t>
            </a:r>
            <a:endParaRPr lang="en-US" altLang="zh-CN" sz="1600" b="1">
              <a:solidFill>
                <a:srgbClr val="FFFF00"/>
              </a:solidFill>
              <a:latin typeface="黑体" panose="02010609060101010101" pitchFamily="49" charset="-122"/>
              <a:ea typeface="黑体" panose="02010609060101010101" pitchFamily="49" charset="-122"/>
            </a:endParaRPr>
          </a:p>
          <a:p>
            <a:pPr algn="ctr"/>
            <a:endParaRPr lang="en-US" altLang="zh-CN" sz="1600" b="1">
              <a:solidFill>
                <a:srgbClr val="FFFF00"/>
              </a:solidFill>
              <a:latin typeface="黑体" panose="02010609060101010101" pitchFamily="49" charset="-122"/>
              <a:ea typeface="黑体" panose="02010609060101010101" pitchFamily="49" charset="-122"/>
            </a:endParaRPr>
          </a:p>
          <a:p>
            <a:pPr algn="just">
              <a:lnSpc>
                <a:spcPct val="120000"/>
              </a:lnSpc>
            </a:pPr>
            <a:r>
              <a:rPr lang="zh-CN" altLang="en-US" sz="1600">
                <a:solidFill>
                  <a:schemeClr val="tx1"/>
                </a:solidFill>
                <a:latin typeface="黑体" panose="02010609060101010101" pitchFamily="49" charset="-122"/>
                <a:ea typeface="黑体" panose="02010609060101010101" pitchFamily="49" charset="-122"/>
              </a:rPr>
              <a:t>重大意义。从我国水资源短缺的基本国情出发，深入分析我国水资源利用存在的问题以及节水潜力等，阐述实施国家节水行动的重大意义。</a:t>
            </a:r>
            <a:endParaRPr lang="zh-CN" altLang="en-US" sz="1600">
              <a:solidFill>
                <a:schemeClr val="tx1"/>
              </a:solidFill>
              <a:latin typeface="黑体" panose="02010609060101010101" pitchFamily="49" charset="-122"/>
              <a:ea typeface="黑体" panose="02010609060101010101" pitchFamily="49" charset="-122"/>
            </a:endParaRPr>
          </a:p>
        </p:txBody>
      </p:sp>
      <p:sp>
        <p:nvSpPr>
          <p:cNvPr id="31" name="矩形 5"/>
          <p:cNvSpPr>
            <a:spLocks noChangeArrowheads="1"/>
          </p:cNvSpPr>
          <p:nvPr/>
        </p:nvSpPr>
        <p:spPr bwMode="auto">
          <a:xfrm>
            <a:off x="3592195" y="2498090"/>
            <a:ext cx="1558925" cy="1747520"/>
          </a:xfrm>
          <a:prstGeom prst="rect">
            <a:avLst/>
          </a:prstGeom>
          <a:noFill/>
          <a:ln w="9525">
            <a:noFill/>
            <a:miter lim="800000"/>
          </a:ln>
        </p:spPr>
        <p:txBody>
          <a:bodyPr wrap="square">
            <a:spAutoFit/>
          </a:bodyPr>
          <a:lstStyle/>
          <a:p>
            <a:pPr algn="ctr"/>
            <a:r>
              <a:rPr lang="zh-CN" altLang="en-US" sz="1600" b="1">
                <a:solidFill>
                  <a:srgbClr val="FFFF00"/>
                </a:solidFill>
                <a:latin typeface="黑体" panose="02010609060101010101" pitchFamily="49" charset="-122"/>
                <a:ea typeface="黑体" panose="02010609060101010101" pitchFamily="49" charset="-122"/>
              </a:rPr>
              <a:t>第二部分</a:t>
            </a:r>
            <a:endParaRPr lang="en-US" altLang="zh-CN" sz="1600" b="1">
              <a:solidFill>
                <a:srgbClr val="FFFF00"/>
              </a:solidFill>
              <a:latin typeface="黑体" panose="02010609060101010101" pitchFamily="49" charset="-122"/>
              <a:ea typeface="黑体" panose="02010609060101010101" pitchFamily="49" charset="-122"/>
            </a:endParaRPr>
          </a:p>
          <a:p>
            <a:pPr algn="ctr"/>
            <a:endParaRPr lang="en-US" altLang="zh-CN" sz="1600" b="1">
              <a:solidFill>
                <a:srgbClr val="FFFF00"/>
              </a:solidFill>
              <a:latin typeface="黑体" panose="02010609060101010101" pitchFamily="49" charset="-122"/>
              <a:ea typeface="黑体" panose="02010609060101010101" pitchFamily="49" charset="-122"/>
            </a:endParaRPr>
          </a:p>
          <a:p>
            <a:pPr algn="just">
              <a:lnSpc>
                <a:spcPct val="120000"/>
              </a:lnSpc>
            </a:pPr>
            <a:r>
              <a:rPr lang="zh-CN" altLang="en-US" sz="1600">
                <a:solidFill>
                  <a:schemeClr val="tx1"/>
                </a:solidFill>
                <a:latin typeface="黑体" panose="02010609060101010101" pitchFamily="49" charset="-122"/>
                <a:ea typeface="黑体" panose="02010609060101010101" pitchFamily="49" charset="-122"/>
              </a:rPr>
              <a:t>总体要求。一是指导思想；二是基本原则；三是主要目标。</a:t>
            </a:r>
            <a:endParaRPr lang="zh-CN" altLang="en-US" sz="1600">
              <a:solidFill>
                <a:schemeClr val="tx1"/>
              </a:solidFill>
              <a:latin typeface="黑体" panose="02010609060101010101" pitchFamily="49" charset="-122"/>
              <a:ea typeface="黑体" panose="02010609060101010101" pitchFamily="49" charset="-122"/>
            </a:endParaRPr>
          </a:p>
        </p:txBody>
      </p:sp>
      <p:sp>
        <p:nvSpPr>
          <p:cNvPr id="32" name="矩形 6"/>
          <p:cNvSpPr>
            <a:spLocks noChangeArrowheads="1"/>
          </p:cNvSpPr>
          <p:nvPr/>
        </p:nvSpPr>
        <p:spPr bwMode="auto">
          <a:xfrm>
            <a:off x="7397750" y="2517775"/>
            <a:ext cx="1290638" cy="2331720"/>
          </a:xfrm>
          <a:prstGeom prst="rect">
            <a:avLst/>
          </a:prstGeom>
          <a:noFill/>
          <a:ln w="9525">
            <a:noFill/>
            <a:miter lim="800000"/>
          </a:ln>
        </p:spPr>
        <p:txBody>
          <a:bodyPr>
            <a:spAutoFit/>
          </a:bodyPr>
          <a:lstStyle/>
          <a:p>
            <a:pPr algn="ctr"/>
            <a:r>
              <a:rPr lang="zh-CN" altLang="en-US" sz="1600" b="1">
                <a:solidFill>
                  <a:srgbClr val="FFFF00"/>
                </a:solidFill>
                <a:latin typeface="黑体" panose="02010609060101010101" pitchFamily="49" charset="-122"/>
                <a:ea typeface="黑体" panose="02010609060101010101" pitchFamily="49" charset="-122"/>
              </a:rPr>
              <a:t>第四部分</a:t>
            </a:r>
            <a:endParaRPr lang="en-US" altLang="zh-CN" sz="1600" b="1">
              <a:solidFill>
                <a:srgbClr val="FFFF00"/>
              </a:solidFill>
              <a:latin typeface="黑体" panose="02010609060101010101" pitchFamily="49" charset="-122"/>
              <a:ea typeface="黑体" panose="02010609060101010101" pitchFamily="49" charset="-122"/>
            </a:endParaRPr>
          </a:p>
          <a:p>
            <a:pPr algn="ctr"/>
            <a:endParaRPr lang="en-US" altLang="zh-CN" sz="1600" b="1">
              <a:solidFill>
                <a:srgbClr val="FFFF00"/>
              </a:solidFill>
              <a:latin typeface="黑体" panose="02010609060101010101" pitchFamily="49" charset="-122"/>
              <a:ea typeface="黑体" panose="02010609060101010101" pitchFamily="49" charset="-122"/>
            </a:endParaRPr>
          </a:p>
          <a:p>
            <a:pPr algn="just">
              <a:lnSpc>
                <a:spcPct val="120000"/>
              </a:lnSpc>
            </a:pPr>
            <a:r>
              <a:rPr lang="en-US" altLang="zh-CN" sz="1600" b="1">
                <a:solidFill>
                  <a:srgbClr val="C00000"/>
                </a:solidFill>
                <a:latin typeface="黑体" panose="02010609060101010101" pitchFamily="49" charset="-122"/>
                <a:ea typeface="黑体" panose="02010609060101010101" pitchFamily="49" charset="-122"/>
              </a:rPr>
              <a:t>9</a:t>
            </a:r>
            <a:r>
              <a:rPr lang="zh-CN" altLang="en-US" sz="1600" b="1">
                <a:solidFill>
                  <a:srgbClr val="C00000"/>
                </a:solidFill>
                <a:latin typeface="黑体" panose="02010609060101010101" pitchFamily="49" charset="-122"/>
                <a:ea typeface="黑体" panose="02010609060101010101" pitchFamily="49" charset="-122"/>
              </a:rPr>
              <a:t>项</a:t>
            </a:r>
            <a:r>
              <a:rPr lang="zh-CN" altLang="en-US" sz="1600">
                <a:solidFill>
                  <a:schemeClr val="tx1"/>
                </a:solidFill>
                <a:latin typeface="黑体" panose="02010609060101010101" pitchFamily="49" charset="-122"/>
                <a:ea typeface="黑体" panose="02010609060101010101" pitchFamily="49" charset="-122"/>
              </a:rPr>
              <a:t>深化体制机制改革。政策制度推动方面；市场机制创新方面。</a:t>
            </a:r>
            <a:endParaRPr lang="zh-CN" altLang="en-US" sz="1600">
              <a:solidFill>
                <a:schemeClr val="tx1"/>
              </a:solidFill>
              <a:latin typeface="黑体" panose="02010609060101010101" pitchFamily="49" charset="-122"/>
              <a:ea typeface="黑体" panose="02010609060101010101" pitchFamily="49" charset="-122"/>
            </a:endParaRPr>
          </a:p>
        </p:txBody>
      </p:sp>
      <p:sp>
        <p:nvSpPr>
          <p:cNvPr id="33" name="Freeform 283"/>
          <p:cNvSpPr/>
          <p:nvPr/>
        </p:nvSpPr>
        <p:spPr bwMode="auto">
          <a:xfrm>
            <a:off x="7064375" y="3554413"/>
            <a:ext cx="50800" cy="69850"/>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7"/>
              <a:gd name="T28" fmla="*/ 0 h 1587"/>
              <a:gd name="T29" fmla="*/ 1587 w 1587"/>
              <a:gd name="T30" fmla="*/ 1587 h 15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7" h="1587">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w="9525">
            <a:noFill/>
            <a:round/>
          </a:ln>
        </p:spPr>
        <p:txBody>
          <a:bodyPr/>
          <a:lstStyle/>
          <a:p>
            <a:endParaRPr lang="zh-CN" altLang="en-US"/>
          </a:p>
        </p:txBody>
      </p:sp>
      <p:sp>
        <p:nvSpPr>
          <p:cNvPr id="34" name="Freeform 284"/>
          <p:cNvSpPr/>
          <p:nvPr/>
        </p:nvSpPr>
        <p:spPr bwMode="auto">
          <a:xfrm>
            <a:off x="7786688" y="3543300"/>
            <a:ext cx="50800" cy="69850"/>
          </a:xfrm>
          <a:custGeom>
            <a:avLst/>
            <a:gdLst>
              <a:gd name="T0" fmla="*/ 0 w 1"/>
              <a:gd name="T1" fmla="*/ 0 h 1588"/>
              <a:gd name="T2" fmla="*/ 0 w 1"/>
              <a:gd name="T3" fmla="*/ 0 h 1588"/>
              <a:gd name="T4" fmla="*/ 0 w 1"/>
              <a:gd name="T5" fmla="*/ 0 h 1588"/>
              <a:gd name="T6" fmla="*/ 2147483647 w 1"/>
              <a:gd name="T7" fmla="*/ 0 h 1588"/>
              <a:gd name="T8" fmla="*/ 2147483647 w 1"/>
              <a:gd name="T9" fmla="*/ 0 h 1588"/>
              <a:gd name="T10" fmla="*/ 2147483647 w 1"/>
              <a:gd name="T11" fmla="*/ 0 h 1588"/>
              <a:gd name="T12" fmla="*/ 0 w 1"/>
              <a:gd name="T13" fmla="*/ 0 h 1588"/>
              <a:gd name="T14" fmla="*/ 0 w 1"/>
              <a:gd name="T15" fmla="*/ 0 h 1588"/>
              <a:gd name="T16" fmla="*/ 0 w 1"/>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588"/>
              <a:gd name="T29" fmla="*/ 1 w 1"/>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588">
                <a:moveTo>
                  <a:pt x="0" y="0"/>
                </a:move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lose/>
              </a:path>
            </a:pathLst>
          </a:custGeom>
          <a:solidFill>
            <a:srgbClr val="FFFFFF"/>
          </a:solidFill>
          <a:ln w="9525">
            <a:noFill/>
            <a:round/>
          </a:ln>
        </p:spPr>
        <p:txBody>
          <a:bodyPr/>
          <a:lstStyle/>
          <a:p>
            <a:endParaRPr lang="zh-CN" altLang="en-US"/>
          </a:p>
        </p:txBody>
      </p:sp>
      <p:sp>
        <p:nvSpPr>
          <p:cNvPr id="35" name="Freeform 285"/>
          <p:cNvSpPr/>
          <p:nvPr/>
        </p:nvSpPr>
        <p:spPr bwMode="auto">
          <a:xfrm>
            <a:off x="8299450" y="3486150"/>
            <a:ext cx="50800" cy="69850"/>
          </a:xfrm>
          <a:custGeom>
            <a:avLst/>
            <a:gdLst>
              <a:gd name="T0" fmla="*/ 0 w 1587"/>
              <a:gd name="T1" fmla="*/ 0 h 3"/>
              <a:gd name="T2" fmla="*/ 0 w 1587"/>
              <a:gd name="T3" fmla="*/ 2147483647 h 3"/>
              <a:gd name="T4" fmla="*/ 0 w 1587"/>
              <a:gd name="T5" fmla="*/ 2147483647 h 3"/>
              <a:gd name="T6" fmla="*/ 0 w 1587"/>
              <a:gd name="T7" fmla="*/ 2147483647 h 3"/>
              <a:gd name="T8" fmla="*/ 0 w 1587"/>
              <a:gd name="T9" fmla="*/ 2147483647 h 3"/>
              <a:gd name="T10" fmla="*/ 0 w 1587"/>
              <a:gd name="T11" fmla="*/ 2147483647 h 3"/>
              <a:gd name="T12" fmla="*/ 0 w 1587"/>
              <a:gd name="T13" fmla="*/ 2147483647 h 3"/>
              <a:gd name="T14" fmla="*/ 0 w 1587"/>
              <a:gd name="T15" fmla="*/ 2147483647 h 3"/>
              <a:gd name="T16" fmla="*/ 0 w 1587"/>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7"/>
              <a:gd name="T28" fmla="*/ 0 h 3"/>
              <a:gd name="T29" fmla="*/ 1587 w 158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7" h="3">
                <a:moveTo>
                  <a:pt x="0" y="0"/>
                </a:moveTo>
                <a:cubicBezTo>
                  <a:pt x="0" y="0"/>
                  <a:pt x="0" y="1"/>
                  <a:pt x="0" y="1"/>
                </a:cubicBezTo>
                <a:cubicBezTo>
                  <a:pt x="0" y="1"/>
                  <a:pt x="0" y="1"/>
                  <a:pt x="0" y="1"/>
                </a:cubicBezTo>
                <a:cubicBezTo>
                  <a:pt x="0" y="2"/>
                  <a:pt x="0" y="2"/>
                  <a:pt x="0" y="2"/>
                </a:cubicBezTo>
                <a:cubicBezTo>
                  <a:pt x="0" y="2"/>
                  <a:pt x="0" y="3"/>
                  <a:pt x="0" y="3"/>
                </a:cubicBezTo>
                <a:cubicBezTo>
                  <a:pt x="0" y="3"/>
                  <a:pt x="0" y="2"/>
                  <a:pt x="0" y="2"/>
                </a:cubicBezTo>
                <a:cubicBezTo>
                  <a:pt x="0" y="2"/>
                  <a:pt x="0" y="2"/>
                  <a:pt x="0" y="1"/>
                </a:cubicBezTo>
                <a:cubicBezTo>
                  <a:pt x="0" y="1"/>
                  <a:pt x="0" y="1"/>
                  <a:pt x="0" y="1"/>
                </a:cubicBezTo>
                <a:cubicBezTo>
                  <a:pt x="0" y="1"/>
                  <a:pt x="0" y="0"/>
                  <a:pt x="0" y="0"/>
                </a:cubicBezTo>
                <a:close/>
              </a:path>
            </a:pathLst>
          </a:custGeom>
          <a:solidFill>
            <a:srgbClr val="FFFFFF"/>
          </a:solidFill>
          <a:ln w="9525">
            <a:noFill/>
            <a:round/>
          </a:ln>
        </p:spPr>
        <p:txBody>
          <a:bodyPr/>
          <a:lstStyle/>
          <a:p>
            <a:endParaRPr lang="zh-CN" altLang="en-US"/>
          </a:p>
        </p:txBody>
      </p:sp>
      <p:sp>
        <p:nvSpPr>
          <p:cNvPr id="36" name="Freeform 287"/>
          <p:cNvSpPr/>
          <p:nvPr/>
        </p:nvSpPr>
        <p:spPr bwMode="auto">
          <a:xfrm>
            <a:off x="5270500" y="3241675"/>
            <a:ext cx="79375" cy="69850"/>
          </a:xfrm>
          <a:custGeom>
            <a:avLst/>
            <a:gdLst>
              <a:gd name="T0" fmla="*/ 2147483647 w 1"/>
              <a:gd name="T1" fmla="*/ 0 h 1588"/>
              <a:gd name="T2" fmla="*/ 2147483647 w 1"/>
              <a:gd name="T3" fmla="*/ 0 h 1588"/>
              <a:gd name="T4" fmla="*/ 2147483647 w 1"/>
              <a:gd name="T5" fmla="*/ 0 h 1588"/>
              <a:gd name="T6" fmla="*/ 0 w 1"/>
              <a:gd name="T7" fmla="*/ 0 h 1588"/>
              <a:gd name="T8" fmla="*/ 0 w 1"/>
              <a:gd name="T9" fmla="*/ 0 h 1588"/>
              <a:gd name="T10" fmla="*/ 0 w 1"/>
              <a:gd name="T11" fmla="*/ 0 h 1588"/>
              <a:gd name="T12" fmla="*/ 2147483647 w 1"/>
              <a:gd name="T13" fmla="*/ 0 h 1588"/>
              <a:gd name="T14" fmla="*/ 2147483647 w 1"/>
              <a:gd name="T15" fmla="*/ 0 h 1588"/>
              <a:gd name="T16" fmla="*/ 2147483647 w 1"/>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588"/>
              <a:gd name="T29" fmla="*/ 1 w 1"/>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588">
                <a:moveTo>
                  <a:pt x="1" y="0"/>
                </a:move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0"/>
                  <a:pt x="1" y="0"/>
                </a:cubicBezTo>
                <a:cubicBezTo>
                  <a:pt x="1" y="0"/>
                  <a:pt x="1" y="0"/>
                  <a:pt x="1" y="0"/>
                </a:cubicBezTo>
                <a:cubicBezTo>
                  <a:pt x="1" y="0"/>
                  <a:pt x="1" y="0"/>
                  <a:pt x="1" y="0"/>
                </a:cubicBezTo>
                <a:close/>
              </a:path>
            </a:pathLst>
          </a:custGeom>
          <a:solidFill>
            <a:srgbClr val="FFFFFF"/>
          </a:solidFill>
          <a:ln w="9525">
            <a:noFill/>
            <a:round/>
          </a:ln>
        </p:spPr>
        <p:txBody>
          <a:bodyPr/>
          <a:lstStyle/>
          <a:p>
            <a:endParaRPr lang="zh-CN" altLang="en-US"/>
          </a:p>
        </p:txBody>
      </p:sp>
      <p:sp>
        <p:nvSpPr>
          <p:cNvPr id="37" name="Freeform 288"/>
          <p:cNvSpPr/>
          <p:nvPr/>
        </p:nvSpPr>
        <p:spPr bwMode="auto">
          <a:xfrm>
            <a:off x="7280275" y="3429000"/>
            <a:ext cx="50800" cy="69850"/>
          </a:xfrm>
          <a:custGeom>
            <a:avLst/>
            <a:gdLst>
              <a:gd name="T0" fmla="*/ 0 w 2"/>
              <a:gd name="T1" fmla="*/ 0 h 1588"/>
              <a:gd name="T2" fmla="*/ 2147483647 w 2"/>
              <a:gd name="T3" fmla="*/ 0 h 1588"/>
              <a:gd name="T4" fmla="*/ 2147483647 w 2"/>
              <a:gd name="T5" fmla="*/ 0 h 1588"/>
              <a:gd name="T6" fmla="*/ 2147483647 w 2"/>
              <a:gd name="T7" fmla="*/ 0 h 1588"/>
              <a:gd name="T8" fmla="*/ 2147483647 w 2"/>
              <a:gd name="T9" fmla="*/ 0 h 1588"/>
              <a:gd name="T10" fmla="*/ 2147483647 w 2"/>
              <a:gd name="T11" fmla="*/ 0 h 1588"/>
              <a:gd name="T12" fmla="*/ 2147483647 w 2"/>
              <a:gd name="T13" fmla="*/ 0 h 1588"/>
              <a:gd name="T14" fmla="*/ 2147483647 w 2"/>
              <a:gd name="T15" fmla="*/ 0 h 1588"/>
              <a:gd name="T16" fmla="*/ 0 w 2"/>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588"/>
              <a:gd name="T29" fmla="*/ 2 w 2"/>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588">
                <a:moveTo>
                  <a:pt x="0" y="0"/>
                </a:moveTo>
                <a:cubicBezTo>
                  <a:pt x="1" y="0"/>
                  <a:pt x="1" y="0"/>
                  <a:pt x="1" y="0"/>
                </a:cubicBezTo>
                <a:cubicBezTo>
                  <a:pt x="1" y="0"/>
                  <a:pt x="1" y="0"/>
                  <a:pt x="1" y="0"/>
                </a:cubicBezTo>
                <a:cubicBezTo>
                  <a:pt x="1" y="0"/>
                  <a:pt x="1" y="0"/>
                  <a:pt x="1" y="0"/>
                </a:cubicBezTo>
                <a:cubicBezTo>
                  <a:pt x="1" y="0"/>
                  <a:pt x="1" y="0"/>
                  <a:pt x="2" y="0"/>
                </a:cubicBezTo>
                <a:cubicBezTo>
                  <a:pt x="1" y="0"/>
                  <a:pt x="1" y="0"/>
                  <a:pt x="1" y="0"/>
                </a:cubicBezTo>
                <a:cubicBezTo>
                  <a:pt x="1" y="0"/>
                  <a:pt x="1" y="0"/>
                  <a:pt x="1" y="0"/>
                </a:cubicBezTo>
                <a:cubicBezTo>
                  <a:pt x="1" y="0"/>
                  <a:pt x="1" y="0"/>
                  <a:pt x="1" y="0"/>
                </a:cubicBezTo>
                <a:cubicBezTo>
                  <a:pt x="1" y="0"/>
                  <a:pt x="1" y="0"/>
                  <a:pt x="0" y="0"/>
                </a:cubicBezTo>
                <a:close/>
              </a:path>
            </a:pathLst>
          </a:custGeom>
          <a:solidFill>
            <a:srgbClr val="FFFFFF"/>
          </a:solidFill>
          <a:ln w="9525">
            <a:noFill/>
            <a:round/>
          </a:ln>
        </p:spPr>
        <p:txBody>
          <a:bodyPr/>
          <a:lstStyle/>
          <a:p>
            <a:endParaRPr lang="zh-CN" altLang="en-US"/>
          </a:p>
        </p:txBody>
      </p:sp>
      <p:sp>
        <p:nvSpPr>
          <p:cNvPr id="38" name="Freeform 289"/>
          <p:cNvSpPr/>
          <p:nvPr/>
        </p:nvSpPr>
        <p:spPr bwMode="auto">
          <a:xfrm>
            <a:off x="5686425" y="3444875"/>
            <a:ext cx="79375" cy="69850"/>
          </a:xfrm>
          <a:custGeom>
            <a:avLst/>
            <a:gdLst>
              <a:gd name="T0" fmla="*/ 2147483647 w 2"/>
              <a:gd name="T1" fmla="*/ 0 h 1588"/>
              <a:gd name="T2" fmla="*/ 2147483647 w 2"/>
              <a:gd name="T3" fmla="*/ 0 h 1588"/>
              <a:gd name="T4" fmla="*/ 2147483647 w 2"/>
              <a:gd name="T5" fmla="*/ 0 h 1588"/>
              <a:gd name="T6" fmla="*/ 2147483647 w 2"/>
              <a:gd name="T7" fmla="*/ 0 h 1588"/>
              <a:gd name="T8" fmla="*/ 0 w 2"/>
              <a:gd name="T9" fmla="*/ 0 h 1588"/>
              <a:gd name="T10" fmla="*/ 2147483647 w 2"/>
              <a:gd name="T11" fmla="*/ 0 h 1588"/>
              <a:gd name="T12" fmla="*/ 2147483647 w 2"/>
              <a:gd name="T13" fmla="*/ 0 h 1588"/>
              <a:gd name="T14" fmla="*/ 2147483647 w 2"/>
              <a:gd name="T15" fmla="*/ 0 h 1588"/>
              <a:gd name="T16" fmla="*/ 2147483647 w 2"/>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588"/>
              <a:gd name="T29" fmla="*/ 2 w 2"/>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588">
                <a:moveTo>
                  <a:pt x="2" y="0"/>
                </a:moveTo>
                <a:cubicBezTo>
                  <a:pt x="2" y="0"/>
                  <a:pt x="2" y="0"/>
                  <a:pt x="2" y="0"/>
                </a:cubicBezTo>
                <a:cubicBezTo>
                  <a:pt x="1" y="0"/>
                  <a:pt x="1" y="0"/>
                  <a:pt x="1" y="0"/>
                </a:cubicBezTo>
                <a:cubicBezTo>
                  <a:pt x="1" y="0"/>
                  <a:pt x="1" y="0"/>
                  <a:pt x="1" y="0"/>
                </a:cubicBezTo>
                <a:cubicBezTo>
                  <a:pt x="0" y="0"/>
                  <a:pt x="0" y="0"/>
                  <a:pt x="0" y="0"/>
                </a:cubicBezTo>
                <a:cubicBezTo>
                  <a:pt x="0" y="0"/>
                  <a:pt x="0" y="0"/>
                  <a:pt x="1" y="0"/>
                </a:cubicBezTo>
                <a:cubicBezTo>
                  <a:pt x="1" y="0"/>
                  <a:pt x="1" y="0"/>
                  <a:pt x="1" y="0"/>
                </a:cubicBezTo>
                <a:cubicBezTo>
                  <a:pt x="1" y="0"/>
                  <a:pt x="1" y="0"/>
                  <a:pt x="2" y="0"/>
                </a:cubicBezTo>
                <a:cubicBezTo>
                  <a:pt x="2" y="0"/>
                  <a:pt x="2" y="0"/>
                  <a:pt x="2" y="0"/>
                </a:cubicBezTo>
                <a:close/>
              </a:path>
            </a:pathLst>
          </a:custGeom>
          <a:solidFill>
            <a:srgbClr val="FFFFFF"/>
          </a:solidFill>
          <a:ln w="9525">
            <a:noFill/>
            <a:round/>
          </a:ln>
        </p:spPr>
        <p:txBody>
          <a:bodyPr/>
          <a:lstStyle/>
          <a:p>
            <a:endParaRPr lang="zh-CN" altLang="en-US"/>
          </a:p>
        </p:txBody>
      </p:sp>
      <p:sp>
        <p:nvSpPr>
          <p:cNvPr id="39" name="Freeform 290"/>
          <p:cNvSpPr/>
          <p:nvPr/>
        </p:nvSpPr>
        <p:spPr bwMode="auto">
          <a:xfrm>
            <a:off x="7934325" y="3429000"/>
            <a:ext cx="50800" cy="69850"/>
          </a:xfrm>
          <a:custGeom>
            <a:avLst/>
            <a:gdLst>
              <a:gd name="T0" fmla="*/ 0 w 1"/>
              <a:gd name="T1" fmla="*/ 0 h 1588"/>
              <a:gd name="T2" fmla="*/ 0 w 1"/>
              <a:gd name="T3" fmla="*/ 0 h 1588"/>
              <a:gd name="T4" fmla="*/ 0 w 1"/>
              <a:gd name="T5" fmla="*/ 0 h 1588"/>
              <a:gd name="T6" fmla="*/ 2147483647 w 1"/>
              <a:gd name="T7" fmla="*/ 0 h 1588"/>
              <a:gd name="T8" fmla="*/ 2147483647 w 1"/>
              <a:gd name="T9" fmla="*/ 0 h 1588"/>
              <a:gd name="T10" fmla="*/ 2147483647 w 1"/>
              <a:gd name="T11" fmla="*/ 0 h 1588"/>
              <a:gd name="T12" fmla="*/ 0 w 1"/>
              <a:gd name="T13" fmla="*/ 0 h 1588"/>
              <a:gd name="T14" fmla="*/ 0 w 1"/>
              <a:gd name="T15" fmla="*/ 0 h 1588"/>
              <a:gd name="T16" fmla="*/ 0 w 1"/>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588"/>
              <a:gd name="T29" fmla="*/ 1 w 1"/>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588">
                <a:moveTo>
                  <a:pt x="0" y="0"/>
                </a:move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0" y="0"/>
                </a:cubicBezTo>
                <a:close/>
              </a:path>
            </a:pathLst>
          </a:custGeom>
          <a:solidFill>
            <a:srgbClr val="FFFFFF"/>
          </a:solidFill>
          <a:ln w="9525">
            <a:noFill/>
            <a:round/>
          </a:ln>
        </p:spPr>
        <p:txBody>
          <a:bodyPr/>
          <a:lstStyle/>
          <a:p>
            <a:endParaRPr lang="zh-CN" altLang="en-US"/>
          </a:p>
        </p:txBody>
      </p:sp>
      <p:sp>
        <p:nvSpPr>
          <p:cNvPr id="40" name="Freeform 291"/>
          <p:cNvSpPr/>
          <p:nvPr/>
        </p:nvSpPr>
        <p:spPr bwMode="auto">
          <a:xfrm>
            <a:off x="7435850" y="3429000"/>
            <a:ext cx="50800" cy="69850"/>
          </a:xfrm>
          <a:custGeom>
            <a:avLst/>
            <a:gdLst>
              <a:gd name="T0" fmla="*/ 0 w 1"/>
              <a:gd name="T1" fmla="*/ 0 h 1588"/>
              <a:gd name="T2" fmla="*/ 0 w 1"/>
              <a:gd name="T3" fmla="*/ 0 h 1588"/>
              <a:gd name="T4" fmla="*/ 0 w 1"/>
              <a:gd name="T5" fmla="*/ 0 h 1588"/>
              <a:gd name="T6" fmla="*/ 0 w 1"/>
              <a:gd name="T7" fmla="*/ 0 h 1588"/>
              <a:gd name="T8" fmla="*/ 2147483647 w 1"/>
              <a:gd name="T9" fmla="*/ 0 h 1588"/>
              <a:gd name="T10" fmla="*/ 0 w 1"/>
              <a:gd name="T11" fmla="*/ 0 h 1588"/>
              <a:gd name="T12" fmla="*/ 0 w 1"/>
              <a:gd name="T13" fmla="*/ 0 h 1588"/>
              <a:gd name="T14" fmla="*/ 0 w 1"/>
              <a:gd name="T15" fmla="*/ 0 h 1588"/>
              <a:gd name="T16" fmla="*/ 0 w 1"/>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588"/>
              <a:gd name="T29" fmla="*/ 1 w 1"/>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588">
                <a:moveTo>
                  <a:pt x="0" y="0"/>
                </a:moveTo>
                <a:cubicBezTo>
                  <a:pt x="0" y="0"/>
                  <a:pt x="0" y="0"/>
                  <a:pt x="0" y="0"/>
                </a:cubicBezTo>
                <a:cubicBezTo>
                  <a:pt x="0" y="0"/>
                  <a:pt x="0" y="0"/>
                  <a:pt x="0" y="0"/>
                </a:cubicBezTo>
                <a:cubicBezTo>
                  <a:pt x="0" y="0"/>
                  <a:pt x="0" y="0"/>
                  <a:pt x="0" y="0"/>
                </a:cubicBezTo>
                <a:cubicBezTo>
                  <a:pt x="0" y="0"/>
                  <a:pt x="1" y="0"/>
                  <a:pt x="1" y="0"/>
                </a:cubicBezTo>
                <a:cubicBezTo>
                  <a:pt x="1" y="0"/>
                  <a:pt x="0" y="0"/>
                  <a:pt x="0" y="0"/>
                </a:cubicBezTo>
                <a:cubicBezTo>
                  <a:pt x="0" y="0"/>
                  <a:pt x="0" y="0"/>
                  <a:pt x="0" y="0"/>
                </a:cubicBezTo>
                <a:cubicBezTo>
                  <a:pt x="0" y="0"/>
                  <a:pt x="0" y="0"/>
                  <a:pt x="0" y="0"/>
                </a:cubicBezTo>
                <a:cubicBezTo>
                  <a:pt x="0" y="0"/>
                  <a:pt x="0" y="0"/>
                  <a:pt x="0" y="0"/>
                </a:cubicBezTo>
                <a:close/>
              </a:path>
            </a:pathLst>
          </a:custGeom>
          <a:solidFill>
            <a:srgbClr val="FFFFFF"/>
          </a:solidFill>
          <a:ln w="9525">
            <a:noFill/>
            <a:round/>
          </a:ln>
        </p:spPr>
        <p:txBody>
          <a:bodyPr/>
          <a:lstStyle/>
          <a:p>
            <a:endParaRPr lang="zh-CN" altLang="en-US"/>
          </a:p>
        </p:txBody>
      </p:sp>
      <p:grpSp>
        <p:nvGrpSpPr>
          <p:cNvPr id="8" name="Group 17"/>
          <p:cNvGrpSpPr/>
          <p:nvPr/>
        </p:nvGrpSpPr>
        <p:grpSpPr bwMode="auto">
          <a:xfrm>
            <a:off x="5259388" y="2238375"/>
            <a:ext cx="1990725" cy="1589088"/>
            <a:chOff x="0" y="0"/>
            <a:chExt cx="2027" cy="1263"/>
          </a:xfrm>
        </p:grpSpPr>
        <p:pic>
          <p:nvPicPr>
            <p:cNvPr id="21546" name="Rectangle 5"/>
            <p:cNvPicPr>
              <a:picLocks noChangeArrowheads="1"/>
            </p:cNvPicPr>
            <p:nvPr/>
          </p:nvPicPr>
          <p:blipFill>
            <a:blip r:embed="rId3"/>
            <a:srcRect/>
            <a:stretch>
              <a:fillRect/>
            </a:stretch>
          </p:blipFill>
          <p:spPr bwMode="auto">
            <a:xfrm>
              <a:off x="0" y="0"/>
              <a:ext cx="2027" cy="1263"/>
            </a:xfrm>
            <a:prstGeom prst="rect">
              <a:avLst/>
            </a:prstGeom>
            <a:noFill/>
            <a:ln w="9525">
              <a:noFill/>
              <a:miter lim="800000"/>
              <a:headEnd/>
              <a:tailEnd/>
            </a:ln>
          </p:spPr>
        </p:pic>
        <p:sp>
          <p:nvSpPr>
            <p:cNvPr id="21547" name="Text Box 19"/>
            <p:cNvSpPr txBox="1">
              <a:spLocks noChangeArrowheads="1"/>
            </p:cNvSpPr>
            <p:nvPr/>
          </p:nvSpPr>
          <p:spPr bwMode="auto">
            <a:xfrm rot="10800000">
              <a:off x="64" y="61"/>
              <a:ext cx="1897" cy="1140"/>
            </a:xfrm>
            <a:prstGeom prst="rect">
              <a:avLst/>
            </a:prstGeom>
            <a:noFill/>
            <a:ln w="9525">
              <a:noFill/>
              <a:miter lim="800000"/>
            </a:ln>
          </p:spPr>
          <p:txBody>
            <a:bodyPr rot="10800000" lIns="91436" tIns="45718" rIns="91436" bIns="45718" anchor="ctr"/>
            <a:lstStyle/>
            <a:p>
              <a:pPr algn="ctr" defTabSz="912495">
                <a:lnSpc>
                  <a:spcPct val="90000"/>
                </a:lnSpc>
              </a:pPr>
              <a:endParaRPr lang="en-US" altLang="zh-CN" sz="2000">
                <a:solidFill>
                  <a:srgbClr val="264C73"/>
                </a:solidFill>
                <a:latin typeface="Segoe UI" panose="020B0502040204020203" pitchFamily="34" charset="0"/>
              </a:endParaRPr>
            </a:p>
          </p:txBody>
        </p:sp>
      </p:grpSp>
      <p:sp>
        <p:nvSpPr>
          <p:cNvPr id="44" name="矩形 5"/>
          <p:cNvSpPr>
            <a:spLocks noChangeArrowheads="1"/>
          </p:cNvSpPr>
          <p:nvPr/>
        </p:nvSpPr>
        <p:spPr bwMode="auto">
          <a:xfrm>
            <a:off x="5349875" y="2492375"/>
            <a:ext cx="1714500" cy="3792220"/>
          </a:xfrm>
          <a:prstGeom prst="rect">
            <a:avLst/>
          </a:prstGeom>
          <a:noFill/>
          <a:ln w="9525">
            <a:noFill/>
            <a:miter lim="800000"/>
          </a:ln>
        </p:spPr>
        <p:txBody>
          <a:bodyPr>
            <a:spAutoFit/>
          </a:bodyPr>
          <a:lstStyle/>
          <a:p>
            <a:pPr algn="ctr"/>
            <a:r>
              <a:rPr lang="zh-CN" altLang="en-US" sz="1600" b="1">
                <a:solidFill>
                  <a:srgbClr val="FFFF00"/>
                </a:solidFill>
                <a:latin typeface="黑体" panose="02010609060101010101" pitchFamily="49" charset="-122"/>
                <a:ea typeface="黑体" panose="02010609060101010101" pitchFamily="49" charset="-122"/>
              </a:rPr>
              <a:t>第三部分</a:t>
            </a:r>
            <a:endParaRPr lang="en-US" altLang="zh-CN" sz="1600" b="1">
              <a:solidFill>
                <a:srgbClr val="FFFF00"/>
              </a:solidFill>
              <a:latin typeface="黑体" panose="02010609060101010101" pitchFamily="49" charset="-122"/>
              <a:ea typeface="黑体" panose="02010609060101010101" pitchFamily="49" charset="-122"/>
            </a:endParaRPr>
          </a:p>
          <a:p>
            <a:pPr algn="ctr"/>
            <a:endParaRPr lang="en-US" altLang="zh-CN" sz="1600" b="1">
              <a:solidFill>
                <a:srgbClr val="FFFF00"/>
              </a:solidFill>
              <a:latin typeface="黑体" panose="02010609060101010101" pitchFamily="49" charset="-122"/>
              <a:ea typeface="黑体" panose="02010609060101010101" pitchFamily="49" charset="-122"/>
            </a:endParaRPr>
          </a:p>
          <a:p>
            <a:pPr algn="just">
              <a:lnSpc>
                <a:spcPct val="120000"/>
              </a:lnSpc>
            </a:pPr>
            <a:r>
              <a:rPr lang="en-US" altLang="zh-CN" sz="1600">
                <a:solidFill>
                  <a:srgbClr val="FF0000"/>
                </a:solidFill>
                <a:latin typeface="黑体" panose="02010609060101010101" pitchFamily="49" charset="-122"/>
                <a:ea typeface="黑体" panose="02010609060101010101" pitchFamily="49" charset="-122"/>
              </a:rPr>
              <a:t>6</a:t>
            </a:r>
            <a:r>
              <a:rPr lang="zh-CN" altLang="en-US" sz="1600">
                <a:solidFill>
                  <a:srgbClr val="FF0000"/>
                </a:solidFill>
                <a:latin typeface="黑体" panose="02010609060101010101" pitchFamily="49" charset="-122"/>
                <a:ea typeface="黑体" panose="02010609060101010101" pitchFamily="49" charset="-122"/>
              </a:rPr>
              <a:t>大重点行动。</a:t>
            </a:r>
            <a:r>
              <a:rPr lang="zh-CN" altLang="en-US" sz="1600">
                <a:solidFill>
                  <a:schemeClr val="tx1"/>
                </a:solidFill>
                <a:uFillTx/>
                <a:latin typeface="黑体" panose="02010609060101010101" pitchFamily="49" charset="-122"/>
                <a:ea typeface="黑体" panose="02010609060101010101" pitchFamily="49" charset="-122"/>
              </a:rPr>
              <a:t>包括一是总量强度双控行动；二是农业节水增效行动；三是工业节水减排行动；四是城镇节水降损行动；五是重点地区节水开源行动；六是科技创新引领行动。</a:t>
            </a:r>
            <a:endParaRPr lang="zh-CN" altLang="en-US" sz="1600">
              <a:solidFill>
                <a:schemeClr val="tx1"/>
              </a:solidFill>
              <a:uFillTx/>
              <a:latin typeface="黑体" panose="02010609060101010101" pitchFamily="49" charset="-122"/>
              <a:ea typeface="黑体" panose="02010609060101010101" pitchFamily="49" charset="-122"/>
            </a:endParaRPr>
          </a:p>
        </p:txBody>
      </p:sp>
      <p:sp>
        <p:nvSpPr>
          <p:cNvPr id="48" name="矩形 6"/>
          <p:cNvSpPr>
            <a:spLocks noChangeArrowheads="1"/>
          </p:cNvSpPr>
          <p:nvPr/>
        </p:nvSpPr>
        <p:spPr bwMode="auto">
          <a:xfrm>
            <a:off x="8990013" y="2479675"/>
            <a:ext cx="1439862" cy="3792220"/>
          </a:xfrm>
          <a:prstGeom prst="rect">
            <a:avLst/>
          </a:prstGeom>
          <a:noFill/>
          <a:ln w="9525">
            <a:noFill/>
            <a:miter lim="800000"/>
          </a:ln>
        </p:spPr>
        <p:txBody>
          <a:bodyPr>
            <a:spAutoFit/>
          </a:bodyPr>
          <a:lstStyle/>
          <a:p>
            <a:pPr algn="ctr"/>
            <a:r>
              <a:rPr lang="zh-CN" altLang="en-US" sz="1600" b="1">
                <a:solidFill>
                  <a:srgbClr val="FFFF00"/>
                </a:solidFill>
                <a:latin typeface="黑体" panose="02010609060101010101" pitchFamily="49" charset="-122"/>
                <a:ea typeface="黑体" panose="02010609060101010101" pitchFamily="49" charset="-122"/>
              </a:rPr>
              <a:t>第五部分</a:t>
            </a:r>
            <a:endParaRPr lang="en-US" altLang="zh-CN" sz="1600" b="1">
              <a:solidFill>
                <a:srgbClr val="FFFF00"/>
              </a:solidFill>
              <a:latin typeface="黑体" panose="02010609060101010101" pitchFamily="49" charset="-122"/>
              <a:ea typeface="黑体" panose="02010609060101010101" pitchFamily="49" charset="-122"/>
            </a:endParaRPr>
          </a:p>
          <a:p>
            <a:pPr algn="ctr"/>
            <a:endParaRPr lang="en-US" altLang="zh-CN" sz="1600" b="1">
              <a:solidFill>
                <a:srgbClr val="FFFF00"/>
              </a:solidFill>
              <a:latin typeface="黑体" panose="02010609060101010101" pitchFamily="49" charset="-122"/>
              <a:ea typeface="黑体" panose="02010609060101010101" pitchFamily="49" charset="-122"/>
            </a:endParaRPr>
          </a:p>
          <a:p>
            <a:pPr algn="just">
              <a:lnSpc>
                <a:spcPct val="120000"/>
              </a:lnSpc>
            </a:pPr>
            <a:r>
              <a:rPr lang="en-US" altLang="zh-CN" sz="1600" b="1">
                <a:solidFill>
                  <a:srgbClr val="C00000"/>
                </a:solidFill>
                <a:latin typeface="黑体" panose="02010609060101010101" pitchFamily="49" charset="-122"/>
                <a:ea typeface="黑体" panose="02010609060101010101" pitchFamily="49" charset="-122"/>
              </a:rPr>
              <a:t>6</a:t>
            </a:r>
            <a:r>
              <a:rPr lang="zh-CN" altLang="en-US" sz="1600" b="1">
                <a:solidFill>
                  <a:srgbClr val="C00000"/>
                </a:solidFill>
                <a:latin typeface="黑体" panose="02010609060101010101" pitchFamily="49" charset="-122"/>
                <a:ea typeface="黑体" panose="02010609060101010101" pitchFamily="49" charset="-122"/>
              </a:rPr>
              <a:t>项</a:t>
            </a:r>
            <a:r>
              <a:rPr lang="zh-CN" altLang="en-US" sz="1600">
                <a:solidFill>
                  <a:schemeClr val="tx1"/>
                </a:solidFill>
                <a:latin typeface="黑体" panose="02010609060101010101" pitchFamily="49" charset="-122"/>
                <a:ea typeface="黑体" panose="02010609060101010101" pitchFamily="49" charset="-122"/>
              </a:rPr>
              <a:t>保障措施。一是加强党对节水工作的指导；二是推动法治建设；三是完善财税政策；四是拓展融资模式；五是提升节水意识；六是开展国际合作。</a:t>
            </a:r>
            <a:endParaRPr lang="zh-CN" altLang="en-US" sz="1600">
              <a:solidFill>
                <a:schemeClr val="tx1"/>
              </a:solidFill>
              <a:latin typeface="黑体" panose="02010609060101010101" pitchFamily="49" charset="-122"/>
              <a:ea typeface="黑体" panose="02010609060101010101" pitchFamily="49" charset="-122"/>
            </a:endParaRPr>
          </a:p>
        </p:txBody>
      </p:sp>
      <p:sp>
        <p:nvSpPr>
          <p:cNvPr id="49" name="Freeform 284"/>
          <p:cNvSpPr/>
          <p:nvPr/>
        </p:nvSpPr>
        <p:spPr bwMode="auto">
          <a:xfrm>
            <a:off x="9610725" y="3533775"/>
            <a:ext cx="50800" cy="69850"/>
          </a:xfrm>
          <a:custGeom>
            <a:avLst/>
            <a:gdLst>
              <a:gd name="T0" fmla="*/ 0 w 1"/>
              <a:gd name="T1" fmla="*/ 0 h 1588"/>
              <a:gd name="T2" fmla="*/ 0 w 1"/>
              <a:gd name="T3" fmla="*/ 0 h 1588"/>
              <a:gd name="T4" fmla="*/ 0 w 1"/>
              <a:gd name="T5" fmla="*/ 0 h 1588"/>
              <a:gd name="T6" fmla="*/ 2147483647 w 1"/>
              <a:gd name="T7" fmla="*/ 0 h 1588"/>
              <a:gd name="T8" fmla="*/ 2147483647 w 1"/>
              <a:gd name="T9" fmla="*/ 0 h 1588"/>
              <a:gd name="T10" fmla="*/ 2147483647 w 1"/>
              <a:gd name="T11" fmla="*/ 0 h 1588"/>
              <a:gd name="T12" fmla="*/ 0 w 1"/>
              <a:gd name="T13" fmla="*/ 0 h 1588"/>
              <a:gd name="T14" fmla="*/ 0 w 1"/>
              <a:gd name="T15" fmla="*/ 0 h 1588"/>
              <a:gd name="T16" fmla="*/ 0 w 1"/>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588"/>
              <a:gd name="T29" fmla="*/ 1 w 1"/>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588">
                <a:moveTo>
                  <a:pt x="0" y="0"/>
                </a:move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lose/>
              </a:path>
            </a:pathLst>
          </a:custGeom>
          <a:solidFill>
            <a:srgbClr val="FFFFFF"/>
          </a:solidFill>
          <a:ln w="9525">
            <a:noFill/>
            <a:round/>
          </a:ln>
        </p:spPr>
        <p:txBody>
          <a:bodyPr/>
          <a:lstStyle/>
          <a:p>
            <a:endParaRPr lang="zh-CN" altLang="en-US"/>
          </a:p>
        </p:txBody>
      </p:sp>
      <p:sp>
        <p:nvSpPr>
          <p:cNvPr id="50" name="Freeform 285"/>
          <p:cNvSpPr/>
          <p:nvPr/>
        </p:nvSpPr>
        <p:spPr bwMode="auto">
          <a:xfrm>
            <a:off x="10123488" y="3476625"/>
            <a:ext cx="50800" cy="69850"/>
          </a:xfrm>
          <a:custGeom>
            <a:avLst/>
            <a:gdLst>
              <a:gd name="T0" fmla="*/ 0 w 1587"/>
              <a:gd name="T1" fmla="*/ 0 h 3"/>
              <a:gd name="T2" fmla="*/ 0 w 1587"/>
              <a:gd name="T3" fmla="*/ 2147483647 h 3"/>
              <a:gd name="T4" fmla="*/ 0 w 1587"/>
              <a:gd name="T5" fmla="*/ 2147483647 h 3"/>
              <a:gd name="T6" fmla="*/ 0 w 1587"/>
              <a:gd name="T7" fmla="*/ 2147483647 h 3"/>
              <a:gd name="T8" fmla="*/ 0 w 1587"/>
              <a:gd name="T9" fmla="*/ 2147483647 h 3"/>
              <a:gd name="T10" fmla="*/ 0 w 1587"/>
              <a:gd name="T11" fmla="*/ 2147483647 h 3"/>
              <a:gd name="T12" fmla="*/ 0 w 1587"/>
              <a:gd name="T13" fmla="*/ 2147483647 h 3"/>
              <a:gd name="T14" fmla="*/ 0 w 1587"/>
              <a:gd name="T15" fmla="*/ 2147483647 h 3"/>
              <a:gd name="T16" fmla="*/ 0 w 1587"/>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7"/>
              <a:gd name="T28" fmla="*/ 0 h 3"/>
              <a:gd name="T29" fmla="*/ 1587 w 158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7" h="3">
                <a:moveTo>
                  <a:pt x="0" y="0"/>
                </a:moveTo>
                <a:cubicBezTo>
                  <a:pt x="0" y="0"/>
                  <a:pt x="0" y="1"/>
                  <a:pt x="0" y="1"/>
                </a:cubicBezTo>
                <a:cubicBezTo>
                  <a:pt x="0" y="1"/>
                  <a:pt x="0" y="1"/>
                  <a:pt x="0" y="1"/>
                </a:cubicBezTo>
                <a:cubicBezTo>
                  <a:pt x="0" y="2"/>
                  <a:pt x="0" y="2"/>
                  <a:pt x="0" y="2"/>
                </a:cubicBezTo>
                <a:cubicBezTo>
                  <a:pt x="0" y="2"/>
                  <a:pt x="0" y="3"/>
                  <a:pt x="0" y="3"/>
                </a:cubicBezTo>
                <a:cubicBezTo>
                  <a:pt x="0" y="3"/>
                  <a:pt x="0" y="2"/>
                  <a:pt x="0" y="2"/>
                </a:cubicBezTo>
                <a:cubicBezTo>
                  <a:pt x="0" y="2"/>
                  <a:pt x="0" y="2"/>
                  <a:pt x="0" y="1"/>
                </a:cubicBezTo>
                <a:cubicBezTo>
                  <a:pt x="0" y="1"/>
                  <a:pt x="0" y="1"/>
                  <a:pt x="0" y="1"/>
                </a:cubicBezTo>
                <a:cubicBezTo>
                  <a:pt x="0" y="1"/>
                  <a:pt x="0" y="0"/>
                  <a:pt x="0" y="0"/>
                </a:cubicBezTo>
                <a:close/>
              </a:path>
            </a:pathLst>
          </a:custGeom>
          <a:solidFill>
            <a:srgbClr val="FFFFFF"/>
          </a:solidFill>
          <a:ln w="9525">
            <a:noFill/>
            <a:round/>
          </a:ln>
        </p:spPr>
        <p:txBody>
          <a:bodyPr/>
          <a:lstStyle/>
          <a:p>
            <a:endParaRPr lang="zh-CN" altLang="en-US"/>
          </a:p>
        </p:txBody>
      </p:sp>
      <p:sp>
        <p:nvSpPr>
          <p:cNvPr id="51" name="Freeform 288"/>
          <p:cNvSpPr/>
          <p:nvPr/>
        </p:nvSpPr>
        <p:spPr bwMode="auto">
          <a:xfrm>
            <a:off x="9104313" y="3419475"/>
            <a:ext cx="50800" cy="69850"/>
          </a:xfrm>
          <a:custGeom>
            <a:avLst/>
            <a:gdLst>
              <a:gd name="T0" fmla="*/ 0 w 2"/>
              <a:gd name="T1" fmla="*/ 0 h 1588"/>
              <a:gd name="T2" fmla="*/ 2147483647 w 2"/>
              <a:gd name="T3" fmla="*/ 0 h 1588"/>
              <a:gd name="T4" fmla="*/ 2147483647 w 2"/>
              <a:gd name="T5" fmla="*/ 0 h 1588"/>
              <a:gd name="T6" fmla="*/ 2147483647 w 2"/>
              <a:gd name="T7" fmla="*/ 0 h 1588"/>
              <a:gd name="T8" fmla="*/ 2147483647 w 2"/>
              <a:gd name="T9" fmla="*/ 0 h 1588"/>
              <a:gd name="T10" fmla="*/ 2147483647 w 2"/>
              <a:gd name="T11" fmla="*/ 0 h 1588"/>
              <a:gd name="T12" fmla="*/ 2147483647 w 2"/>
              <a:gd name="T13" fmla="*/ 0 h 1588"/>
              <a:gd name="T14" fmla="*/ 2147483647 w 2"/>
              <a:gd name="T15" fmla="*/ 0 h 1588"/>
              <a:gd name="T16" fmla="*/ 0 w 2"/>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588"/>
              <a:gd name="T29" fmla="*/ 2 w 2"/>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588">
                <a:moveTo>
                  <a:pt x="0" y="0"/>
                </a:moveTo>
                <a:cubicBezTo>
                  <a:pt x="1" y="0"/>
                  <a:pt x="1" y="0"/>
                  <a:pt x="1" y="0"/>
                </a:cubicBezTo>
                <a:cubicBezTo>
                  <a:pt x="1" y="0"/>
                  <a:pt x="1" y="0"/>
                  <a:pt x="1" y="0"/>
                </a:cubicBezTo>
                <a:cubicBezTo>
                  <a:pt x="1" y="0"/>
                  <a:pt x="1" y="0"/>
                  <a:pt x="1" y="0"/>
                </a:cubicBezTo>
                <a:cubicBezTo>
                  <a:pt x="1" y="0"/>
                  <a:pt x="1" y="0"/>
                  <a:pt x="2" y="0"/>
                </a:cubicBezTo>
                <a:cubicBezTo>
                  <a:pt x="1" y="0"/>
                  <a:pt x="1" y="0"/>
                  <a:pt x="1" y="0"/>
                </a:cubicBezTo>
                <a:cubicBezTo>
                  <a:pt x="1" y="0"/>
                  <a:pt x="1" y="0"/>
                  <a:pt x="1" y="0"/>
                </a:cubicBezTo>
                <a:cubicBezTo>
                  <a:pt x="1" y="0"/>
                  <a:pt x="1" y="0"/>
                  <a:pt x="1" y="0"/>
                </a:cubicBezTo>
                <a:cubicBezTo>
                  <a:pt x="1" y="0"/>
                  <a:pt x="1" y="0"/>
                  <a:pt x="0" y="0"/>
                </a:cubicBezTo>
                <a:close/>
              </a:path>
            </a:pathLst>
          </a:custGeom>
          <a:solidFill>
            <a:srgbClr val="FFFFFF"/>
          </a:solidFill>
          <a:ln w="9525">
            <a:noFill/>
            <a:round/>
          </a:ln>
        </p:spPr>
        <p:txBody>
          <a:bodyPr/>
          <a:lstStyle/>
          <a:p>
            <a:endParaRPr lang="zh-CN" altLang="en-US"/>
          </a:p>
        </p:txBody>
      </p:sp>
      <p:sp>
        <p:nvSpPr>
          <p:cNvPr id="52" name="Freeform 290"/>
          <p:cNvSpPr/>
          <p:nvPr/>
        </p:nvSpPr>
        <p:spPr bwMode="auto">
          <a:xfrm>
            <a:off x="9758363" y="3419475"/>
            <a:ext cx="50800" cy="69850"/>
          </a:xfrm>
          <a:custGeom>
            <a:avLst/>
            <a:gdLst>
              <a:gd name="T0" fmla="*/ 0 w 1"/>
              <a:gd name="T1" fmla="*/ 0 h 1588"/>
              <a:gd name="T2" fmla="*/ 0 w 1"/>
              <a:gd name="T3" fmla="*/ 0 h 1588"/>
              <a:gd name="T4" fmla="*/ 0 w 1"/>
              <a:gd name="T5" fmla="*/ 0 h 1588"/>
              <a:gd name="T6" fmla="*/ 2147483647 w 1"/>
              <a:gd name="T7" fmla="*/ 0 h 1588"/>
              <a:gd name="T8" fmla="*/ 2147483647 w 1"/>
              <a:gd name="T9" fmla="*/ 0 h 1588"/>
              <a:gd name="T10" fmla="*/ 2147483647 w 1"/>
              <a:gd name="T11" fmla="*/ 0 h 1588"/>
              <a:gd name="T12" fmla="*/ 0 w 1"/>
              <a:gd name="T13" fmla="*/ 0 h 1588"/>
              <a:gd name="T14" fmla="*/ 0 w 1"/>
              <a:gd name="T15" fmla="*/ 0 h 1588"/>
              <a:gd name="T16" fmla="*/ 0 w 1"/>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588"/>
              <a:gd name="T29" fmla="*/ 1 w 1"/>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588">
                <a:moveTo>
                  <a:pt x="0" y="0"/>
                </a:move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0" y="0"/>
                </a:cubicBezTo>
                <a:close/>
              </a:path>
            </a:pathLst>
          </a:custGeom>
          <a:solidFill>
            <a:srgbClr val="FFFFFF"/>
          </a:solidFill>
          <a:ln w="9525">
            <a:noFill/>
            <a:round/>
          </a:ln>
        </p:spPr>
        <p:txBody>
          <a:bodyPr/>
          <a:lstStyle/>
          <a:p>
            <a:endParaRPr lang="zh-CN" altLang="en-US"/>
          </a:p>
        </p:txBody>
      </p:sp>
      <p:sp>
        <p:nvSpPr>
          <p:cNvPr id="53" name="Freeform 291"/>
          <p:cNvSpPr/>
          <p:nvPr/>
        </p:nvSpPr>
        <p:spPr bwMode="auto">
          <a:xfrm>
            <a:off x="9259888" y="3419475"/>
            <a:ext cx="50800" cy="69850"/>
          </a:xfrm>
          <a:custGeom>
            <a:avLst/>
            <a:gdLst>
              <a:gd name="T0" fmla="*/ 0 w 1"/>
              <a:gd name="T1" fmla="*/ 0 h 1588"/>
              <a:gd name="T2" fmla="*/ 0 w 1"/>
              <a:gd name="T3" fmla="*/ 0 h 1588"/>
              <a:gd name="T4" fmla="*/ 0 w 1"/>
              <a:gd name="T5" fmla="*/ 0 h 1588"/>
              <a:gd name="T6" fmla="*/ 0 w 1"/>
              <a:gd name="T7" fmla="*/ 0 h 1588"/>
              <a:gd name="T8" fmla="*/ 2147483647 w 1"/>
              <a:gd name="T9" fmla="*/ 0 h 1588"/>
              <a:gd name="T10" fmla="*/ 0 w 1"/>
              <a:gd name="T11" fmla="*/ 0 h 1588"/>
              <a:gd name="T12" fmla="*/ 0 w 1"/>
              <a:gd name="T13" fmla="*/ 0 h 1588"/>
              <a:gd name="T14" fmla="*/ 0 w 1"/>
              <a:gd name="T15" fmla="*/ 0 h 1588"/>
              <a:gd name="T16" fmla="*/ 0 w 1"/>
              <a:gd name="T17" fmla="*/ 0 h 1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588"/>
              <a:gd name="T29" fmla="*/ 1 w 1"/>
              <a:gd name="T30" fmla="*/ 1588 h 1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588">
                <a:moveTo>
                  <a:pt x="0" y="0"/>
                </a:moveTo>
                <a:cubicBezTo>
                  <a:pt x="0" y="0"/>
                  <a:pt x="0" y="0"/>
                  <a:pt x="0" y="0"/>
                </a:cubicBezTo>
                <a:cubicBezTo>
                  <a:pt x="0" y="0"/>
                  <a:pt x="0" y="0"/>
                  <a:pt x="0" y="0"/>
                </a:cubicBezTo>
                <a:cubicBezTo>
                  <a:pt x="0" y="0"/>
                  <a:pt x="0" y="0"/>
                  <a:pt x="0" y="0"/>
                </a:cubicBezTo>
                <a:cubicBezTo>
                  <a:pt x="0" y="0"/>
                  <a:pt x="1" y="0"/>
                  <a:pt x="1" y="0"/>
                </a:cubicBezTo>
                <a:cubicBezTo>
                  <a:pt x="1" y="0"/>
                  <a:pt x="0" y="0"/>
                  <a:pt x="0" y="0"/>
                </a:cubicBezTo>
                <a:cubicBezTo>
                  <a:pt x="0" y="0"/>
                  <a:pt x="0" y="0"/>
                  <a:pt x="0" y="0"/>
                </a:cubicBezTo>
                <a:cubicBezTo>
                  <a:pt x="0" y="0"/>
                  <a:pt x="0" y="0"/>
                  <a:pt x="0" y="0"/>
                </a:cubicBezTo>
                <a:cubicBezTo>
                  <a:pt x="0" y="0"/>
                  <a:pt x="0" y="0"/>
                  <a:pt x="0" y="0"/>
                </a:cubicBezTo>
                <a:close/>
              </a:path>
            </a:pathLst>
          </a:custGeom>
          <a:solidFill>
            <a:srgbClr val="FFFFFF"/>
          </a:solidFill>
          <a:ln w="9525">
            <a:noFill/>
            <a:round/>
          </a:ln>
        </p:spPr>
        <p:txBody>
          <a:bodyPr/>
          <a:lstStyle/>
          <a:p>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par>
                                <p:cTn id="56" presetID="10" presetClass="entr" presetSubtype="0"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10"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500"/>
                                        <p:tgtEl>
                                          <p:spTgt spid="40"/>
                                        </p:tgtEl>
                                      </p:cBhvr>
                                    </p:animEffect>
                                  </p:childTnLst>
                                </p:cTn>
                              </p:par>
                              <p:par>
                                <p:cTn id="89" presetID="10" presetClass="entr" presetSubtype="0" fill="hold" nodeType="with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500"/>
                                        <p:tgtEl>
                                          <p:spTgt spid="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par>
                                <p:cTn id="95" presetID="10" presetClass="entr" presetSubtype="0" fill="hold"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500"/>
                                        <p:tgtEl>
                                          <p:spTgt spid="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fade">
                                      <p:cBhvr>
                                        <p:cTn id="100" dur="500"/>
                                        <p:tgtEl>
                                          <p:spTgt spid="4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fade">
                                      <p:cBhvr>
                                        <p:cTn id="103" dur="500"/>
                                        <p:tgtEl>
                                          <p:spTgt spid="5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fade">
                                      <p:cBhvr>
                                        <p:cTn id="106" dur="500"/>
                                        <p:tgtEl>
                                          <p:spTgt spid="5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fade">
                                      <p:cBhvr>
                                        <p:cTn id="109" dur="500"/>
                                        <p:tgtEl>
                                          <p:spTgt spid="5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3"/>
                                        </p:tgtEl>
                                        <p:attrNameLst>
                                          <p:attrName>style.visibility</p:attrName>
                                        </p:attrNameLst>
                                      </p:cBhvr>
                                      <p:to>
                                        <p:strVal val="visible"/>
                                      </p:to>
                                    </p:set>
                                    <p:animEffect transition="in" filter="fade">
                                      <p:cBhvr>
                                        <p:cTn id="1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30" grpId="0" autoUpdateAnimBg="0"/>
      <p:bldP spid="31" grpId="0" autoUpdateAnimBg="0"/>
      <p:bldP spid="32" grpId="0" autoUpdateAnimBg="0"/>
      <p:bldP spid="33" grpId="0" bldLvl="0" animBg="1"/>
      <p:bldP spid="34" grpId="0" bldLvl="0" animBg="1"/>
      <p:bldP spid="35" grpId="0" bldLvl="0" animBg="1"/>
      <p:bldP spid="36" grpId="0" bldLvl="0" animBg="1"/>
      <p:bldP spid="37" grpId="0" bldLvl="0" animBg="1"/>
      <p:bldP spid="38" grpId="0" bldLvl="0" animBg="1"/>
      <p:bldP spid="39" grpId="0" bldLvl="0" animBg="1"/>
      <p:bldP spid="40" grpId="0" bldLvl="0" animBg="1"/>
      <p:bldP spid="44" grpId="0" autoUpdateAnimBg="0"/>
      <p:bldP spid="48" grpId="0" autoUpdateAnimBg="0"/>
      <p:bldP spid="49" grpId="0" bldLvl="0" animBg="1"/>
      <p:bldP spid="50" grpId="0" bldLvl="0" animBg="1"/>
      <p:bldP spid="51" grpId="0" bldLvl="0" animBg="1"/>
      <p:bldP spid="52" grpId="0" bldLvl="0" animBg="1"/>
      <p:bldP spid="53"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AutoShape 16"/>
          <p:cNvSpPr>
            <a:spLocks noChangeArrowheads="1"/>
          </p:cNvSpPr>
          <p:nvPr/>
        </p:nvSpPr>
        <p:spPr bwMode="auto">
          <a:xfrm rot="10800000">
            <a:off x="1958975" y="2781798"/>
            <a:ext cx="1125538" cy="593725"/>
          </a:xfrm>
          <a:prstGeom prst="upArrow">
            <a:avLst>
              <a:gd name="adj1" fmla="val 68380"/>
              <a:gd name="adj2" fmla="val 70833"/>
            </a:avLst>
          </a:prstGeom>
          <a:gradFill rotWithShape="1">
            <a:gsLst>
              <a:gs pos="37000">
                <a:schemeClr val="bg1">
                  <a:alpha val="71000"/>
                </a:schemeClr>
              </a:gs>
              <a:gs pos="100000">
                <a:srgbClr val="DDA09E">
                  <a:alpha val="0"/>
                </a:srgbClr>
              </a:gs>
            </a:gsLst>
            <a:lin ang="5400000" scaled="1"/>
          </a:gradFill>
          <a:ln w="9525">
            <a:noFill/>
            <a:miter lim="800000"/>
          </a:ln>
          <a:effectLst>
            <a:outerShdw dist="38100" dir="2700000" algn="ctr" rotWithShape="0">
              <a:srgbClr val="000000">
                <a:alpha val="35999"/>
              </a:srgbClr>
            </a:outerShdw>
          </a:effectLst>
        </p:spPr>
        <p:txBody>
          <a:bodyPr wrap="none" anchor="ctr"/>
          <a:lstStyle/>
          <a:p>
            <a:pPr algn="ctr">
              <a:defRPr/>
            </a:pPr>
            <a:endParaRPr lang="zh-CN" altLang="en-US" sz="1400">
              <a:solidFill>
                <a:srgbClr val="FFFFFF"/>
              </a:solidFill>
              <a:latin typeface="黑体" panose="02010609060101010101" pitchFamily="49" charset="-122"/>
              <a:ea typeface="黑体" panose="02010609060101010101" pitchFamily="49" charset="-122"/>
            </a:endParaRPr>
          </a:p>
        </p:txBody>
      </p:sp>
      <p:sp>
        <p:nvSpPr>
          <p:cNvPr id="57" name="AutoShape 16"/>
          <p:cNvSpPr>
            <a:spLocks noChangeArrowheads="1"/>
          </p:cNvSpPr>
          <p:nvPr/>
        </p:nvSpPr>
        <p:spPr bwMode="auto">
          <a:xfrm rot="10800000">
            <a:off x="4860925" y="2730998"/>
            <a:ext cx="1123950" cy="593725"/>
          </a:xfrm>
          <a:prstGeom prst="upArrow">
            <a:avLst>
              <a:gd name="adj1" fmla="val 68380"/>
              <a:gd name="adj2" fmla="val 70833"/>
            </a:avLst>
          </a:prstGeom>
          <a:gradFill rotWithShape="1">
            <a:gsLst>
              <a:gs pos="37000">
                <a:schemeClr val="bg1">
                  <a:alpha val="71000"/>
                </a:schemeClr>
              </a:gs>
              <a:gs pos="100000">
                <a:srgbClr val="DDA09E">
                  <a:alpha val="0"/>
                </a:srgbClr>
              </a:gs>
            </a:gsLst>
            <a:lin ang="5400000" scaled="1"/>
          </a:gradFill>
          <a:ln w="9525">
            <a:noFill/>
            <a:miter lim="800000"/>
          </a:ln>
          <a:effectLst>
            <a:outerShdw dist="38100" dir="2700000" algn="ctr" rotWithShape="0">
              <a:srgbClr val="000000">
                <a:alpha val="35999"/>
              </a:srgbClr>
            </a:outerShdw>
          </a:effectLst>
        </p:spPr>
        <p:txBody>
          <a:bodyPr wrap="none" anchor="ctr"/>
          <a:lstStyle/>
          <a:p>
            <a:pPr algn="ctr">
              <a:defRPr/>
            </a:pPr>
            <a:endParaRPr lang="zh-CN" altLang="en-US" sz="1200">
              <a:solidFill>
                <a:srgbClr val="FFFFFF"/>
              </a:solidFill>
              <a:latin typeface="黑体" panose="02010609060101010101" pitchFamily="49" charset="-122"/>
              <a:ea typeface="黑体" panose="02010609060101010101" pitchFamily="49" charset="-122"/>
            </a:endParaRPr>
          </a:p>
        </p:txBody>
      </p:sp>
      <p:sp>
        <p:nvSpPr>
          <p:cNvPr id="58" name="AutoShape 16"/>
          <p:cNvSpPr>
            <a:spLocks noChangeArrowheads="1"/>
          </p:cNvSpPr>
          <p:nvPr/>
        </p:nvSpPr>
        <p:spPr bwMode="auto">
          <a:xfrm rot="10800000">
            <a:off x="3375025" y="2730998"/>
            <a:ext cx="1123950" cy="593725"/>
          </a:xfrm>
          <a:prstGeom prst="upArrow">
            <a:avLst>
              <a:gd name="adj1" fmla="val 68380"/>
              <a:gd name="adj2" fmla="val 70833"/>
            </a:avLst>
          </a:prstGeom>
          <a:gradFill rotWithShape="1">
            <a:gsLst>
              <a:gs pos="37000">
                <a:schemeClr val="bg1">
                  <a:alpha val="71000"/>
                </a:schemeClr>
              </a:gs>
              <a:gs pos="100000">
                <a:srgbClr val="DDA09E">
                  <a:alpha val="0"/>
                </a:srgbClr>
              </a:gs>
            </a:gsLst>
            <a:lin ang="5400000" scaled="1"/>
          </a:gradFill>
          <a:ln w="9525">
            <a:noFill/>
            <a:miter lim="800000"/>
          </a:ln>
          <a:effectLst>
            <a:outerShdw dist="38100" dir="2700000" algn="ctr" rotWithShape="0">
              <a:srgbClr val="000000">
                <a:alpha val="35999"/>
              </a:srgbClr>
            </a:outerShdw>
          </a:effectLst>
        </p:spPr>
        <p:txBody>
          <a:bodyPr wrap="none" anchor="ctr"/>
          <a:lstStyle/>
          <a:p>
            <a:pPr algn="ctr">
              <a:defRPr/>
            </a:pPr>
            <a:endParaRPr lang="zh-CN" altLang="en-US" sz="1200">
              <a:solidFill>
                <a:srgbClr val="FFFFFF"/>
              </a:solidFill>
              <a:latin typeface="黑体" panose="02010609060101010101" pitchFamily="49" charset="-122"/>
              <a:ea typeface="黑体" panose="02010609060101010101" pitchFamily="49" charset="-122"/>
            </a:endParaRPr>
          </a:p>
        </p:txBody>
      </p:sp>
      <p:sp>
        <p:nvSpPr>
          <p:cNvPr id="78" name="AutoShape 16"/>
          <p:cNvSpPr>
            <a:spLocks noChangeArrowheads="1"/>
          </p:cNvSpPr>
          <p:nvPr/>
        </p:nvSpPr>
        <p:spPr bwMode="auto">
          <a:xfrm rot="10800000">
            <a:off x="6270625" y="2773861"/>
            <a:ext cx="1125538" cy="593725"/>
          </a:xfrm>
          <a:prstGeom prst="upArrow">
            <a:avLst>
              <a:gd name="adj1" fmla="val 68380"/>
              <a:gd name="adj2" fmla="val 70833"/>
            </a:avLst>
          </a:prstGeom>
          <a:gradFill rotWithShape="1">
            <a:gsLst>
              <a:gs pos="37000">
                <a:schemeClr val="bg1">
                  <a:alpha val="71000"/>
                </a:schemeClr>
              </a:gs>
              <a:gs pos="100000">
                <a:srgbClr val="DDA09E">
                  <a:alpha val="0"/>
                </a:srgbClr>
              </a:gs>
            </a:gsLst>
            <a:lin ang="5400000" scaled="1"/>
          </a:gradFill>
          <a:ln w="9525">
            <a:noFill/>
            <a:miter lim="800000"/>
          </a:ln>
          <a:effectLst>
            <a:outerShdw dist="38100" dir="2700000" algn="ctr" rotWithShape="0">
              <a:srgbClr val="000000">
                <a:alpha val="35999"/>
              </a:srgbClr>
            </a:outerShdw>
          </a:effectLst>
        </p:spPr>
        <p:txBody>
          <a:bodyPr wrap="none" anchor="ctr"/>
          <a:lstStyle/>
          <a:p>
            <a:pPr algn="ctr">
              <a:defRPr/>
            </a:pPr>
            <a:endParaRPr lang="zh-CN" altLang="en-US" sz="1400">
              <a:solidFill>
                <a:srgbClr val="FFFFFF"/>
              </a:solidFill>
              <a:latin typeface="黑体" panose="02010609060101010101" pitchFamily="49" charset="-122"/>
              <a:ea typeface="黑体" panose="02010609060101010101" pitchFamily="49" charset="-122"/>
            </a:endParaRPr>
          </a:p>
        </p:txBody>
      </p:sp>
      <p:sp>
        <p:nvSpPr>
          <p:cNvPr id="79" name="AutoShape 16"/>
          <p:cNvSpPr>
            <a:spLocks noChangeArrowheads="1"/>
          </p:cNvSpPr>
          <p:nvPr/>
        </p:nvSpPr>
        <p:spPr bwMode="auto">
          <a:xfrm rot="10800000">
            <a:off x="9259888" y="2783386"/>
            <a:ext cx="1125537" cy="593725"/>
          </a:xfrm>
          <a:prstGeom prst="upArrow">
            <a:avLst>
              <a:gd name="adj1" fmla="val 68380"/>
              <a:gd name="adj2" fmla="val 70833"/>
            </a:avLst>
          </a:prstGeom>
          <a:gradFill rotWithShape="1">
            <a:gsLst>
              <a:gs pos="37000">
                <a:schemeClr val="bg1">
                  <a:alpha val="71000"/>
                </a:schemeClr>
              </a:gs>
              <a:gs pos="100000">
                <a:srgbClr val="DDA09E">
                  <a:alpha val="0"/>
                </a:srgbClr>
              </a:gs>
            </a:gsLst>
            <a:lin ang="5400000" scaled="1"/>
          </a:gradFill>
          <a:ln w="9525">
            <a:noFill/>
            <a:miter lim="800000"/>
          </a:ln>
          <a:effectLst>
            <a:outerShdw dist="38100" dir="2700000" algn="ctr" rotWithShape="0">
              <a:srgbClr val="000000">
                <a:alpha val="35999"/>
              </a:srgbClr>
            </a:outerShdw>
          </a:effectLst>
        </p:spPr>
        <p:txBody>
          <a:bodyPr wrap="none" anchor="ctr"/>
          <a:lstStyle/>
          <a:p>
            <a:pPr algn="ctr">
              <a:defRPr/>
            </a:pPr>
            <a:endParaRPr lang="zh-CN" altLang="en-US" sz="1400">
              <a:solidFill>
                <a:srgbClr val="FFFFFF"/>
              </a:solidFill>
              <a:latin typeface="黑体" panose="02010609060101010101" pitchFamily="49" charset="-122"/>
              <a:ea typeface="黑体" panose="02010609060101010101" pitchFamily="49" charset="-122"/>
            </a:endParaRPr>
          </a:p>
        </p:txBody>
      </p:sp>
      <p:sp>
        <p:nvSpPr>
          <p:cNvPr id="80" name="AutoShape 16"/>
          <p:cNvSpPr>
            <a:spLocks noChangeArrowheads="1"/>
          </p:cNvSpPr>
          <p:nvPr/>
        </p:nvSpPr>
        <p:spPr bwMode="auto">
          <a:xfrm rot="10800000">
            <a:off x="7772400" y="2791323"/>
            <a:ext cx="1123950" cy="593725"/>
          </a:xfrm>
          <a:prstGeom prst="upArrow">
            <a:avLst>
              <a:gd name="adj1" fmla="val 68380"/>
              <a:gd name="adj2" fmla="val 70833"/>
            </a:avLst>
          </a:prstGeom>
          <a:gradFill rotWithShape="1">
            <a:gsLst>
              <a:gs pos="37000">
                <a:schemeClr val="bg1">
                  <a:alpha val="71000"/>
                </a:schemeClr>
              </a:gs>
              <a:gs pos="100000">
                <a:srgbClr val="DDA09E">
                  <a:alpha val="0"/>
                </a:srgbClr>
              </a:gs>
            </a:gsLst>
            <a:lin ang="5400000" scaled="1"/>
          </a:gradFill>
          <a:ln w="9525">
            <a:noFill/>
            <a:miter lim="800000"/>
          </a:ln>
          <a:effectLst>
            <a:outerShdw dist="38100" dir="2700000" algn="ctr" rotWithShape="0">
              <a:srgbClr val="000000">
                <a:alpha val="35999"/>
              </a:srgbClr>
            </a:outerShdw>
          </a:effectLst>
        </p:spPr>
        <p:txBody>
          <a:bodyPr wrap="none" anchor="ctr"/>
          <a:lstStyle/>
          <a:p>
            <a:pPr algn="ctr">
              <a:defRPr/>
            </a:pPr>
            <a:endParaRPr lang="zh-CN" altLang="en-US" sz="1400">
              <a:solidFill>
                <a:srgbClr val="FFFFFF"/>
              </a:solidFill>
              <a:latin typeface="黑体" panose="02010609060101010101" pitchFamily="49" charset="-122"/>
              <a:ea typeface="黑体" panose="02010609060101010101" pitchFamily="49" charset="-122"/>
            </a:endParaRPr>
          </a:p>
        </p:txBody>
      </p:sp>
      <p:sp>
        <p:nvSpPr>
          <p:cNvPr id="121" name="圆角矩形 59"/>
          <p:cNvSpPr>
            <a:spLocks noChangeArrowheads="1"/>
          </p:cNvSpPr>
          <p:nvPr/>
        </p:nvSpPr>
        <p:spPr bwMode="auto">
          <a:xfrm>
            <a:off x="6191250" y="5410698"/>
            <a:ext cx="1393825" cy="633413"/>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39" name="AutoShape 3"/>
          <p:cNvSpPr>
            <a:spLocks noChangeArrowheads="1"/>
          </p:cNvSpPr>
          <p:nvPr/>
        </p:nvSpPr>
        <p:spPr bwMode="auto">
          <a:xfrm rot="10800000">
            <a:off x="4464050" y="1168898"/>
            <a:ext cx="3321050" cy="847725"/>
          </a:xfrm>
          <a:prstGeom prst="upArrow">
            <a:avLst>
              <a:gd name="adj1" fmla="val 56944"/>
              <a:gd name="adj2" fmla="val 50782"/>
            </a:avLst>
          </a:prstGeom>
          <a:gradFill rotWithShape="1">
            <a:gsLst>
              <a:gs pos="0">
                <a:schemeClr val="bg1">
                  <a:lumMod val="95000"/>
                </a:schemeClr>
              </a:gs>
              <a:gs pos="100000">
                <a:srgbClr val="F7F9F2">
                  <a:alpha val="0"/>
                </a:srgbClr>
              </a:gs>
            </a:gsLst>
            <a:lin ang="5400000" scaled="1"/>
          </a:gradFill>
          <a:ln w="9525">
            <a:noFill/>
            <a:miter lim="800000"/>
          </a:ln>
          <a:effectLst>
            <a:outerShdw dist="38100" dir="2700000" algn="ctr" rotWithShape="0">
              <a:srgbClr val="000000">
                <a:alpha val="35999"/>
              </a:srgbClr>
            </a:outerShdw>
          </a:effectLst>
        </p:spPr>
        <p:txBody>
          <a:bodyPr wrap="none" anchor="ctr"/>
          <a:lstStyle/>
          <a:p>
            <a:pPr algn="ctr">
              <a:defRPr/>
            </a:pPr>
            <a:endParaRPr lang="zh-CN" altLang="en-US" sz="2000">
              <a:solidFill>
                <a:srgbClr val="FFFFFF"/>
              </a:solidFill>
              <a:latin typeface="黑体" panose="02010609060101010101" pitchFamily="49" charset="-122"/>
              <a:ea typeface="黑体" panose="02010609060101010101" pitchFamily="49" charset="-122"/>
            </a:endParaRPr>
          </a:p>
        </p:txBody>
      </p:sp>
      <p:sp>
        <p:nvSpPr>
          <p:cNvPr id="41" name="圆角矩形 59"/>
          <p:cNvSpPr>
            <a:spLocks noChangeArrowheads="1"/>
          </p:cNvSpPr>
          <p:nvPr/>
        </p:nvSpPr>
        <p:spPr bwMode="auto">
          <a:xfrm>
            <a:off x="1797050" y="3358061"/>
            <a:ext cx="1393825" cy="633412"/>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42" name="剪去单角的矩形 1"/>
          <p:cNvSpPr/>
          <p:nvPr/>
        </p:nvSpPr>
        <p:spPr bwMode="auto">
          <a:xfrm>
            <a:off x="1893888" y="2070598"/>
            <a:ext cx="1271587" cy="663575"/>
          </a:xfrm>
          <a:custGeom>
            <a:avLst/>
            <a:gdLst>
              <a:gd name="T0" fmla="*/ 0 w 1709738"/>
              <a:gd name="T1" fmla="*/ 82949 h 995362"/>
              <a:gd name="T2" fmla="*/ 1626789 w 1709738"/>
              <a:gd name="T3" fmla="*/ 995362 h 995362"/>
            </a:gdLst>
            <a:ahLst/>
            <a:cxnLst>
              <a:cxn ang="0">
                <a:pos x="0" y="0"/>
              </a:cxn>
              <a:cxn ang="0">
                <a:pos x="1543841" y="0"/>
              </a:cxn>
              <a:cxn ang="0">
                <a:pos x="1709738" y="165897"/>
              </a:cxn>
              <a:cxn ang="0">
                <a:pos x="1709738" y="995362"/>
              </a:cxn>
              <a:cxn ang="0">
                <a:pos x="0" y="995362"/>
              </a:cxn>
            </a:cxnLst>
            <a:rect l="T0" t="T1" r="T2" b="T3"/>
            <a:pathLst>
              <a:path w="1709738" h="995362">
                <a:moveTo>
                  <a:pt x="0" y="0"/>
                </a:moveTo>
                <a:lnTo>
                  <a:pt x="1543841" y="0"/>
                </a:lnTo>
                <a:lnTo>
                  <a:pt x="1709738" y="165897"/>
                </a:lnTo>
                <a:lnTo>
                  <a:pt x="1709738" y="995362"/>
                </a:lnTo>
                <a:lnTo>
                  <a:pt x="0" y="995362"/>
                </a:lnTo>
                <a:close/>
              </a:path>
            </a:pathLst>
          </a:custGeom>
          <a:solidFill>
            <a:srgbClr val="92D050"/>
          </a:solidFill>
          <a:ln w="25400" cap="flat" cmpd="sng">
            <a:solidFill>
              <a:srgbClr val="385D8A"/>
            </a:solidFill>
            <a:round/>
          </a:ln>
          <a:effectLst>
            <a:outerShdw dist="38100" dir="2700000" algn="ctr" rotWithShape="0">
              <a:srgbClr val="000000">
                <a:alpha val="35999"/>
              </a:srgbClr>
            </a:outerShdw>
          </a:effectLst>
        </p:spPr>
        <p:txBody>
          <a:bodyPr anchor="ctr"/>
          <a:lstStyle/>
          <a:p>
            <a:pPr algn="ctr">
              <a:defRPr/>
            </a:pPr>
            <a:endParaRPr lang="zh-CN" altLang="en-US" sz="1600">
              <a:solidFill>
                <a:srgbClr val="FFFFFF"/>
              </a:solidFill>
              <a:latin typeface="Arial" panose="020B0604020202020204" pitchFamily="34" charset="0"/>
              <a:ea typeface="+mn-ea"/>
            </a:endParaRPr>
          </a:p>
        </p:txBody>
      </p:sp>
      <p:sp>
        <p:nvSpPr>
          <p:cNvPr id="45" name="AutoShape 4"/>
          <p:cNvSpPr>
            <a:spLocks noChangeArrowheads="1"/>
          </p:cNvSpPr>
          <p:nvPr/>
        </p:nvSpPr>
        <p:spPr bwMode="auto">
          <a:xfrm>
            <a:off x="3254375" y="760911"/>
            <a:ext cx="5791200" cy="574675"/>
          </a:xfrm>
          <a:prstGeom prst="roundRect">
            <a:avLst>
              <a:gd name="adj" fmla="val 50000"/>
            </a:avLst>
          </a:prstGeom>
          <a:gradFill rotWithShape="1">
            <a:gsLst>
              <a:gs pos="0">
                <a:srgbClr val="FF0000"/>
              </a:gs>
              <a:gs pos="50000">
                <a:srgbClr val="C4BD97"/>
              </a:gs>
              <a:gs pos="100000">
                <a:srgbClr val="FF3300"/>
              </a:gs>
            </a:gsLst>
            <a:lin ang="0" scaled="1"/>
          </a:gradFill>
          <a:ln w="38100">
            <a:solidFill>
              <a:srgbClr val="92D050"/>
            </a:solidFill>
            <a:round/>
          </a:ln>
          <a:effectLst>
            <a:outerShdw dist="38100" dir="2700000" algn="ctr" rotWithShape="0">
              <a:srgbClr val="000000">
                <a:alpha val="35999"/>
              </a:srgbClr>
            </a:outerShdw>
          </a:effectLst>
        </p:spPr>
        <p:txBody>
          <a:bodyPr wrap="none" anchor="ctr"/>
          <a:lstStyle/>
          <a:p>
            <a:pPr algn="ctr">
              <a:defRPr/>
            </a:pPr>
            <a:r>
              <a:rPr lang="zh-CN" altLang="en-US" sz="2400" b="1" dirty="0">
                <a:solidFill>
                  <a:schemeClr val="bg1"/>
                </a:solidFill>
                <a:latin typeface="微软雅黑" panose="020B0503020204020204" pitchFamily="34" charset="-122"/>
                <a:ea typeface="黑体" panose="02010609060101010101" pitchFamily="49" charset="-122"/>
              </a:rPr>
              <a:t>六大重点行动</a:t>
            </a:r>
            <a:endParaRPr lang="zh-CN" altLang="en-US" sz="2400" b="1" dirty="0">
              <a:solidFill>
                <a:schemeClr val="bg1"/>
              </a:solidFill>
              <a:latin typeface="微软雅黑" panose="020B0503020204020204" pitchFamily="34" charset="-122"/>
              <a:ea typeface="黑体" panose="02010609060101010101" pitchFamily="49" charset="-122"/>
            </a:endParaRPr>
          </a:p>
        </p:txBody>
      </p:sp>
      <p:sp>
        <p:nvSpPr>
          <p:cNvPr id="46" name="剪去单角的矩形 36"/>
          <p:cNvSpPr/>
          <p:nvPr/>
        </p:nvSpPr>
        <p:spPr bwMode="auto">
          <a:xfrm>
            <a:off x="3338513" y="2078536"/>
            <a:ext cx="1273175" cy="663575"/>
          </a:xfrm>
          <a:custGeom>
            <a:avLst/>
            <a:gdLst>
              <a:gd name="T0" fmla="*/ 0 w 1709737"/>
              <a:gd name="T1" fmla="*/ 82949 h 995363"/>
              <a:gd name="T2" fmla="*/ 1626788 w 1709737"/>
              <a:gd name="T3" fmla="*/ 995363 h 995363"/>
            </a:gdLst>
            <a:ahLst/>
            <a:cxnLst>
              <a:cxn ang="0">
                <a:pos x="0" y="0"/>
              </a:cxn>
              <a:cxn ang="0">
                <a:pos x="1543840" y="0"/>
              </a:cxn>
              <a:cxn ang="0">
                <a:pos x="1709737" y="165897"/>
              </a:cxn>
              <a:cxn ang="0">
                <a:pos x="1709737" y="995363"/>
              </a:cxn>
              <a:cxn ang="0">
                <a:pos x="0" y="995363"/>
              </a:cxn>
            </a:cxnLst>
            <a:rect l="T0" t="T1" r="T2" b="T3"/>
            <a:pathLst>
              <a:path w="1709737" h="995363">
                <a:moveTo>
                  <a:pt x="0" y="0"/>
                </a:moveTo>
                <a:lnTo>
                  <a:pt x="1543840" y="0"/>
                </a:lnTo>
                <a:lnTo>
                  <a:pt x="1709737" y="165897"/>
                </a:lnTo>
                <a:lnTo>
                  <a:pt x="1709737" y="995363"/>
                </a:lnTo>
                <a:lnTo>
                  <a:pt x="0" y="995363"/>
                </a:lnTo>
                <a:close/>
              </a:path>
            </a:pathLst>
          </a:custGeom>
          <a:solidFill>
            <a:srgbClr val="92D050"/>
          </a:solidFill>
          <a:ln w="25400" cap="flat" cmpd="sng">
            <a:solidFill>
              <a:srgbClr val="385D8A"/>
            </a:solidFill>
            <a:round/>
          </a:ln>
          <a:effectLst>
            <a:outerShdw dist="38100" dir="2700000" algn="ctr" rotWithShape="0">
              <a:srgbClr val="000000">
                <a:alpha val="35999"/>
              </a:srgbClr>
            </a:outerShdw>
          </a:effectLst>
        </p:spPr>
        <p:txBody>
          <a:bodyPr anchor="ctr"/>
          <a:lstStyle/>
          <a:p>
            <a:pPr algn="ctr">
              <a:defRPr/>
            </a:pPr>
            <a:endParaRPr lang="zh-CN" altLang="en-US" sz="1600">
              <a:solidFill>
                <a:srgbClr val="FFFFFF"/>
              </a:solidFill>
              <a:latin typeface="Arial" panose="020B0604020202020204" pitchFamily="34" charset="0"/>
              <a:ea typeface="+mn-ea"/>
            </a:endParaRPr>
          </a:p>
        </p:txBody>
      </p:sp>
      <p:sp>
        <p:nvSpPr>
          <p:cNvPr id="47" name="Text Box 19"/>
          <p:cNvSpPr txBox="1">
            <a:spLocks noChangeArrowheads="1"/>
          </p:cNvSpPr>
          <p:nvPr/>
        </p:nvSpPr>
        <p:spPr bwMode="auto">
          <a:xfrm>
            <a:off x="3338513" y="2132511"/>
            <a:ext cx="1279525" cy="579120"/>
          </a:xfrm>
          <a:prstGeom prst="rect">
            <a:avLst/>
          </a:prstGeom>
          <a:noFill/>
          <a:ln w="9525">
            <a:noFill/>
            <a:miter lim="800000"/>
          </a:ln>
        </p:spPr>
        <p:txBody>
          <a:bodyPr>
            <a:spAutoFit/>
          </a:bodyPr>
          <a:lstStyle/>
          <a:p>
            <a:pPr algn="ctr" eaLnBrk="0" hangingPunct="0"/>
            <a:r>
              <a:rPr lang="zh-CN" altLang="en-US" sz="1600" b="1">
                <a:solidFill>
                  <a:srgbClr val="FF0000"/>
                </a:solidFill>
                <a:latin typeface="黑体" panose="02010609060101010101" pitchFamily="49" charset="-122"/>
                <a:ea typeface="黑体" panose="02010609060101010101" pitchFamily="49" charset="-122"/>
              </a:rPr>
              <a:t>农业节水</a:t>
            </a:r>
            <a:endParaRPr lang="en-US" altLang="zh-CN" sz="1600" b="1">
              <a:solidFill>
                <a:srgbClr val="FF0000"/>
              </a:solidFill>
              <a:latin typeface="黑体" panose="02010609060101010101" pitchFamily="49" charset="-122"/>
              <a:ea typeface="黑体" panose="02010609060101010101" pitchFamily="49" charset="-122"/>
            </a:endParaRPr>
          </a:p>
          <a:p>
            <a:pPr algn="ctr" eaLnBrk="0" hangingPunct="0"/>
            <a:r>
              <a:rPr lang="zh-CN" altLang="en-US" sz="1600" b="1">
                <a:solidFill>
                  <a:srgbClr val="FF0000"/>
                </a:solidFill>
                <a:latin typeface="黑体" panose="02010609060101010101" pitchFamily="49" charset="-122"/>
                <a:ea typeface="黑体" panose="02010609060101010101" pitchFamily="49" charset="-122"/>
              </a:rPr>
              <a:t>增效</a:t>
            </a:r>
            <a:endParaRPr lang="en-US" altLang="zh-CN" sz="1600" b="1">
              <a:solidFill>
                <a:srgbClr val="FF0000"/>
              </a:solidFill>
              <a:latin typeface="黑体" panose="02010609060101010101" pitchFamily="49" charset="-122"/>
              <a:ea typeface="黑体" panose="02010609060101010101" pitchFamily="49" charset="-122"/>
            </a:endParaRPr>
          </a:p>
        </p:txBody>
      </p:sp>
      <p:sp>
        <p:nvSpPr>
          <p:cNvPr id="48" name="Text Box 26"/>
          <p:cNvSpPr txBox="1">
            <a:spLocks noChangeArrowheads="1"/>
          </p:cNvSpPr>
          <p:nvPr/>
        </p:nvSpPr>
        <p:spPr bwMode="auto">
          <a:xfrm>
            <a:off x="1892300" y="2119811"/>
            <a:ext cx="1223963" cy="579120"/>
          </a:xfrm>
          <a:prstGeom prst="rect">
            <a:avLst/>
          </a:prstGeom>
          <a:noFill/>
          <a:ln w="9525">
            <a:noFill/>
            <a:miter lim="800000"/>
          </a:ln>
        </p:spPr>
        <p:txBody>
          <a:bodyPr>
            <a:spAutoFit/>
          </a:bodyPr>
          <a:lstStyle/>
          <a:p>
            <a:pPr algn="ctr" eaLnBrk="0" hangingPunct="0"/>
            <a:r>
              <a:rPr lang="zh-CN" altLang="en-US" sz="1600" b="1">
                <a:solidFill>
                  <a:srgbClr val="FF0000"/>
                </a:solidFill>
                <a:latin typeface="黑体" panose="02010609060101010101" pitchFamily="49" charset="-122"/>
                <a:ea typeface="黑体" panose="02010609060101010101" pitchFamily="49" charset="-122"/>
              </a:rPr>
              <a:t>总量强度</a:t>
            </a:r>
            <a:endParaRPr lang="en-US" altLang="zh-CN" sz="1600" b="1">
              <a:solidFill>
                <a:srgbClr val="FF0000"/>
              </a:solidFill>
              <a:latin typeface="黑体" panose="02010609060101010101" pitchFamily="49" charset="-122"/>
              <a:ea typeface="黑体" panose="02010609060101010101" pitchFamily="49" charset="-122"/>
            </a:endParaRPr>
          </a:p>
          <a:p>
            <a:pPr algn="ctr" eaLnBrk="0" hangingPunct="0"/>
            <a:r>
              <a:rPr lang="zh-CN" altLang="en-US" sz="1600" b="1">
                <a:solidFill>
                  <a:srgbClr val="FF0000"/>
                </a:solidFill>
                <a:latin typeface="黑体" panose="02010609060101010101" pitchFamily="49" charset="-122"/>
                <a:ea typeface="黑体" panose="02010609060101010101" pitchFamily="49" charset="-122"/>
              </a:rPr>
              <a:t>双控</a:t>
            </a:r>
            <a:endParaRPr lang="zh-CN" altLang="en-US" sz="1600" b="1">
              <a:solidFill>
                <a:srgbClr val="FF0000"/>
              </a:solidFill>
              <a:latin typeface="黑体" panose="02010609060101010101" pitchFamily="49" charset="-122"/>
              <a:ea typeface="黑体" panose="02010609060101010101" pitchFamily="49" charset="-122"/>
            </a:endParaRPr>
          </a:p>
        </p:txBody>
      </p:sp>
      <p:sp>
        <p:nvSpPr>
          <p:cNvPr id="49" name="TextBox 57"/>
          <p:cNvSpPr txBox="1">
            <a:spLocks noChangeArrowheads="1"/>
          </p:cNvSpPr>
          <p:nvPr/>
        </p:nvSpPr>
        <p:spPr bwMode="auto">
          <a:xfrm>
            <a:off x="1871663" y="3307261"/>
            <a:ext cx="12604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1</a:t>
            </a:r>
            <a:r>
              <a:rPr lang="zh-CN" altLang="en-US" sz="1400" b="1">
                <a:solidFill>
                  <a:srgbClr val="FFFFFF"/>
                </a:solidFill>
                <a:latin typeface="黑体" panose="02010609060101010101" pitchFamily="49" charset="-122"/>
                <a:ea typeface="黑体" panose="02010609060101010101" pitchFamily="49" charset="-122"/>
              </a:rPr>
              <a:t>、强化指标刚性约束。</a:t>
            </a:r>
            <a:endParaRPr lang="en-US" altLang="zh-CN" sz="1400" b="1">
              <a:solidFill>
                <a:srgbClr val="FFFFFF"/>
              </a:solidFill>
              <a:latin typeface="黑体" panose="02010609060101010101" pitchFamily="49" charset="-122"/>
              <a:ea typeface="黑体" panose="02010609060101010101" pitchFamily="49" charset="-122"/>
            </a:endParaRPr>
          </a:p>
        </p:txBody>
      </p:sp>
      <p:sp>
        <p:nvSpPr>
          <p:cNvPr id="51" name="剪去单角的矩形 37"/>
          <p:cNvSpPr/>
          <p:nvPr/>
        </p:nvSpPr>
        <p:spPr bwMode="auto">
          <a:xfrm>
            <a:off x="4751388" y="2078536"/>
            <a:ext cx="1273175" cy="663575"/>
          </a:xfrm>
          <a:custGeom>
            <a:avLst/>
            <a:gdLst>
              <a:gd name="T0" fmla="*/ 0 w 1709737"/>
              <a:gd name="T1" fmla="*/ 82949 h 995363"/>
              <a:gd name="T2" fmla="*/ 1626788 w 1709737"/>
              <a:gd name="T3" fmla="*/ 995363 h 995363"/>
            </a:gdLst>
            <a:ahLst/>
            <a:cxnLst>
              <a:cxn ang="0">
                <a:pos x="0" y="0"/>
              </a:cxn>
              <a:cxn ang="0">
                <a:pos x="1543840" y="0"/>
              </a:cxn>
              <a:cxn ang="0">
                <a:pos x="1709737" y="165897"/>
              </a:cxn>
              <a:cxn ang="0">
                <a:pos x="1709737" y="995363"/>
              </a:cxn>
              <a:cxn ang="0">
                <a:pos x="0" y="995363"/>
              </a:cxn>
            </a:cxnLst>
            <a:rect l="T0" t="T1" r="T2" b="T3"/>
            <a:pathLst>
              <a:path w="1709737" h="995363">
                <a:moveTo>
                  <a:pt x="0" y="0"/>
                </a:moveTo>
                <a:lnTo>
                  <a:pt x="1543840" y="0"/>
                </a:lnTo>
                <a:lnTo>
                  <a:pt x="1709737" y="165897"/>
                </a:lnTo>
                <a:lnTo>
                  <a:pt x="1709737" y="995363"/>
                </a:lnTo>
                <a:lnTo>
                  <a:pt x="0" y="995363"/>
                </a:lnTo>
                <a:close/>
              </a:path>
            </a:pathLst>
          </a:custGeom>
          <a:solidFill>
            <a:srgbClr val="92D050"/>
          </a:solidFill>
          <a:ln w="25400" cap="flat" cmpd="sng">
            <a:solidFill>
              <a:srgbClr val="385D8A"/>
            </a:solidFill>
            <a:round/>
          </a:ln>
          <a:effectLst>
            <a:outerShdw dist="38100" dir="2700000" algn="ctr" rotWithShape="0">
              <a:srgbClr val="000000">
                <a:alpha val="35999"/>
              </a:srgbClr>
            </a:outerShdw>
          </a:effectLst>
        </p:spPr>
        <p:txBody>
          <a:bodyPr anchor="ctr"/>
          <a:lstStyle/>
          <a:p>
            <a:pPr algn="ctr">
              <a:defRPr/>
            </a:pPr>
            <a:endParaRPr lang="zh-CN" altLang="en-US" sz="1600">
              <a:solidFill>
                <a:srgbClr val="FFFFFF"/>
              </a:solidFill>
              <a:latin typeface="Arial" panose="020B0604020202020204" pitchFamily="34" charset="0"/>
              <a:ea typeface="+mn-ea"/>
            </a:endParaRPr>
          </a:p>
        </p:txBody>
      </p:sp>
      <p:sp>
        <p:nvSpPr>
          <p:cNvPr id="52" name="Text Box 12"/>
          <p:cNvSpPr txBox="1">
            <a:spLocks noChangeArrowheads="1"/>
          </p:cNvSpPr>
          <p:nvPr/>
        </p:nvSpPr>
        <p:spPr bwMode="auto">
          <a:xfrm>
            <a:off x="4725988" y="2115048"/>
            <a:ext cx="1271587" cy="579120"/>
          </a:xfrm>
          <a:prstGeom prst="rect">
            <a:avLst/>
          </a:prstGeom>
          <a:noFill/>
          <a:ln w="9525">
            <a:noFill/>
            <a:miter lim="800000"/>
          </a:ln>
        </p:spPr>
        <p:txBody>
          <a:bodyPr>
            <a:spAutoFit/>
          </a:bodyPr>
          <a:lstStyle/>
          <a:p>
            <a:pPr algn="ctr" eaLnBrk="0" hangingPunct="0"/>
            <a:r>
              <a:rPr lang="zh-CN" altLang="en-US" sz="1600" b="1">
                <a:solidFill>
                  <a:srgbClr val="FF0000"/>
                </a:solidFill>
                <a:latin typeface="黑体" panose="02010609060101010101" pitchFamily="49" charset="-122"/>
                <a:ea typeface="黑体" panose="02010609060101010101" pitchFamily="49" charset="-122"/>
              </a:rPr>
              <a:t>工业节水</a:t>
            </a:r>
            <a:endParaRPr lang="en-US" altLang="zh-CN" sz="1600" b="1">
              <a:solidFill>
                <a:srgbClr val="FF0000"/>
              </a:solidFill>
              <a:latin typeface="黑体" panose="02010609060101010101" pitchFamily="49" charset="-122"/>
              <a:ea typeface="黑体" panose="02010609060101010101" pitchFamily="49" charset="-122"/>
            </a:endParaRPr>
          </a:p>
          <a:p>
            <a:pPr algn="ctr" eaLnBrk="0" hangingPunct="0"/>
            <a:r>
              <a:rPr lang="zh-CN" altLang="en-US" sz="1600" b="1">
                <a:solidFill>
                  <a:srgbClr val="FF0000"/>
                </a:solidFill>
                <a:latin typeface="黑体" panose="02010609060101010101" pitchFamily="49" charset="-122"/>
                <a:ea typeface="黑体" panose="02010609060101010101" pitchFamily="49" charset="-122"/>
              </a:rPr>
              <a:t>减排</a:t>
            </a:r>
            <a:endParaRPr lang="en-US" altLang="zh-CN" sz="1600" b="1">
              <a:solidFill>
                <a:srgbClr val="FF0000"/>
              </a:solidFill>
              <a:latin typeface="黑体" panose="02010609060101010101" pitchFamily="49" charset="-122"/>
              <a:ea typeface="黑体" panose="02010609060101010101" pitchFamily="49" charset="-122"/>
            </a:endParaRPr>
          </a:p>
        </p:txBody>
      </p:sp>
      <p:sp>
        <p:nvSpPr>
          <p:cNvPr id="59" name="剪去单角的矩形 1"/>
          <p:cNvSpPr/>
          <p:nvPr/>
        </p:nvSpPr>
        <p:spPr bwMode="auto">
          <a:xfrm>
            <a:off x="6188075" y="2062661"/>
            <a:ext cx="1271588" cy="663575"/>
          </a:xfrm>
          <a:custGeom>
            <a:avLst/>
            <a:gdLst>
              <a:gd name="T0" fmla="*/ 0 w 1709738"/>
              <a:gd name="T1" fmla="*/ 82949 h 995362"/>
              <a:gd name="T2" fmla="*/ 1626789 w 1709738"/>
              <a:gd name="T3" fmla="*/ 995362 h 995362"/>
            </a:gdLst>
            <a:ahLst/>
            <a:cxnLst>
              <a:cxn ang="0">
                <a:pos x="0" y="0"/>
              </a:cxn>
              <a:cxn ang="0">
                <a:pos x="1543841" y="0"/>
              </a:cxn>
              <a:cxn ang="0">
                <a:pos x="1709738" y="165897"/>
              </a:cxn>
              <a:cxn ang="0">
                <a:pos x="1709738" y="995362"/>
              </a:cxn>
              <a:cxn ang="0">
                <a:pos x="0" y="995362"/>
              </a:cxn>
            </a:cxnLst>
            <a:rect l="T0" t="T1" r="T2" b="T3"/>
            <a:pathLst>
              <a:path w="1709738" h="995362">
                <a:moveTo>
                  <a:pt x="0" y="0"/>
                </a:moveTo>
                <a:lnTo>
                  <a:pt x="1543841" y="0"/>
                </a:lnTo>
                <a:lnTo>
                  <a:pt x="1709738" y="165897"/>
                </a:lnTo>
                <a:lnTo>
                  <a:pt x="1709738" y="995362"/>
                </a:lnTo>
                <a:lnTo>
                  <a:pt x="0" y="995362"/>
                </a:lnTo>
                <a:close/>
              </a:path>
            </a:pathLst>
          </a:custGeom>
          <a:solidFill>
            <a:srgbClr val="92D050"/>
          </a:solidFill>
          <a:ln w="25400" cap="flat" cmpd="sng">
            <a:solidFill>
              <a:srgbClr val="385D8A"/>
            </a:solidFill>
            <a:round/>
          </a:ln>
          <a:effectLst>
            <a:outerShdw dist="38100" dir="2700000" algn="ctr" rotWithShape="0">
              <a:srgbClr val="000000">
                <a:alpha val="35999"/>
              </a:srgbClr>
            </a:outerShdw>
          </a:effectLst>
        </p:spPr>
        <p:txBody>
          <a:bodyPr anchor="ctr"/>
          <a:lstStyle/>
          <a:p>
            <a:pPr algn="ctr">
              <a:defRPr/>
            </a:pPr>
            <a:endParaRPr lang="zh-CN" altLang="en-US" sz="1600">
              <a:solidFill>
                <a:srgbClr val="FFFFFF"/>
              </a:solidFill>
              <a:latin typeface="Arial" panose="020B0604020202020204" pitchFamily="34" charset="0"/>
              <a:ea typeface="+mn-ea"/>
            </a:endParaRPr>
          </a:p>
        </p:txBody>
      </p:sp>
      <p:sp>
        <p:nvSpPr>
          <p:cNvPr id="60" name="剪去单角的矩形 36"/>
          <p:cNvSpPr/>
          <p:nvPr/>
        </p:nvSpPr>
        <p:spPr bwMode="auto">
          <a:xfrm>
            <a:off x="7600950" y="2061073"/>
            <a:ext cx="1393825" cy="661988"/>
          </a:xfrm>
          <a:custGeom>
            <a:avLst/>
            <a:gdLst>
              <a:gd name="T0" fmla="*/ 0 w 1709737"/>
              <a:gd name="T1" fmla="*/ 82949 h 995363"/>
              <a:gd name="T2" fmla="*/ 1626788 w 1709737"/>
              <a:gd name="T3" fmla="*/ 995363 h 995363"/>
            </a:gdLst>
            <a:ahLst/>
            <a:cxnLst>
              <a:cxn ang="0">
                <a:pos x="0" y="0"/>
              </a:cxn>
              <a:cxn ang="0">
                <a:pos x="1543840" y="0"/>
              </a:cxn>
              <a:cxn ang="0">
                <a:pos x="1709737" y="165897"/>
              </a:cxn>
              <a:cxn ang="0">
                <a:pos x="1709737" y="995363"/>
              </a:cxn>
              <a:cxn ang="0">
                <a:pos x="0" y="995363"/>
              </a:cxn>
            </a:cxnLst>
            <a:rect l="T0" t="T1" r="T2" b="T3"/>
            <a:pathLst>
              <a:path w="1709737" h="995363">
                <a:moveTo>
                  <a:pt x="0" y="0"/>
                </a:moveTo>
                <a:lnTo>
                  <a:pt x="1543840" y="0"/>
                </a:lnTo>
                <a:lnTo>
                  <a:pt x="1709737" y="165897"/>
                </a:lnTo>
                <a:lnTo>
                  <a:pt x="1709737" y="995363"/>
                </a:lnTo>
                <a:lnTo>
                  <a:pt x="0" y="995363"/>
                </a:lnTo>
                <a:close/>
              </a:path>
            </a:pathLst>
          </a:custGeom>
          <a:solidFill>
            <a:srgbClr val="92D050"/>
          </a:solidFill>
          <a:ln w="25400" cap="flat" cmpd="sng">
            <a:solidFill>
              <a:srgbClr val="385D8A"/>
            </a:solidFill>
            <a:round/>
          </a:ln>
          <a:effectLst>
            <a:outerShdw dist="38100" dir="2700000" algn="ctr" rotWithShape="0">
              <a:srgbClr val="000000">
                <a:alpha val="35999"/>
              </a:srgbClr>
            </a:outerShdw>
          </a:effectLst>
        </p:spPr>
        <p:txBody>
          <a:bodyPr anchor="ctr"/>
          <a:lstStyle/>
          <a:p>
            <a:pPr algn="ctr">
              <a:defRPr/>
            </a:pPr>
            <a:endParaRPr lang="zh-CN" altLang="en-US" sz="1600">
              <a:solidFill>
                <a:srgbClr val="FFFFFF"/>
              </a:solidFill>
              <a:latin typeface="Arial" panose="020B0604020202020204" pitchFamily="34" charset="0"/>
              <a:ea typeface="+mn-ea"/>
            </a:endParaRPr>
          </a:p>
        </p:txBody>
      </p:sp>
      <p:sp>
        <p:nvSpPr>
          <p:cNvPr id="61" name="Text Box 19"/>
          <p:cNvSpPr txBox="1">
            <a:spLocks noChangeArrowheads="1"/>
          </p:cNvSpPr>
          <p:nvPr/>
        </p:nvSpPr>
        <p:spPr bwMode="auto">
          <a:xfrm>
            <a:off x="7519988" y="2069011"/>
            <a:ext cx="1533525" cy="579120"/>
          </a:xfrm>
          <a:prstGeom prst="rect">
            <a:avLst/>
          </a:prstGeom>
          <a:noFill/>
          <a:ln w="9525">
            <a:noFill/>
            <a:miter lim="800000"/>
          </a:ln>
        </p:spPr>
        <p:txBody>
          <a:bodyPr>
            <a:spAutoFit/>
          </a:bodyPr>
          <a:lstStyle/>
          <a:p>
            <a:pPr algn="ctr" eaLnBrk="0" hangingPunct="0"/>
            <a:r>
              <a:rPr lang="zh-CN" altLang="en-US" sz="1600" b="1">
                <a:solidFill>
                  <a:srgbClr val="FF0000"/>
                </a:solidFill>
                <a:latin typeface="黑体" panose="02010609060101010101" pitchFamily="49" charset="-122"/>
                <a:ea typeface="黑体" panose="02010609060101010101" pitchFamily="49" charset="-122"/>
              </a:rPr>
              <a:t>重点地区</a:t>
            </a:r>
            <a:endParaRPr lang="en-US" altLang="zh-CN" sz="1600" b="1">
              <a:solidFill>
                <a:srgbClr val="FF0000"/>
              </a:solidFill>
              <a:latin typeface="黑体" panose="02010609060101010101" pitchFamily="49" charset="-122"/>
              <a:ea typeface="黑体" panose="02010609060101010101" pitchFamily="49" charset="-122"/>
            </a:endParaRPr>
          </a:p>
          <a:p>
            <a:pPr algn="ctr" eaLnBrk="0" hangingPunct="0"/>
            <a:r>
              <a:rPr lang="zh-CN" altLang="en-US" sz="1600" b="1">
                <a:solidFill>
                  <a:srgbClr val="FF0000"/>
                </a:solidFill>
                <a:latin typeface="黑体" panose="02010609060101010101" pitchFamily="49" charset="-122"/>
                <a:ea typeface="黑体" panose="02010609060101010101" pitchFamily="49" charset="-122"/>
              </a:rPr>
              <a:t>节水开源</a:t>
            </a:r>
            <a:endParaRPr lang="en-US" altLang="zh-CN" sz="1600" b="1">
              <a:solidFill>
                <a:srgbClr val="FF0000"/>
              </a:solidFill>
              <a:latin typeface="黑体" panose="02010609060101010101" pitchFamily="49" charset="-122"/>
              <a:ea typeface="黑体" panose="02010609060101010101" pitchFamily="49" charset="-122"/>
            </a:endParaRPr>
          </a:p>
        </p:txBody>
      </p:sp>
      <p:sp>
        <p:nvSpPr>
          <p:cNvPr id="75" name="Text Box 26"/>
          <p:cNvSpPr txBox="1">
            <a:spLocks noChangeArrowheads="1"/>
          </p:cNvSpPr>
          <p:nvPr/>
        </p:nvSpPr>
        <p:spPr bwMode="auto">
          <a:xfrm>
            <a:off x="6216650" y="2102348"/>
            <a:ext cx="1223963" cy="579120"/>
          </a:xfrm>
          <a:prstGeom prst="rect">
            <a:avLst/>
          </a:prstGeom>
          <a:noFill/>
          <a:ln w="9525">
            <a:noFill/>
            <a:miter lim="800000"/>
          </a:ln>
        </p:spPr>
        <p:txBody>
          <a:bodyPr>
            <a:spAutoFit/>
          </a:bodyPr>
          <a:lstStyle/>
          <a:p>
            <a:pPr algn="ctr" eaLnBrk="0" hangingPunct="0"/>
            <a:r>
              <a:rPr lang="zh-CN" altLang="en-US" sz="1600" b="1">
                <a:solidFill>
                  <a:srgbClr val="FF0000"/>
                </a:solidFill>
                <a:latin typeface="黑体" panose="02010609060101010101" pitchFamily="49" charset="-122"/>
                <a:ea typeface="黑体" panose="02010609060101010101" pitchFamily="49" charset="-122"/>
              </a:rPr>
              <a:t>城镇节水</a:t>
            </a:r>
            <a:endParaRPr lang="en-US" altLang="zh-CN" sz="1600" b="1">
              <a:solidFill>
                <a:srgbClr val="FF0000"/>
              </a:solidFill>
              <a:latin typeface="黑体" panose="02010609060101010101" pitchFamily="49" charset="-122"/>
              <a:ea typeface="黑体" panose="02010609060101010101" pitchFamily="49" charset="-122"/>
            </a:endParaRPr>
          </a:p>
          <a:p>
            <a:pPr algn="ctr" eaLnBrk="0" hangingPunct="0"/>
            <a:r>
              <a:rPr lang="zh-CN" altLang="en-US" sz="1600" b="1">
                <a:solidFill>
                  <a:srgbClr val="FF0000"/>
                </a:solidFill>
                <a:latin typeface="黑体" panose="02010609060101010101" pitchFamily="49" charset="-122"/>
                <a:ea typeface="黑体" panose="02010609060101010101" pitchFamily="49" charset="-122"/>
              </a:rPr>
              <a:t>降损</a:t>
            </a:r>
            <a:endParaRPr lang="zh-CN" altLang="en-US" sz="1600" b="1">
              <a:solidFill>
                <a:srgbClr val="FF0000"/>
              </a:solidFill>
              <a:latin typeface="黑体" panose="02010609060101010101" pitchFamily="49" charset="-122"/>
              <a:ea typeface="黑体" panose="02010609060101010101" pitchFamily="49" charset="-122"/>
            </a:endParaRPr>
          </a:p>
        </p:txBody>
      </p:sp>
      <p:sp>
        <p:nvSpPr>
          <p:cNvPr id="76" name="剪去单角的矩形 37"/>
          <p:cNvSpPr/>
          <p:nvPr/>
        </p:nvSpPr>
        <p:spPr bwMode="auto">
          <a:xfrm>
            <a:off x="9175750" y="2051548"/>
            <a:ext cx="1273175" cy="663575"/>
          </a:xfrm>
          <a:custGeom>
            <a:avLst/>
            <a:gdLst>
              <a:gd name="T0" fmla="*/ 0 w 1709737"/>
              <a:gd name="T1" fmla="*/ 82949 h 995363"/>
              <a:gd name="T2" fmla="*/ 1626788 w 1709737"/>
              <a:gd name="T3" fmla="*/ 995363 h 995363"/>
            </a:gdLst>
            <a:ahLst/>
            <a:cxnLst>
              <a:cxn ang="0">
                <a:pos x="0" y="0"/>
              </a:cxn>
              <a:cxn ang="0">
                <a:pos x="1543840" y="0"/>
              </a:cxn>
              <a:cxn ang="0">
                <a:pos x="1709737" y="165897"/>
              </a:cxn>
              <a:cxn ang="0">
                <a:pos x="1709737" y="995363"/>
              </a:cxn>
              <a:cxn ang="0">
                <a:pos x="0" y="995363"/>
              </a:cxn>
            </a:cxnLst>
            <a:rect l="T0" t="T1" r="T2" b="T3"/>
            <a:pathLst>
              <a:path w="1709737" h="995363">
                <a:moveTo>
                  <a:pt x="0" y="0"/>
                </a:moveTo>
                <a:lnTo>
                  <a:pt x="1543840" y="0"/>
                </a:lnTo>
                <a:lnTo>
                  <a:pt x="1709737" y="165897"/>
                </a:lnTo>
                <a:lnTo>
                  <a:pt x="1709737" y="995363"/>
                </a:lnTo>
                <a:lnTo>
                  <a:pt x="0" y="995363"/>
                </a:lnTo>
                <a:close/>
              </a:path>
            </a:pathLst>
          </a:custGeom>
          <a:solidFill>
            <a:srgbClr val="92D050"/>
          </a:solidFill>
          <a:ln w="25400" cap="flat" cmpd="sng">
            <a:solidFill>
              <a:srgbClr val="385D8A"/>
            </a:solidFill>
            <a:round/>
          </a:ln>
          <a:effectLst>
            <a:outerShdw dist="38100" dir="2700000" algn="ctr" rotWithShape="0">
              <a:srgbClr val="000000">
                <a:alpha val="35999"/>
              </a:srgbClr>
            </a:outerShdw>
          </a:effectLst>
        </p:spPr>
        <p:txBody>
          <a:bodyPr anchor="ctr"/>
          <a:lstStyle/>
          <a:p>
            <a:pPr algn="ctr">
              <a:defRPr/>
            </a:pPr>
            <a:endParaRPr lang="zh-CN" altLang="en-US" sz="1600">
              <a:solidFill>
                <a:srgbClr val="FFFFFF"/>
              </a:solidFill>
              <a:latin typeface="Arial" panose="020B0604020202020204" pitchFamily="34" charset="0"/>
              <a:ea typeface="+mn-ea"/>
            </a:endParaRPr>
          </a:p>
        </p:txBody>
      </p:sp>
      <p:sp>
        <p:nvSpPr>
          <p:cNvPr id="77" name="Text Box 12"/>
          <p:cNvSpPr txBox="1">
            <a:spLocks noChangeArrowheads="1"/>
          </p:cNvSpPr>
          <p:nvPr/>
        </p:nvSpPr>
        <p:spPr bwMode="auto">
          <a:xfrm>
            <a:off x="9201150" y="2078536"/>
            <a:ext cx="1201738" cy="579120"/>
          </a:xfrm>
          <a:prstGeom prst="rect">
            <a:avLst/>
          </a:prstGeom>
          <a:noFill/>
          <a:ln w="9525">
            <a:noFill/>
            <a:miter lim="800000"/>
          </a:ln>
        </p:spPr>
        <p:txBody>
          <a:bodyPr>
            <a:spAutoFit/>
          </a:bodyPr>
          <a:lstStyle/>
          <a:p>
            <a:pPr algn="ctr" eaLnBrk="0" hangingPunct="0"/>
            <a:r>
              <a:rPr lang="zh-CN" altLang="en-US" sz="1600" b="1">
                <a:solidFill>
                  <a:srgbClr val="FF0000"/>
                </a:solidFill>
                <a:latin typeface="黑体" panose="02010609060101010101" pitchFamily="49" charset="-122"/>
                <a:ea typeface="黑体" panose="02010609060101010101" pitchFamily="49" charset="-122"/>
              </a:rPr>
              <a:t>科技创新</a:t>
            </a:r>
            <a:endParaRPr lang="en-US" altLang="zh-CN" sz="1600" b="1">
              <a:solidFill>
                <a:srgbClr val="FF0000"/>
              </a:solidFill>
              <a:latin typeface="黑体" panose="02010609060101010101" pitchFamily="49" charset="-122"/>
              <a:ea typeface="黑体" panose="02010609060101010101" pitchFamily="49" charset="-122"/>
            </a:endParaRPr>
          </a:p>
          <a:p>
            <a:pPr algn="ctr" eaLnBrk="0" hangingPunct="0"/>
            <a:r>
              <a:rPr lang="zh-CN" altLang="en-US" sz="1600" b="1">
                <a:solidFill>
                  <a:srgbClr val="FF0000"/>
                </a:solidFill>
                <a:latin typeface="黑体" panose="02010609060101010101" pitchFamily="49" charset="-122"/>
                <a:ea typeface="黑体" panose="02010609060101010101" pitchFamily="49" charset="-122"/>
              </a:rPr>
              <a:t>引领</a:t>
            </a:r>
            <a:endParaRPr lang="en-US" altLang="zh-CN" sz="1600" b="1">
              <a:solidFill>
                <a:srgbClr val="FF0000"/>
              </a:solidFill>
              <a:latin typeface="黑体" panose="02010609060101010101" pitchFamily="49" charset="-122"/>
              <a:ea typeface="黑体" panose="02010609060101010101" pitchFamily="49" charset="-122"/>
            </a:endParaRPr>
          </a:p>
        </p:txBody>
      </p:sp>
      <p:sp>
        <p:nvSpPr>
          <p:cNvPr id="86" name="TextBox 57"/>
          <p:cNvSpPr txBox="1">
            <a:spLocks noChangeArrowheads="1"/>
          </p:cNvSpPr>
          <p:nvPr/>
        </p:nvSpPr>
        <p:spPr bwMode="auto">
          <a:xfrm>
            <a:off x="6267450" y="5366248"/>
            <a:ext cx="12604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14.</a:t>
            </a:r>
            <a:r>
              <a:rPr lang="zh-CN" altLang="en-US" sz="1400" b="1">
                <a:solidFill>
                  <a:srgbClr val="FFFFFF"/>
                </a:solidFill>
                <a:latin typeface="黑体" panose="02010609060101010101" pitchFamily="49" charset="-122"/>
                <a:ea typeface="黑体" panose="02010609060101010101" pitchFamily="49" charset="-122"/>
              </a:rPr>
              <a:t>严控高耗水服务业用水。</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91" name="圆角矩形 59"/>
          <p:cNvSpPr>
            <a:spLocks noChangeArrowheads="1"/>
          </p:cNvSpPr>
          <p:nvPr/>
        </p:nvSpPr>
        <p:spPr bwMode="auto">
          <a:xfrm>
            <a:off x="1773238" y="4054973"/>
            <a:ext cx="1393825" cy="635000"/>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92" name="TextBox 57"/>
          <p:cNvSpPr txBox="1">
            <a:spLocks noChangeArrowheads="1"/>
          </p:cNvSpPr>
          <p:nvPr/>
        </p:nvSpPr>
        <p:spPr bwMode="auto">
          <a:xfrm>
            <a:off x="1846263" y="3986711"/>
            <a:ext cx="1262062"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2</a:t>
            </a:r>
            <a:r>
              <a:rPr lang="zh-CN" altLang="en-US" sz="1400" b="1">
                <a:solidFill>
                  <a:srgbClr val="FFFFFF"/>
                </a:solidFill>
                <a:latin typeface="黑体" panose="02010609060101010101" pitchFamily="49" charset="-122"/>
                <a:ea typeface="黑体" panose="02010609060101010101" pitchFamily="49" charset="-122"/>
              </a:rPr>
              <a:t>、严格用水全过程管理。</a:t>
            </a:r>
            <a:endParaRPr lang="en-US" altLang="zh-CN" sz="1400" b="1">
              <a:solidFill>
                <a:srgbClr val="FFFFFF"/>
              </a:solidFill>
              <a:latin typeface="黑体" panose="02010609060101010101" pitchFamily="49" charset="-122"/>
              <a:ea typeface="黑体" panose="02010609060101010101" pitchFamily="49" charset="-122"/>
            </a:endParaRPr>
          </a:p>
        </p:txBody>
      </p:sp>
      <p:sp>
        <p:nvSpPr>
          <p:cNvPr id="93" name="圆角矩形 59"/>
          <p:cNvSpPr>
            <a:spLocks noChangeArrowheads="1"/>
          </p:cNvSpPr>
          <p:nvPr/>
        </p:nvSpPr>
        <p:spPr bwMode="auto">
          <a:xfrm>
            <a:off x="1809750" y="4766173"/>
            <a:ext cx="1393825" cy="635000"/>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94" name="TextBox 57"/>
          <p:cNvSpPr txBox="1">
            <a:spLocks noChangeArrowheads="1"/>
          </p:cNvSpPr>
          <p:nvPr/>
        </p:nvSpPr>
        <p:spPr bwMode="auto">
          <a:xfrm>
            <a:off x="1884363" y="4715373"/>
            <a:ext cx="1262062"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3</a:t>
            </a:r>
            <a:r>
              <a:rPr lang="zh-CN" altLang="en-US" sz="1400" b="1">
                <a:solidFill>
                  <a:srgbClr val="FFFFFF"/>
                </a:solidFill>
                <a:latin typeface="黑体" panose="02010609060101010101" pitchFamily="49" charset="-122"/>
                <a:ea typeface="黑体" panose="02010609060101010101" pitchFamily="49" charset="-122"/>
              </a:rPr>
              <a:t>、强化节水监督考核。</a:t>
            </a:r>
            <a:endParaRPr lang="en-US" altLang="zh-CN" sz="1400" b="1">
              <a:solidFill>
                <a:srgbClr val="FFFFFF"/>
              </a:solidFill>
              <a:latin typeface="黑体" panose="02010609060101010101" pitchFamily="49" charset="-122"/>
              <a:ea typeface="黑体" panose="02010609060101010101" pitchFamily="49" charset="-122"/>
            </a:endParaRPr>
          </a:p>
        </p:txBody>
      </p:sp>
      <p:sp>
        <p:nvSpPr>
          <p:cNvPr id="95" name="圆角矩形 59"/>
          <p:cNvSpPr>
            <a:spLocks noChangeArrowheads="1"/>
          </p:cNvSpPr>
          <p:nvPr/>
        </p:nvSpPr>
        <p:spPr bwMode="auto">
          <a:xfrm>
            <a:off x="3262313" y="3361236"/>
            <a:ext cx="1393825" cy="633412"/>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96" name="TextBox 57"/>
          <p:cNvSpPr txBox="1">
            <a:spLocks noChangeArrowheads="1"/>
          </p:cNvSpPr>
          <p:nvPr/>
        </p:nvSpPr>
        <p:spPr bwMode="auto">
          <a:xfrm>
            <a:off x="3336925" y="3300911"/>
            <a:ext cx="12604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4</a:t>
            </a:r>
            <a:r>
              <a:rPr lang="zh-CN" altLang="en-US" sz="1400" b="1">
                <a:solidFill>
                  <a:srgbClr val="FFFFFF"/>
                </a:solidFill>
                <a:latin typeface="黑体" panose="02010609060101010101" pitchFamily="49" charset="-122"/>
                <a:ea typeface="黑体" panose="02010609060101010101" pitchFamily="49" charset="-122"/>
              </a:rPr>
              <a:t>、大力推进节水灌溉。</a:t>
            </a:r>
            <a:endParaRPr lang="en-US" altLang="zh-CN" sz="1400" b="1">
              <a:solidFill>
                <a:srgbClr val="FFFFFF"/>
              </a:solidFill>
              <a:latin typeface="黑体" panose="02010609060101010101" pitchFamily="49" charset="-122"/>
              <a:ea typeface="黑体" panose="02010609060101010101" pitchFamily="49" charset="-122"/>
            </a:endParaRPr>
          </a:p>
        </p:txBody>
      </p:sp>
      <p:sp>
        <p:nvSpPr>
          <p:cNvPr id="97" name="圆角矩形 59"/>
          <p:cNvSpPr>
            <a:spLocks noChangeArrowheads="1"/>
          </p:cNvSpPr>
          <p:nvPr/>
        </p:nvSpPr>
        <p:spPr bwMode="auto">
          <a:xfrm>
            <a:off x="3238500" y="4058148"/>
            <a:ext cx="1393825" cy="631825"/>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98" name="TextBox 57"/>
          <p:cNvSpPr txBox="1">
            <a:spLocks noChangeArrowheads="1"/>
          </p:cNvSpPr>
          <p:nvPr/>
        </p:nvSpPr>
        <p:spPr bwMode="auto">
          <a:xfrm>
            <a:off x="3313113" y="3989886"/>
            <a:ext cx="12604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5</a:t>
            </a:r>
            <a:r>
              <a:rPr lang="zh-CN" altLang="en-US" sz="1400" b="1">
                <a:solidFill>
                  <a:srgbClr val="FFFFFF"/>
                </a:solidFill>
                <a:latin typeface="黑体" panose="02010609060101010101" pitchFamily="49" charset="-122"/>
                <a:ea typeface="黑体" panose="02010609060101010101" pitchFamily="49" charset="-122"/>
              </a:rPr>
              <a:t>、优化调整作物种植结构。</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99" name="圆角矩形 59"/>
          <p:cNvSpPr>
            <a:spLocks noChangeArrowheads="1"/>
          </p:cNvSpPr>
          <p:nvPr/>
        </p:nvSpPr>
        <p:spPr bwMode="auto">
          <a:xfrm>
            <a:off x="3275013" y="4751886"/>
            <a:ext cx="1395412" cy="633412"/>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100" name="TextBox 57"/>
          <p:cNvSpPr txBox="1">
            <a:spLocks noChangeArrowheads="1"/>
          </p:cNvSpPr>
          <p:nvPr/>
        </p:nvSpPr>
        <p:spPr bwMode="auto">
          <a:xfrm>
            <a:off x="3349625" y="4691561"/>
            <a:ext cx="1262063"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6</a:t>
            </a:r>
            <a:r>
              <a:rPr lang="zh-CN" altLang="en-US" sz="1400" b="1">
                <a:solidFill>
                  <a:srgbClr val="FFFFFF"/>
                </a:solidFill>
                <a:latin typeface="黑体" panose="02010609060101010101" pitchFamily="49" charset="-122"/>
                <a:ea typeface="黑体" panose="02010609060101010101" pitchFamily="49" charset="-122"/>
              </a:rPr>
              <a:t>、推广畜牧渔业节水方式。</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101" name="圆角矩形 59"/>
          <p:cNvSpPr>
            <a:spLocks noChangeArrowheads="1"/>
          </p:cNvSpPr>
          <p:nvPr/>
        </p:nvSpPr>
        <p:spPr bwMode="auto">
          <a:xfrm>
            <a:off x="3279775" y="5436098"/>
            <a:ext cx="1395413" cy="633413"/>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102" name="TextBox 57"/>
          <p:cNvSpPr txBox="1">
            <a:spLocks noChangeArrowheads="1"/>
          </p:cNvSpPr>
          <p:nvPr/>
        </p:nvSpPr>
        <p:spPr bwMode="auto">
          <a:xfrm>
            <a:off x="3354388" y="5375773"/>
            <a:ext cx="1262062"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7</a:t>
            </a:r>
            <a:r>
              <a:rPr lang="zh-CN" altLang="en-US" sz="1400" b="1">
                <a:solidFill>
                  <a:srgbClr val="FFFFFF"/>
                </a:solidFill>
                <a:latin typeface="黑体" panose="02010609060101010101" pitchFamily="49" charset="-122"/>
                <a:ea typeface="黑体" panose="02010609060101010101" pitchFamily="49" charset="-122"/>
              </a:rPr>
              <a:t>、加快推进农村生活节水。</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103" name="圆角矩形 59"/>
          <p:cNvSpPr>
            <a:spLocks noChangeArrowheads="1"/>
          </p:cNvSpPr>
          <p:nvPr/>
        </p:nvSpPr>
        <p:spPr bwMode="auto">
          <a:xfrm>
            <a:off x="4721225" y="3332661"/>
            <a:ext cx="1393825" cy="633412"/>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104" name="TextBox 57"/>
          <p:cNvSpPr txBox="1">
            <a:spLocks noChangeArrowheads="1"/>
          </p:cNvSpPr>
          <p:nvPr/>
        </p:nvSpPr>
        <p:spPr bwMode="auto">
          <a:xfrm>
            <a:off x="4795838" y="3281861"/>
            <a:ext cx="12604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8.</a:t>
            </a:r>
            <a:r>
              <a:rPr lang="zh-CN" altLang="en-US" sz="1400" b="1">
                <a:solidFill>
                  <a:srgbClr val="FFFFFF"/>
                </a:solidFill>
                <a:latin typeface="黑体" panose="02010609060101010101" pitchFamily="49" charset="-122"/>
                <a:ea typeface="黑体" panose="02010609060101010101" pitchFamily="49" charset="-122"/>
              </a:rPr>
              <a:t>大力推进工业节水改造。</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105" name="圆角矩形 59"/>
          <p:cNvSpPr>
            <a:spLocks noChangeArrowheads="1"/>
          </p:cNvSpPr>
          <p:nvPr/>
        </p:nvSpPr>
        <p:spPr bwMode="auto">
          <a:xfrm>
            <a:off x="4697413" y="4039098"/>
            <a:ext cx="1393825" cy="635000"/>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106" name="TextBox 57"/>
          <p:cNvSpPr txBox="1">
            <a:spLocks noChangeArrowheads="1"/>
          </p:cNvSpPr>
          <p:nvPr/>
        </p:nvSpPr>
        <p:spPr bwMode="auto">
          <a:xfrm>
            <a:off x="4772025" y="3918448"/>
            <a:ext cx="12604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9.</a:t>
            </a:r>
            <a:r>
              <a:rPr lang="zh-CN" altLang="en-US" sz="1400" b="1">
                <a:solidFill>
                  <a:srgbClr val="FFFFFF"/>
                </a:solidFill>
                <a:latin typeface="黑体" panose="02010609060101010101" pitchFamily="49" charset="-122"/>
                <a:ea typeface="黑体" panose="02010609060101010101" pitchFamily="49" charset="-122"/>
              </a:rPr>
              <a:t>推动高耗水行业节水增效。</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107" name="圆角矩形 59"/>
          <p:cNvSpPr>
            <a:spLocks noChangeArrowheads="1"/>
          </p:cNvSpPr>
          <p:nvPr/>
        </p:nvSpPr>
        <p:spPr bwMode="auto">
          <a:xfrm>
            <a:off x="4733925" y="4723311"/>
            <a:ext cx="1395413" cy="635000"/>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84" name="TextBox 57"/>
          <p:cNvSpPr txBox="1">
            <a:spLocks noChangeArrowheads="1"/>
          </p:cNvSpPr>
          <p:nvPr/>
        </p:nvSpPr>
        <p:spPr bwMode="auto">
          <a:xfrm>
            <a:off x="4789488" y="4720136"/>
            <a:ext cx="1373187"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10.</a:t>
            </a:r>
            <a:r>
              <a:rPr lang="zh-CN" altLang="en-US" sz="1400" b="1">
                <a:solidFill>
                  <a:srgbClr val="FFFFFF"/>
                </a:solidFill>
                <a:latin typeface="黑体" panose="02010609060101010101" pitchFamily="49" charset="-122"/>
                <a:ea typeface="黑体" panose="02010609060101010101" pitchFamily="49" charset="-122"/>
              </a:rPr>
              <a:t>积极推行水循环梯级利用。</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115" name="圆角矩形 59"/>
          <p:cNvSpPr>
            <a:spLocks noChangeArrowheads="1"/>
          </p:cNvSpPr>
          <p:nvPr/>
        </p:nvSpPr>
        <p:spPr bwMode="auto">
          <a:xfrm>
            <a:off x="6172200" y="3334248"/>
            <a:ext cx="1393825" cy="635000"/>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116" name="TextBox 57"/>
          <p:cNvSpPr txBox="1">
            <a:spLocks noChangeArrowheads="1"/>
          </p:cNvSpPr>
          <p:nvPr/>
        </p:nvSpPr>
        <p:spPr bwMode="auto">
          <a:xfrm>
            <a:off x="6246813" y="3275511"/>
            <a:ext cx="1403350"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11.</a:t>
            </a:r>
            <a:r>
              <a:rPr lang="zh-CN" altLang="en-US" sz="1400" b="1">
                <a:solidFill>
                  <a:srgbClr val="FFFFFF"/>
                </a:solidFill>
                <a:latin typeface="黑体" panose="02010609060101010101" pitchFamily="49" charset="-122"/>
                <a:ea typeface="黑体" panose="02010609060101010101" pitchFamily="49" charset="-122"/>
              </a:rPr>
              <a:t>全面推进节水型城市建设。</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117" name="圆角矩形 59"/>
          <p:cNvSpPr>
            <a:spLocks noChangeArrowheads="1"/>
          </p:cNvSpPr>
          <p:nvPr/>
        </p:nvSpPr>
        <p:spPr bwMode="auto">
          <a:xfrm>
            <a:off x="6148388" y="4032748"/>
            <a:ext cx="1393825" cy="631825"/>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118" name="TextBox 57"/>
          <p:cNvSpPr txBox="1">
            <a:spLocks noChangeArrowheads="1"/>
          </p:cNvSpPr>
          <p:nvPr/>
        </p:nvSpPr>
        <p:spPr bwMode="auto">
          <a:xfrm>
            <a:off x="6223000" y="3964486"/>
            <a:ext cx="12604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12.</a:t>
            </a:r>
            <a:r>
              <a:rPr lang="zh-CN" altLang="en-US" sz="1400" b="1">
                <a:solidFill>
                  <a:srgbClr val="FFFFFF"/>
                </a:solidFill>
                <a:latin typeface="黑体" panose="02010609060101010101" pitchFamily="49" charset="-122"/>
                <a:ea typeface="黑体" panose="02010609060101010101" pitchFamily="49" charset="-122"/>
              </a:rPr>
              <a:t>大幅降低供水管网漏损。</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119" name="圆角矩形 59"/>
          <p:cNvSpPr>
            <a:spLocks noChangeArrowheads="1"/>
          </p:cNvSpPr>
          <p:nvPr/>
        </p:nvSpPr>
        <p:spPr bwMode="auto">
          <a:xfrm>
            <a:off x="6186488" y="4726486"/>
            <a:ext cx="1393825" cy="633412"/>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120" name="TextBox 57"/>
          <p:cNvSpPr txBox="1">
            <a:spLocks noChangeArrowheads="1"/>
          </p:cNvSpPr>
          <p:nvPr/>
        </p:nvSpPr>
        <p:spPr bwMode="auto">
          <a:xfrm>
            <a:off x="6261100" y="4666161"/>
            <a:ext cx="12604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13.</a:t>
            </a:r>
            <a:r>
              <a:rPr lang="zh-CN" altLang="en-US" sz="1400" b="1">
                <a:solidFill>
                  <a:srgbClr val="FFFFFF"/>
                </a:solidFill>
                <a:latin typeface="黑体" panose="02010609060101010101" pitchFamily="49" charset="-122"/>
                <a:ea typeface="黑体" panose="02010609060101010101" pitchFamily="49" charset="-122"/>
              </a:rPr>
              <a:t>深入开展公共领域节水。</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123" name="圆角矩形 59"/>
          <p:cNvSpPr>
            <a:spLocks noChangeArrowheads="1"/>
          </p:cNvSpPr>
          <p:nvPr/>
        </p:nvSpPr>
        <p:spPr bwMode="auto">
          <a:xfrm>
            <a:off x="7650163" y="3351711"/>
            <a:ext cx="1393825" cy="633412"/>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124" name="TextBox 57"/>
          <p:cNvSpPr txBox="1">
            <a:spLocks noChangeArrowheads="1"/>
          </p:cNvSpPr>
          <p:nvPr/>
        </p:nvSpPr>
        <p:spPr bwMode="auto">
          <a:xfrm>
            <a:off x="7724775" y="3300911"/>
            <a:ext cx="1260475" cy="105156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15.</a:t>
            </a:r>
            <a:r>
              <a:rPr lang="zh-CN" altLang="en-US" sz="1400" b="1">
                <a:solidFill>
                  <a:srgbClr val="FFFFFF"/>
                </a:solidFill>
                <a:latin typeface="黑体" panose="02010609060101010101" pitchFamily="49" charset="-122"/>
                <a:ea typeface="黑体" panose="02010609060101010101" pitchFamily="49" charset="-122"/>
              </a:rPr>
              <a:t>在超采地区削减地下水。开采量。</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125" name="圆角矩形 59"/>
          <p:cNvSpPr>
            <a:spLocks noChangeArrowheads="1"/>
          </p:cNvSpPr>
          <p:nvPr/>
        </p:nvSpPr>
        <p:spPr bwMode="auto">
          <a:xfrm>
            <a:off x="7624763" y="4050211"/>
            <a:ext cx="1395412" cy="633412"/>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126" name="TextBox 57"/>
          <p:cNvSpPr txBox="1">
            <a:spLocks noChangeArrowheads="1"/>
          </p:cNvSpPr>
          <p:nvPr/>
        </p:nvSpPr>
        <p:spPr bwMode="auto">
          <a:xfrm>
            <a:off x="7699375" y="3981948"/>
            <a:ext cx="1262063" cy="105156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16.</a:t>
            </a:r>
            <a:r>
              <a:rPr lang="zh-CN" altLang="en-US" sz="1400" b="1">
                <a:solidFill>
                  <a:srgbClr val="FFFFFF"/>
                </a:solidFill>
                <a:latin typeface="黑体" panose="02010609060101010101" pitchFamily="49" charset="-122"/>
                <a:ea typeface="黑体" panose="02010609060101010101" pitchFamily="49" charset="-122"/>
              </a:rPr>
              <a:t>在缺水地区加强非常规。水利用。</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127" name="圆角矩形 59"/>
          <p:cNvSpPr>
            <a:spLocks noChangeArrowheads="1"/>
          </p:cNvSpPr>
          <p:nvPr/>
        </p:nvSpPr>
        <p:spPr bwMode="auto">
          <a:xfrm>
            <a:off x="7662863" y="4759823"/>
            <a:ext cx="1393825" cy="635000"/>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88" name="TextBox 57"/>
          <p:cNvSpPr txBox="1">
            <a:spLocks noChangeArrowheads="1"/>
          </p:cNvSpPr>
          <p:nvPr/>
        </p:nvSpPr>
        <p:spPr bwMode="auto">
          <a:xfrm>
            <a:off x="7694613" y="4704261"/>
            <a:ext cx="14636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17.</a:t>
            </a:r>
            <a:r>
              <a:rPr lang="zh-CN" altLang="en-US" sz="1400" b="1">
                <a:solidFill>
                  <a:srgbClr val="FFFFFF"/>
                </a:solidFill>
                <a:latin typeface="黑体" panose="02010609060101010101" pitchFamily="49" charset="-122"/>
                <a:ea typeface="黑体" panose="02010609060101010101" pitchFamily="49" charset="-122"/>
              </a:rPr>
              <a:t>在沿海地区充分利用海水。</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129" name="圆角矩形 59"/>
          <p:cNvSpPr>
            <a:spLocks noChangeArrowheads="1"/>
          </p:cNvSpPr>
          <p:nvPr/>
        </p:nvSpPr>
        <p:spPr bwMode="auto">
          <a:xfrm>
            <a:off x="9158288" y="3361236"/>
            <a:ext cx="1393825" cy="633412"/>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130" name="TextBox 57"/>
          <p:cNvSpPr txBox="1">
            <a:spLocks noChangeArrowheads="1"/>
          </p:cNvSpPr>
          <p:nvPr/>
        </p:nvSpPr>
        <p:spPr bwMode="auto">
          <a:xfrm>
            <a:off x="9232900" y="3310436"/>
            <a:ext cx="1260475" cy="105156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18.</a:t>
            </a:r>
            <a:r>
              <a:rPr lang="zh-CN" altLang="en-US" sz="1400" b="1">
                <a:solidFill>
                  <a:srgbClr val="FFFFFF"/>
                </a:solidFill>
                <a:latin typeface="黑体" panose="02010609060101010101" pitchFamily="49" charset="-122"/>
                <a:ea typeface="黑体" panose="02010609060101010101" pitchFamily="49" charset="-122"/>
              </a:rPr>
              <a:t>加快关键技术装备研发。</a:t>
            </a:r>
            <a:endParaRPr lang="zh-CN" altLang="en-US" sz="1400" b="1">
              <a:solidFill>
                <a:srgbClr val="FFFFFF"/>
              </a:solidFill>
              <a:latin typeface="黑体" panose="02010609060101010101" pitchFamily="49" charset="-122"/>
              <a:ea typeface="黑体" panose="02010609060101010101" pitchFamily="49" charset="-122"/>
            </a:endParaRPr>
          </a:p>
          <a:p>
            <a:pPr>
              <a:lnSpc>
                <a:spcPct val="150000"/>
              </a:lnSpc>
            </a:pPr>
            <a:r>
              <a:rPr lang="zh-CN" altLang="en-US" sz="1400" b="1">
                <a:solidFill>
                  <a:srgbClr val="FFFFFF"/>
                </a:solidFill>
                <a:latin typeface="黑体" panose="02010609060101010101" pitchFamily="49" charset="-122"/>
                <a:ea typeface="黑体" panose="02010609060101010101" pitchFamily="49" charset="-122"/>
              </a:rPr>
              <a:t>开采量。</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131" name="圆角矩形 59"/>
          <p:cNvSpPr>
            <a:spLocks noChangeArrowheads="1"/>
          </p:cNvSpPr>
          <p:nvPr/>
        </p:nvSpPr>
        <p:spPr bwMode="auto">
          <a:xfrm>
            <a:off x="9132888" y="4058148"/>
            <a:ext cx="1395412" cy="635000"/>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132" name="TextBox 57"/>
          <p:cNvSpPr txBox="1">
            <a:spLocks noChangeArrowheads="1"/>
          </p:cNvSpPr>
          <p:nvPr/>
        </p:nvSpPr>
        <p:spPr bwMode="auto">
          <a:xfrm>
            <a:off x="9207500" y="3989886"/>
            <a:ext cx="1262063" cy="105156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19.</a:t>
            </a:r>
            <a:r>
              <a:rPr lang="zh-CN" altLang="en-US" sz="1400" b="1">
                <a:solidFill>
                  <a:srgbClr val="FFFFFF"/>
                </a:solidFill>
                <a:latin typeface="黑体" panose="02010609060101010101" pitchFamily="49" charset="-122"/>
                <a:ea typeface="黑体" panose="02010609060101010101" pitchFamily="49" charset="-122"/>
              </a:rPr>
              <a:t>促进节水技术转化推广。</a:t>
            </a:r>
            <a:endParaRPr lang="zh-CN" altLang="en-US" sz="1400" b="1">
              <a:solidFill>
                <a:srgbClr val="FFFFFF"/>
              </a:solidFill>
              <a:latin typeface="黑体" panose="02010609060101010101" pitchFamily="49" charset="-122"/>
              <a:ea typeface="黑体" panose="02010609060101010101" pitchFamily="49" charset="-122"/>
            </a:endParaRPr>
          </a:p>
          <a:p>
            <a:pPr>
              <a:lnSpc>
                <a:spcPct val="150000"/>
              </a:lnSpc>
            </a:pPr>
            <a:r>
              <a:rPr lang="zh-CN" altLang="en-US" sz="1400" b="1">
                <a:solidFill>
                  <a:srgbClr val="FFFFFF"/>
                </a:solidFill>
                <a:latin typeface="黑体" panose="02010609060101010101" pitchFamily="49" charset="-122"/>
                <a:ea typeface="黑体" panose="02010609060101010101" pitchFamily="49" charset="-122"/>
              </a:rPr>
              <a:t>水利用。</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133" name="圆角矩形 59"/>
          <p:cNvSpPr>
            <a:spLocks noChangeArrowheads="1"/>
          </p:cNvSpPr>
          <p:nvPr/>
        </p:nvSpPr>
        <p:spPr bwMode="auto">
          <a:xfrm>
            <a:off x="9170988" y="4769348"/>
            <a:ext cx="1393825" cy="633413"/>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90" name="TextBox 57"/>
          <p:cNvSpPr txBox="1">
            <a:spLocks noChangeArrowheads="1"/>
          </p:cNvSpPr>
          <p:nvPr/>
        </p:nvSpPr>
        <p:spPr bwMode="auto">
          <a:xfrm>
            <a:off x="9277350" y="4713786"/>
            <a:ext cx="1262063"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20.</a:t>
            </a:r>
            <a:r>
              <a:rPr lang="zh-CN" altLang="en-US" sz="1400" b="1">
                <a:solidFill>
                  <a:srgbClr val="FFFFFF"/>
                </a:solidFill>
                <a:latin typeface="黑体" panose="02010609060101010101" pitchFamily="49" charset="-122"/>
                <a:ea typeface="黑体" panose="02010609060101010101" pitchFamily="49" charset="-122"/>
              </a:rPr>
              <a:t>推动技术成果产业化。</a:t>
            </a:r>
            <a:endParaRPr lang="zh-CN" altLang="en-US" sz="1400" b="1">
              <a:solidFill>
                <a:srgbClr val="FFFFFF"/>
              </a:solidFill>
              <a:latin typeface="黑体" panose="02010609060101010101" pitchFamily="49" charset="-122"/>
              <a:ea typeface="黑体" panose="02010609060101010101" pitchFamily="49"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par>
                                <p:cTn id="44" presetID="10" presetClass="entr" presetSubtype="0" fill="hold"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par>
                                <p:cTn id="47" presetID="10"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animEffect transition="in" filter="fade">
                                      <p:cBhvr>
                                        <p:cTn id="55" dur="500"/>
                                        <p:tgtEl>
                                          <p:spTgt spid="75"/>
                                        </p:tgtEl>
                                      </p:cBhvr>
                                    </p:animEffect>
                                  </p:childTnLst>
                                </p:cTn>
                              </p:par>
                              <p:par>
                                <p:cTn id="56" presetID="10" presetClass="entr" presetSubtype="0" fill="hold" nodeType="with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fade">
                                      <p:cBhvr>
                                        <p:cTn id="61" dur="500"/>
                                        <p:tgtEl>
                                          <p:spTgt spid="7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fade">
                                      <p:cBhvr>
                                        <p:cTn id="64" dur="500"/>
                                        <p:tgtEl>
                                          <p:spTgt spid="7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500"/>
                                        <p:tgtEl>
                                          <p:spTgt spid="7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500"/>
                                        <p:tgtEl>
                                          <p:spTgt spid="8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fade">
                                      <p:cBhvr>
                                        <p:cTn id="73" dur="500"/>
                                        <p:tgtEl>
                                          <p:spTgt spid="8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6"/>
                                        </p:tgtEl>
                                        <p:attrNameLst>
                                          <p:attrName>style.visibility</p:attrName>
                                        </p:attrNameLst>
                                      </p:cBhvr>
                                      <p:to>
                                        <p:strVal val="visible"/>
                                      </p:to>
                                    </p:set>
                                    <p:animEffect transition="in" filter="fade">
                                      <p:cBhvr>
                                        <p:cTn id="76" dur="500"/>
                                        <p:tgtEl>
                                          <p:spTgt spid="8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8"/>
                                        </p:tgtEl>
                                        <p:attrNameLst>
                                          <p:attrName>style.visibility</p:attrName>
                                        </p:attrNameLst>
                                      </p:cBhvr>
                                      <p:to>
                                        <p:strVal val="visible"/>
                                      </p:to>
                                    </p:set>
                                    <p:animEffect transition="in" filter="fade">
                                      <p:cBhvr>
                                        <p:cTn id="79" dur="500"/>
                                        <p:tgtEl>
                                          <p:spTgt spid="8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90"/>
                                        </p:tgtEl>
                                        <p:attrNameLst>
                                          <p:attrName>style.visibility</p:attrName>
                                        </p:attrNameLst>
                                      </p:cBhvr>
                                      <p:to>
                                        <p:strVal val="visible"/>
                                      </p:to>
                                    </p:set>
                                    <p:animEffect transition="in" filter="fade">
                                      <p:cBhvr>
                                        <p:cTn id="82" dur="500"/>
                                        <p:tgtEl>
                                          <p:spTgt spid="9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91"/>
                                        </p:tgtEl>
                                        <p:attrNameLst>
                                          <p:attrName>style.visibility</p:attrName>
                                        </p:attrNameLst>
                                      </p:cBhvr>
                                      <p:to>
                                        <p:strVal val="visible"/>
                                      </p:to>
                                    </p:set>
                                    <p:animEffect transition="in" filter="fade">
                                      <p:cBhvr>
                                        <p:cTn id="85" dur="500"/>
                                        <p:tgtEl>
                                          <p:spTgt spid="9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92"/>
                                        </p:tgtEl>
                                        <p:attrNameLst>
                                          <p:attrName>style.visibility</p:attrName>
                                        </p:attrNameLst>
                                      </p:cBhvr>
                                      <p:to>
                                        <p:strVal val="visible"/>
                                      </p:to>
                                    </p:set>
                                    <p:animEffect transition="in" filter="fade">
                                      <p:cBhvr>
                                        <p:cTn id="88" dur="500"/>
                                        <p:tgtEl>
                                          <p:spTgt spid="9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93"/>
                                        </p:tgtEl>
                                        <p:attrNameLst>
                                          <p:attrName>style.visibility</p:attrName>
                                        </p:attrNameLst>
                                      </p:cBhvr>
                                      <p:to>
                                        <p:strVal val="visible"/>
                                      </p:to>
                                    </p:set>
                                    <p:animEffect transition="in" filter="fade">
                                      <p:cBhvr>
                                        <p:cTn id="91" dur="500"/>
                                        <p:tgtEl>
                                          <p:spTgt spid="9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94"/>
                                        </p:tgtEl>
                                        <p:attrNameLst>
                                          <p:attrName>style.visibility</p:attrName>
                                        </p:attrNameLst>
                                      </p:cBhvr>
                                      <p:to>
                                        <p:strVal val="visible"/>
                                      </p:to>
                                    </p:set>
                                    <p:animEffect transition="in" filter="fade">
                                      <p:cBhvr>
                                        <p:cTn id="94" dur="500"/>
                                        <p:tgtEl>
                                          <p:spTgt spid="9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95"/>
                                        </p:tgtEl>
                                        <p:attrNameLst>
                                          <p:attrName>style.visibility</p:attrName>
                                        </p:attrNameLst>
                                      </p:cBhvr>
                                      <p:to>
                                        <p:strVal val="visible"/>
                                      </p:to>
                                    </p:set>
                                    <p:animEffect transition="in" filter="fade">
                                      <p:cBhvr>
                                        <p:cTn id="97" dur="500"/>
                                        <p:tgtEl>
                                          <p:spTgt spid="9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96"/>
                                        </p:tgtEl>
                                        <p:attrNameLst>
                                          <p:attrName>style.visibility</p:attrName>
                                        </p:attrNameLst>
                                      </p:cBhvr>
                                      <p:to>
                                        <p:strVal val="visible"/>
                                      </p:to>
                                    </p:set>
                                    <p:animEffect transition="in" filter="fade">
                                      <p:cBhvr>
                                        <p:cTn id="100" dur="500"/>
                                        <p:tgtEl>
                                          <p:spTgt spid="9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97"/>
                                        </p:tgtEl>
                                        <p:attrNameLst>
                                          <p:attrName>style.visibility</p:attrName>
                                        </p:attrNameLst>
                                      </p:cBhvr>
                                      <p:to>
                                        <p:strVal val="visible"/>
                                      </p:to>
                                    </p:set>
                                    <p:animEffect transition="in" filter="fade">
                                      <p:cBhvr>
                                        <p:cTn id="103" dur="500"/>
                                        <p:tgtEl>
                                          <p:spTgt spid="9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98"/>
                                        </p:tgtEl>
                                        <p:attrNameLst>
                                          <p:attrName>style.visibility</p:attrName>
                                        </p:attrNameLst>
                                      </p:cBhvr>
                                      <p:to>
                                        <p:strVal val="visible"/>
                                      </p:to>
                                    </p:set>
                                    <p:animEffect transition="in" filter="fade">
                                      <p:cBhvr>
                                        <p:cTn id="106" dur="500"/>
                                        <p:tgtEl>
                                          <p:spTgt spid="9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99"/>
                                        </p:tgtEl>
                                        <p:attrNameLst>
                                          <p:attrName>style.visibility</p:attrName>
                                        </p:attrNameLst>
                                      </p:cBhvr>
                                      <p:to>
                                        <p:strVal val="visible"/>
                                      </p:to>
                                    </p:set>
                                    <p:animEffect transition="in" filter="fade">
                                      <p:cBhvr>
                                        <p:cTn id="109" dur="500"/>
                                        <p:tgtEl>
                                          <p:spTgt spid="99"/>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00"/>
                                        </p:tgtEl>
                                        <p:attrNameLst>
                                          <p:attrName>style.visibility</p:attrName>
                                        </p:attrNameLst>
                                      </p:cBhvr>
                                      <p:to>
                                        <p:strVal val="visible"/>
                                      </p:to>
                                    </p:set>
                                    <p:animEffect transition="in" filter="fade">
                                      <p:cBhvr>
                                        <p:cTn id="112" dur="500"/>
                                        <p:tgtEl>
                                          <p:spTgt spid="10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01"/>
                                        </p:tgtEl>
                                        <p:attrNameLst>
                                          <p:attrName>style.visibility</p:attrName>
                                        </p:attrNameLst>
                                      </p:cBhvr>
                                      <p:to>
                                        <p:strVal val="visible"/>
                                      </p:to>
                                    </p:set>
                                    <p:animEffect transition="in" filter="fade">
                                      <p:cBhvr>
                                        <p:cTn id="115" dur="500"/>
                                        <p:tgtEl>
                                          <p:spTgt spid="10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02"/>
                                        </p:tgtEl>
                                        <p:attrNameLst>
                                          <p:attrName>style.visibility</p:attrName>
                                        </p:attrNameLst>
                                      </p:cBhvr>
                                      <p:to>
                                        <p:strVal val="visible"/>
                                      </p:to>
                                    </p:set>
                                    <p:animEffect transition="in" filter="fade">
                                      <p:cBhvr>
                                        <p:cTn id="118" dur="500"/>
                                        <p:tgtEl>
                                          <p:spTgt spid="102"/>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03"/>
                                        </p:tgtEl>
                                        <p:attrNameLst>
                                          <p:attrName>style.visibility</p:attrName>
                                        </p:attrNameLst>
                                      </p:cBhvr>
                                      <p:to>
                                        <p:strVal val="visible"/>
                                      </p:to>
                                    </p:set>
                                    <p:animEffect transition="in" filter="fade">
                                      <p:cBhvr>
                                        <p:cTn id="121" dur="500"/>
                                        <p:tgtEl>
                                          <p:spTgt spid="103"/>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04"/>
                                        </p:tgtEl>
                                        <p:attrNameLst>
                                          <p:attrName>style.visibility</p:attrName>
                                        </p:attrNameLst>
                                      </p:cBhvr>
                                      <p:to>
                                        <p:strVal val="visible"/>
                                      </p:to>
                                    </p:set>
                                    <p:animEffect transition="in" filter="fade">
                                      <p:cBhvr>
                                        <p:cTn id="124" dur="500"/>
                                        <p:tgtEl>
                                          <p:spTgt spid="104"/>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05"/>
                                        </p:tgtEl>
                                        <p:attrNameLst>
                                          <p:attrName>style.visibility</p:attrName>
                                        </p:attrNameLst>
                                      </p:cBhvr>
                                      <p:to>
                                        <p:strVal val="visible"/>
                                      </p:to>
                                    </p:set>
                                    <p:animEffect transition="in" filter="fade">
                                      <p:cBhvr>
                                        <p:cTn id="127" dur="500"/>
                                        <p:tgtEl>
                                          <p:spTgt spid="105"/>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06"/>
                                        </p:tgtEl>
                                        <p:attrNameLst>
                                          <p:attrName>style.visibility</p:attrName>
                                        </p:attrNameLst>
                                      </p:cBhvr>
                                      <p:to>
                                        <p:strVal val="visible"/>
                                      </p:to>
                                    </p:set>
                                    <p:animEffect transition="in" filter="fade">
                                      <p:cBhvr>
                                        <p:cTn id="130" dur="500"/>
                                        <p:tgtEl>
                                          <p:spTgt spid="106"/>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07"/>
                                        </p:tgtEl>
                                        <p:attrNameLst>
                                          <p:attrName>style.visibility</p:attrName>
                                        </p:attrNameLst>
                                      </p:cBhvr>
                                      <p:to>
                                        <p:strVal val="visible"/>
                                      </p:to>
                                    </p:set>
                                    <p:animEffect transition="in" filter="fade">
                                      <p:cBhvr>
                                        <p:cTn id="133" dur="500"/>
                                        <p:tgtEl>
                                          <p:spTgt spid="107"/>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15"/>
                                        </p:tgtEl>
                                        <p:attrNameLst>
                                          <p:attrName>style.visibility</p:attrName>
                                        </p:attrNameLst>
                                      </p:cBhvr>
                                      <p:to>
                                        <p:strVal val="visible"/>
                                      </p:to>
                                    </p:set>
                                    <p:animEffect transition="in" filter="fade">
                                      <p:cBhvr>
                                        <p:cTn id="136" dur="500"/>
                                        <p:tgtEl>
                                          <p:spTgt spid="115"/>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16"/>
                                        </p:tgtEl>
                                        <p:attrNameLst>
                                          <p:attrName>style.visibility</p:attrName>
                                        </p:attrNameLst>
                                      </p:cBhvr>
                                      <p:to>
                                        <p:strVal val="visible"/>
                                      </p:to>
                                    </p:set>
                                    <p:animEffect transition="in" filter="fade">
                                      <p:cBhvr>
                                        <p:cTn id="139" dur="500"/>
                                        <p:tgtEl>
                                          <p:spTgt spid="116"/>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17"/>
                                        </p:tgtEl>
                                        <p:attrNameLst>
                                          <p:attrName>style.visibility</p:attrName>
                                        </p:attrNameLst>
                                      </p:cBhvr>
                                      <p:to>
                                        <p:strVal val="visible"/>
                                      </p:to>
                                    </p:set>
                                    <p:animEffect transition="in" filter="fade">
                                      <p:cBhvr>
                                        <p:cTn id="142" dur="500"/>
                                        <p:tgtEl>
                                          <p:spTgt spid="117"/>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18"/>
                                        </p:tgtEl>
                                        <p:attrNameLst>
                                          <p:attrName>style.visibility</p:attrName>
                                        </p:attrNameLst>
                                      </p:cBhvr>
                                      <p:to>
                                        <p:strVal val="visible"/>
                                      </p:to>
                                    </p:set>
                                    <p:animEffect transition="in" filter="fade">
                                      <p:cBhvr>
                                        <p:cTn id="145" dur="500"/>
                                        <p:tgtEl>
                                          <p:spTgt spid="118"/>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19"/>
                                        </p:tgtEl>
                                        <p:attrNameLst>
                                          <p:attrName>style.visibility</p:attrName>
                                        </p:attrNameLst>
                                      </p:cBhvr>
                                      <p:to>
                                        <p:strVal val="visible"/>
                                      </p:to>
                                    </p:set>
                                    <p:animEffect transition="in" filter="fade">
                                      <p:cBhvr>
                                        <p:cTn id="148" dur="500"/>
                                        <p:tgtEl>
                                          <p:spTgt spid="119"/>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20"/>
                                        </p:tgtEl>
                                        <p:attrNameLst>
                                          <p:attrName>style.visibility</p:attrName>
                                        </p:attrNameLst>
                                      </p:cBhvr>
                                      <p:to>
                                        <p:strVal val="visible"/>
                                      </p:to>
                                    </p:set>
                                    <p:animEffect transition="in" filter="fade">
                                      <p:cBhvr>
                                        <p:cTn id="151" dur="500"/>
                                        <p:tgtEl>
                                          <p:spTgt spid="120"/>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21"/>
                                        </p:tgtEl>
                                        <p:attrNameLst>
                                          <p:attrName>style.visibility</p:attrName>
                                        </p:attrNameLst>
                                      </p:cBhvr>
                                      <p:to>
                                        <p:strVal val="visible"/>
                                      </p:to>
                                    </p:set>
                                    <p:animEffect transition="in" filter="fade">
                                      <p:cBhvr>
                                        <p:cTn id="154" dur="500"/>
                                        <p:tgtEl>
                                          <p:spTgt spid="121"/>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23"/>
                                        </p:tgtEl>
                                        <p:attrNameLst>
                                          <p:attrName>style.visibility</p:attrName>
                                        </p:attrNameLst>
                                      </p:cBhvr>
                                      <p:to>
                                        <p:strVal val="visible"/>
                                      </p:to>
                                    </p:set>
                                    <p:animEffect transition="in" filter="fade">
                                      <p:cBhvr>
                                        <p:cTn id="157" dur="500"/>
                                        <p:tgtEl>
                                          <p:spTgt spid="123"/>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24"/>
                                        </p:tgtEl>
                                        <p:attrNameLst>
                                          <p:attrName>style.visibility</p:attrName>
                                        </p:attrNameLst>
                                      </p:cBhvr>
                                      <p:to>
                                        <p:strVal val="visible"/>
                                      </p:to>
                                    </p:set>
                                    <p:animEffect transition="in" filter="fade">
                                      <p:cBhvr>
                                        <p:cTn id="160" dur="500"/>
                                        <p:tgtEl>
                                          <p:spTgt spid="124"/>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25"/>
                                        </p:tgtEl>
                                        <p:attrNameLst>
                                          <p:attrName>style.visibility</p:attrName>
                                        </p:attrNameLst>
                                      </p:cBhvr>
                                      <p:to>
                                        <p:strVal val="visible"/>
                                      </p:to>
                                    </p:set>
                                    <p:animEffect transition="in" filter="fade">
                                      <p:cBhvr>
                                        <p:cTn id="163" dur="500"/>
                                        <p:tgtEl>
                                          <p:spTgt spid="125"/>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26"/>
                                        </p:tgtEl>
                                        <p:attrNameLst>
                                          <p:attrName>style.visibility</p:attrName>
                                        </p:attrNameLst>
                                      </p:cBhvr>
                                      <p:to>
                                        <p:strVal val="visible"/>
                                      </p:to>
                                    </p:set>
                                    <p:animEffect transition="in" filter="fade">
                                      <p:cBhvr>
                                        <p:cTn id="166" dur="500"/>
                                        <p:tgtEl>
                                          <p:spTgt spid="126"/>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27"/>
                                        </p:tgtEl>
                                        <p:attrNameLst>
                                          <p:attrName>style.visibility</p:attrName>
                                        </p:attrNameLst>
                                      </p:cBhvr>
                                      <p:to>
                                        <p:strVal val="visible"/>
                                      </p:to>
                                    </p:set>
                                    <p:animEffect transition="in" filter="fade">
                                      <p:cBhvr>
                                        <p:cTn id="169" dur="500"/>
                                        <p:tgtEl>
                                          <p:spTgt spid="127"/>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29"/>
                                        </p:tgtEl>
                                        <p:attrNameLst>
                                          <p:attrName>style.visibility</p:attrName>
                                        </p:attrNameLst>
                                      </p:cBhvr>
                                      <p:to>
                                        <p:strVal val="visible"/>
                                      </p:to>
                                    </p:set>
                                    <p:animEffect transition="in" filter="fade">
                                      <p:cBhvr>
                                        <p:cTn id="172" dur="500"/>
                                        <p:tgtEl>
                                          <p:spTgt spid="129"/>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30"/>
                                        </p:tgtEl>
                                        <p:attrNameLst>
                                          <p:attrName>style.visibility</p:attrName>
                                        </p:attrNameLst>
                                      </p:cBhvr>
                                      <p:to>
                                        <p:strVal val="visible"/>
                                      </p:to>
                                    </p:set>
                                    <p:animEffect transition="in" filter="fade">
                                      <p:cBhvr>
                                        <p:cTn id="175" dur="500"/>
                                        <p:tgtEl>
                                          <p:spTgt spid="130"/>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31"/>
                                        </p:tgtEl>
                                        <p:attrNameLst>
                                          <p:attrName>style.visibility</p:attrName>
                                        </p:attrNameLst>
                                      </p:cBhvr>
                                      <p:to>
                                        <p:strVal val="visible"/>
                                      </p:to>
                                    </p:set>
                                    <p:animEffect transition="in" filter="fade">
                                      <p:cBhvr>
                                        <p:cTn id="178" dur="500"/>
                                        <p:tgtEl>
                                          <p:spTgt spid="131"/>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32"/>
                                        </p:tgtEl>
                                        <p:attrNameLst>
                                          <p:attrName>style.visibility</p:attrName>
                                        </p:attrNameLst>
                                      </p:cBhvr>
                                      <p:to>
                                        <p:strVal val="visible"/>
                                      </p:to>
                                    </p:set>
                                    <p:animEffect transition="in" filter="fade">
                                      <p:cBhvr>
                                        <p:cTn id="181" dur="500"/>
                                        <p:tgtEl>
                                          <p:spTgt spid="132"/>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33"/>
                                        </p:tgtEl>
                                        <p:attrNameLst>
                                          <p:attrName>style.visibility</p:attrName>
                                        </p:attrNameLst>
                                      </p:cBhvr>
                                      <p:to>
                                        <p:strVal val="visible"/>
                                      </p:to>
                                    </p:set>
                                    <p:animEffect transition="in" filter="fade">
                                      <p:cBhvr>
                                        <p:cTn id="1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autoUpdateAnimBg="0"/>
      <p:bldP spid="57" grpId="0" bldLvl="0" animBg="1" autoUpdateAnimBg="0"/>
      <p:bldP spid="58" grpId="0" bldLvl="0" animBg="1" autoUpdateAnimBg="0"/>
      <p:bldP spid="78" grpId="0" bldLvl="0" animBg="1" autoUpdateAnimBg="0"/>
      <p:bldP spid="79" grpId="0" bldLvl="0" animBg="1" autoUpdateAnimBg="0"/>
      <p:bldP spid="80" grpId="0" bldLvl="0" animBg="1" autoUpdateAnimBg="0"/>
      <p:bldP spid="121" grpId="0" bldLvl="0" animBg="1" autoUpdateAnimBg="0"/>
      <p:bldP spid="39" grpId="0" bldLvl="0" animBg="1" autoUpdateAnimBg="0"/>
      <p:bldP spid="41" grpId="0" bldLvl="0" animBg="1" autoUpdateAnimBg="0"/>
      <p:bldP spid="45" grpId="0" bldLvl="0" animBg="1" autoUpdateAnimBg="0"/>
      <p:bldP spid="47" grpId="0" autoUpdateAnimBg="0"/>
      <p:bldP spid="48" grpId="0" autoUpdateAnimBg="0"/>
      <p:bldP spid="49" grpId="0" autoUpdateAnimBg="0"/>
      <p:bldP spid="52" grpId="0" autoUpdateAnimBg="0"/>
      <p:bldP spid="61" grpId="0" autoUpdateAnimBg="0"/>
      <p:bldP spid="75" grpId="0" autoUpdateAnimBg="0"/>
      <p:bldP spid="77" grpId="0" autoUpdateAnimBg="0"/>
      <p:bldP spid="86" grpId="0" autoUpdateAnimBg="0"/>
      <p:bldP spid="91" grpId="0" bldLvl="0" animBg="1" autoUpdateAnimBg="0"/>
      <p:bldP spid="92" grpId="0" autoUpdateAnimBg="0"/>
      <p:bldP spid="93" grpId="0" bldLvl="0" animBg="1" autoUpdateAnimBg="0"/>
      <p:bldP spid="94" grpId="0" autoUpdateAnimBg="0"/>
      <p:bldP spid="95" grpId="0" bldLvl="0" animBg="1" autoUpdateAnimBg="0"/>
      <p:bldP spid="96" grpId="0" autoUpdateAnimBg="0"/>
      <p:bldP spid="97" grpId="0" bldLvl="0" animBg="1" autoUpdateAnimBg="0"/>
      <p:bldP spid="98" grpId="0" autoUpdateAnimBg="0"/>
      <p:bldP spid="99" grpId="0" bldLvl="0" animBg="1" autoUpdateAnimBg="0"/>
      <p:bldP spid="100" grpId="0" autoUpdateAnimBg="0"/>
      <p:bldP spid="101" grpId="0" bldLvl="0" animBg="1" autoUpdateAnimBg="0"/>
      <p:bldP spid="102" grpId="0" autoUpdateAnimBg="0"/>
      <p:bldP spid="103" grpId="0" bldLvl="0" animBg="1" autoUpdateAnimBg="0"/>
      <p:bldP spid="104" grpId="0" autoUpdateAnimBg="0"/>
      <p:bldP spid="105" grpId="0" bldLvl="0" animBg="1" autoUpdateAnimBg="0"/>
      <p:bldP spid="106" grpId="0" autoUpdateAnimBg="0"/>
      <p:bldP spid="107" grpId="0" bldLvl="0" animBg="1" autoUpdateAnimBg="0"/>
      <p:bldP spid="84" grpId="0" autoUpdateAnimBg="0"/>
      <p:bldP spid="115" grpId="0" bldLvl="0" animBg="1" autoUpdateAnimBg="0"/>
      <p:bldP spid="116" grpId="0" autoUpdateAnimBg="0"/>
      <p:bldP spid="117" grpId="0" bldLvl="0" animBg="1" autoUpdateAnimBg="0"/>
      <p:bldP spid="118" grpId="0" autoUpdateAnimBg="0"/>
      <p:bldP spid="119" grpId="0" bldLvl="0" animBg="1" autoUpdateAnimBg="0"/>
      <p:bldP spid="120" grpId="0" autoUpdateAnimBg="0"/>
      <p:bldP spid="123" grpId="0" bldLvl="0" animBg="1" autoUpdateAnimBg="0"/>
      <p:bldP spid="124" grpId="0" autoUpdateAnimBg="0"/>
      <p:bldP spid="125" grpId="0" bldLvl="0" animBg="1" autoUpdateAnimBg="0"/>
      <p:bldP spid="126" grpId="0" autoUpdateAnimBg="0"/>
      <p:bldP spid="127" grpId="0" bldLvl="0" animBg="1" autoUpdateAnimBg="0"/>
      <p:bldP spid="88" grpId="0" autoUpdateAnimBg="0"/>
      <p:bldP spid="129" grpId="0" bldLvl="0" animBg="1" autoUpdateAnimBg="0"/>
      <p:bldP spid="130" grpId="0" autoUpdateAnimBg="0"/>
      <p:bldP spid="131" grpId="0" bldLvl="0" animBg="1" autoUpdateAnimBg="0"/>
      <p:bldP spid="132" grpId="0" autoUpdateAnimBg="0"/>
      <p:bldP spid="133" grpId="0" bldLvl="0" animBg="1" autoUpdateAnimBg="0"/>
      <p:bldP spid="90"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AutoShape 16"/>
          <p:cNvSpPr>
            <a:spLocks noChangeArrowheads="1"/>
          </p:cNvSpPr>
          <p:nvPr/>
        </p:nvSpPr>
        <p:spPr bwMode="auto">
          <a:xfrm rot="10800000">
            <a:off x="3700463" y="3022855"/>
            <a:ext cx="1125537" cy="593725"/>
          </a:xfrm>
          <a:prstGeom prst="upArrow">
            <a:avLst>
              <a:gd name="adj1" fmla="val 68380"/>
              <a:gd name="adj2" fmla="val 70833"/>
            </a:avLst>
          </a:prstGeom>
          <a:gradFill rotWithShape="1">
            <a:gsLst>
              <a:gs pos="37000">
                <a:schemeClr val="bg1">
                  <a:alpha val="71000"/>
                </a:schemeClr>
              </a:gs>
              <a:gs pos="100000">
                <a:srgbClr val="DDA09E">
                  <a:alpha val="0"/>
                </a:srgbClr>
              </a:gs>
            </a:gsLst>
            <a:lin ang="5400000" scaled="1"/>
          </a:gradFill>
          <a:ln w="9525">
            <a:noFill/>
            <a:miter lim="800000"/>
          </a:ln>
          <a:effectLst>
            <a:outerShdw dist="38100" dir="2700000" algn="ctr" rotWithShape="0">
              <a:srgbClr val="000000">
                <a:alpha val="35999"/>
              </a:srgbClr>
            </a:outerShdw>
          </a:effectLst>
        </p:spPr>
        <p:txBody>
          <a:bodyPr wrap="none" anchor="ctr"/>
          <a:lstStyle/>
          <a:p>
            <a:pPr algn="ctr">
              <a:defRPr/>
            </a:pPr>
            <a:endParaRPr lang="zh-CN" altLang="en-US" sz="1400">
              <a:solidFill>
                <a:srgbClr val="FFFFFF"/>
              </a:solidFill>
              <a:latin typeface="黑体" panose="02010609060101010101" pitchFamily="49" charset="-122"/>
              <a:ea typeface="黑体" panose="02010609060101010101" pitchFamily="49" charset="-122"/>
            </a:endParaRPr>
          </a:p>
        </p:txBody>
      </p:sp>
      <p:sp>
        <p:nvSpPr>
          <p:cNvPr id="58" name="AutoShape 16"/>
          <p:cNvSpPr>
            <a:spLocks noChangeArrowheads="1"/>
          </p:cNvSpPr>
          <p:nvPr/>
        </p:nvSpPr>
        <p:spPr bwMode="auto">
          <a:xfrm rot="10800000">
            <a:off x="7902575" y="2989518"/>
            <a:ext cx="1125538" cy="593725"/>
          </a:xfrm>
          <a:prstGeom prst="upArrow">
            <a:avLst>
              <a:gd name="adj1" fmla="val 68380"/>
              <a:gd name="adj2" fmla="val 70833"/>
            </a:avLst>
          </a:prstGeom>
          <a:gradFill rotWithShape="1">
            <a:gsLst>
              <a:gs pos="37000">
                <a:schemeClr val="bg1">
                  <a:alpha val="71000"/>
                </a:schemeClr>
              </a:gs>
              <a:gs pos="100000">
                <a:srgbClr val="DDA09E">
                  <a:alpha val="0"/>
                </a:srgbClr>
              </a:gs>
            </a:gsLst>
            <a:lin ang="5400000" scaled="1"/>
          </a:gradFill>
          <a:ln w="9525">
            <a:noFill/>
            <a:miter lim="800000"/>
          </a:ln>
          <a:effectLst>
            <a:outerShdw dist="38100" dir="2700000" algn="ctr" rotWithShape="0">
              <a:srgbClr val="000000">
                <a:alpha val="35999"/>
              </a:srgbClr>
            </a:outerShdw>
          </a:effectLst>
        </p:spPr>
        <p:txBody>
          <a:bodyPr wrap="none" anchor="ctr"/>
          <a:lstStyle/>
          <a:p>
            <a:pPr algn="ctr">
              <a:defRPr/>
            </a:pPr>
            <a:endParaRPr lang="zh-CN" altLang="en-US" sz="1200">
              <a:solidFill>
                <a:srgbClr val="FFFFFF"/>
              </a:solidFill>
              <a:latin typeface="黑体" panose="02010609060101010101" pitchFamily="49" charset="-122"/>
              <a:ea typeface="黑体" panose="02010609060101010101" pitchFamily="49" charset="-122"/>
            </a:endParaRPr>
          </a:p>
        </p:txBody>
      </p:sp>
      <p:sp>
        <p:nvSpPr>
          <p:cNvPr id="39" name="AutoShape 3"/>
          <p:cNvSpPr>
            <a:spLocks noChangeArrowheads="1"/>
          </p:cNvSpPr>
          <p:nvPr/>
        </p:nvSpPr>
        <p:spPr bwMode="auto">
          <a:xfrm rot="10800000">
            <a:off x="4464050" y="1424243"/>
            <a:ext cx="3321050" cy="847725"/>
          </a:xfrm>
          <a:prstGeom prst="upArrow">
            <a:avLst>
              <a:gd name="adj1" fmla="val 56944"/>
              <a:gd name="adj2" fmla="val 50782"/>
            </a:avLst>
          </a:prstGeom>
          <a:gradFill rotWithShape="1">
            <a:gsLst>
              <a:gs pos="0">
                <a:schemeClr val="bg1">
                  <a:lumMod val="95000"/>
                </a:schemeClr>
              </a:gs>
              <a:gs pos="100000">
                <a:srgbClr val="F7F9F2">
                  <a:alpha val="0"/>
                </a:srgbClr>
              </a:gs>
            </a:gsLst>
            <a:lin ang="5400000" scaled="1"/>
          </a:gradFill>
          <a:ln w="9525">
            <a:noFill/>
            <a:miter lim="800000"/>
          </a:ln>
          <a:effectLst>
            <a:outerShdw dist="38100" dir="2700000" algn="ctr" rotWithShape="0">
              <a:srgbClr val="000000">
                <a:alpha val="35999"/>
              </a:srgbClr>
            </a:outerShdw>
          </a:effectLst>
        </p:spPr>
        <p:txBody>
          <a:bodyPr wrap="none" anchor="ctr"/>
          <a:lstStyle/>
          <a:p>
            <a:pPr algn="ctr">
              <a:defRPr/>
            </a:pPr>
            <a:endParaRPr lang="zh-CN" altLang="en-US" sz="2000">
              <a:solidFill>
                <a:srgbClr val="FFFFFF"/>
              </a:solidFill>
              <a:latin typeface="黑体" panose="02010609060101010101" pitchFamily="49" charset="-122"/>
              <a:ea typeface="黑体" panose="02010609060101010101" pitchFamily="49" charset="-122"/>
            </a:endParaRPr>
          </a:p>
        </p:txBody>
      </p:sp>
      <p:sp>
        <p:nvSpPr>
          <p:cNvPr id="41" name="圆角矩形 59"/>
          <p:cNvSpPr>
            <a:spLocks noChangeArrowheads="1"/>
          </p:cNvSpPr>
          <p:nvPr/>
        </p:nvSpPr>
        <p:spPr bwMode="auto">
          <a:xfrm>
            <a:off x="2820988" y="3691193"/>
            <a:ext cx="1393825" cy="633412"/>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42" name="剪去单角的矩形 1"/>
          <p:cNvSpPr/>
          <p:nvPr/>
        </p:nvSpPr>
        <p:spPr bwMode="auto">
          <a:xfrm>
            <a:off x="3027363" y="2306893"/>
            <a:ext cx="2420937" cy="663575"/>
          </a:xfrm>
          <a:custGeom>
            <a:avLst/>
            <a:gdLst>
              <a:gd name="T0" fmla="*/ 0 w 1709738"/>
              <a:gd name="T1" fmla="*/ 82949 h 995362"/>
              <a:gd name="T2" fmla="*/ 1626789 w 1709738"/>
              <a:gd name="T3" fmla="*/ 995362 h 995362"/>
            </a:gdLst>
            <a:ahLst/>
            <a:cxnLst>
              <a:cxn ang="0">
                <a:pos x="0" y="0"/>
              </a:cxn>
              <a:cxn ang="0">
                <a:pos x="1543841" y="0"/>
              </a:cxn>
              <a:cxn ang="0">
                <a:pos x="1709738" y="165897"/>
              </a:cxn>
              <a:cxn ang="0">
                <a:pos x="1709738" y="995362"/>
              </a:cxn>
              <a:cxn ang="0">
                <a:pos x="0" y="995362"/>
              </a:cxn>
            </a:cxnLst>
            <a:rect l="T0" t="T1" r="T2" b="T3"/>
            <a:pathLst>
              <a:path w="1709738" h="995362">
                <a:moveTo>
                  <a:pt x="0" y="0"/>
                </a:moveTo>
                <a:lnTo>
                  <a:pt x="1543841" y="0"/>
                </a:lnTo>
                <a:lnTo>
                  <a:pt x="1709738" y="165897"/>
                </a:lnTo>
                <a:lnTo>
                  <a:pt x="1709738" y="995362"/>
                </a:lnTo>
                <a:lnTo>
                  <a:pt x="0" y="995362"/>
                </a:lnTo>
                <a:close/>
              </a:path>
            </a:pathLst>
          </a:custGeom>
          <a:solidFill>
            <a:srgbClr val="92D050"/>
          </a:solidFill>
          <a:ln w="25400" cap="flat" cmpd="sng">
            <a:solidFill>
              <a:srgbClr val="385D8A"/>
            </a:solidFill>
            <a:round/>
          </a:ln>
          <a:effectLst>
            <a:outerShdw dist="38100" dir="2700000" algn="ctr" rotWithShape="0">
              <a:srgbClr val="000000">
                <a:alpha val="35999"/>
              </a:srgbClr>
            </a:outerShdw>
          </a:effectLst>
        </p:spPr>
        <p:txBody>
          <a:bodyPr anchor="ctr"/>
          <a:lstStyle/>
          <a:p>
            <a:pPr algn="ctr">
              <a:defRPr/>
            </a:pPr>
            <a:endParaRPr lang="zh-CN" altLang="en-US" sz="1600">
              <a:solidFill>
                <a:srgbClr val="FFFFFF"/>
              </a:solidFill>
              <a:latin typeface="Arial" panose="020B0604020202020204" pitchFamily="34" charset="0"/>
              <a:ea typeface="+mn-ea"/>
            </a:endParaRPr>
          </a:p>
        </p:txBody>
      </p:sp>
      <p:sp>
        <p:nvSpPr>
          <p:cNvPr id="45" name="AutoShape 4"/>
          <p:cNvSpPr>
            <a:spLocks noChangeArrowheads="1"/>
          </p:cNvSpPr>
          <p:nvPr/>
        </p:nvSpPr>
        <p:spPr bwMode="auto">
          <a:xfrm>
            <a:off x="3237230" y="1004825"/>
            <a:ext cx="5791200" cy="574675"/>
          </a:xfrm>
          <a:prstGeom prst="roundRect">
            <a:avLst>
              <a:gd name="adj" fmla="val 50000"/>
            </a:avLst>
          </a:prstGeom>
          <a:gradFill rotWithShape="1">
            <a:gsLst>
              <a:gs pos="0">
                <a:srgbClr val="FF0000"/>
              </a:gs>
              <a:gs pos="50000">
                <a:srgbClr val="C4BD97"/>
              </a:gs>
              <a:gs pos="100000">
                <a:srgbClr val="FF3300"/>
              </a:gs>
            </a:gsLst>
            <a:lin ang="0" scaled="1"/>
          </a:gradFill>
          <a:ln w="38100">
            <a:solidFill>
              <a:srgbClr val="92D050"/>
            </a:solidFill>
            <a:round/>
          </a:ln>
          <a:effectLst>
            <a:outerShdw dist="38100" dir="2700000" algn="ctr" rotWithShape="0">
              <a:srgbClr val="000000">
                <a:alpha val="35999"/>
              </a:srgbClr>
            </a:outerShdw>
          </a:effectLst>
        </p:spPr>
        <p:txBody>
          <a:bodyPr wrap="none" anchor="ctr"/>
          <a:lstStyle/>
          <a:p>
            <a:pPr algn="ctr">
              <a:defRPr/>
            </a:pPr>
            <a:r>
              <a:rPr lang="zh-CN" altLang="en-US" sz="2400" b="1" dirty="0">
                <a:solidFill>
                  <a:schemeClr val="bg1"/>
                </a:solidFill>
                <a:latin typeface="微软雅黑" panose="020B0503020204020204" pitchFamily="34" charset="-122"/>
                <a:ea typeface="黑体" panose="02010609060101010101" pitchFamily="49" charset="-122"/>
              </a:rPr>
              <a:t>九项体制机制改革</a:t>
            </a:r>
            <a:endParaRPr lang="zh-CN" altLang="en-US" sz="2400" b="1" dirty="0">
              <a:solidFill>
                <a:schemeClr val="bg1"/>
              </a:solidFill>
              <a:latin typeface="微软雅黑" panose="020B0503020204020204" pitchFamily="34" charset="-122"/>
              <a:ea typeface="黑体" panose="02010609060101010101" pitchFamily="49" charset="-122"/>
            </a:endParaRPr>
          </a:p>
        </p:txBody>
      </p:sp>
      <p:sp>
        <p:nvSpPr>
          <p:cNvPr id="46" name="剪去单角的矩形 36"/>
          <p:cNvSpPr/>
          <p:nvPr/>
        </p:nvSpPr>
        <p:spPr bwMode="auto">
          <a:xfrm>
            <a:off x="7169150" y="2325943"/>
            <a:ext cx="2470150" cy="663575"/>
          </a:xfrm>
          <a:custGeom>
            <a:avLst/>
            <a:gdLst>
              <a:gd name="T0" fmla="*/ 0 w 1709737"/>
              <a:gd name="T1" fmla="*/ 82949 h 995363"/>
              <a:gd name="T2" fmla="*/ 1626788 w 1709737"/>
              <a:gd name="T3" fmla="*/ 995363 h 995363"/>
            </a:gdLst>
            <a:ahLst/>
            <a:cxnLst>
              <a:cxn ang="0">
                <a:pos x="0" y="0"/>
              </a:cxn>
              <a:cxn ang="0">
                <a:pos x="1543840" y="0"/>
              </a:cxn>
              <a:cxn ang="0">
                <a:pos x="1709737" y="165897"/>
              </a:cxn>
              <a:cxn ang="0">
                <a:pos x="1709737" y="995363"/>
              </a:cxn>
              <a:cxn ang="0">
                <a:pos x="0" y="995363"/>
              </a:cxn>
            </a:cxnLst>
            <a:rect l="T0" t="T1" r="T2" b="T3"/>
            <a:pathLst>
              <a:path w="1709737" h="995363">
                <a:moveTo>
                  <a:pt x="0" y="0"/>
                </a:moveTo>
                <a:lnTo>
                  <a:pt x="1543840" y="0"/>
                </a:lnTo>
                <a:lnTo>
                  <a:pt x="1709737" y="165897"/>
                </a:lnTo>
                <a:lnTo>
                  <a:pt x="1709737" y="995363"/>
                </a:lnTo>
                <a:lnTo>
                  <a:pt x="0" y="995363"/>
                </a:lnTo>
                <a:close/>
              </a:path>
            </a:pathLst>
          </a:custGeom>
          <a:solidFill>
            <a:srgbClr val="92D050"/>
          </a:solidFill>
          <a:ln w="25400" cap="flat" cmpd="sng">
            <a:solidFill>
              <a:srgbClr val="385D8A"/>
            </a:solidFill>
            <a:round/>
          </a:ln>
          <a:effectLst>
            <a:outerShdw dist="38100" dir="2700000" algn="ctr" rotWithShape="0">
              <a:srgbClr val="000000">
                <a:alpha val="35999"/>
              </a:srgbClr>
            </a:outerShdw>
          </a:effectLst>
        </p:spPr>
        <p:txBody>
          <a:bodyPr anchor="ctr"/>
          <a:lstStyle/>
          <a:p>
            <a:pPr algn="ctr">
              <a:defRPr/>
            </a:pPr>
            <a:endParaRPr lang="zh-CN" altLang="en-US" sz="1600">
              <a:solidFill>
                <a:srgbClr val="FFFFFF"/>
              </a:solidFill>
              <a:latin typeface="Arial" panose="020B0604020202020204" pitchFamily="34" charset="0"/>
              <a:ea typeface="+mn-ea"/>
            </a:endParaRPr>
          </a:p>
        </p:txBody>
      </p:sp>
      <p:sp>
        <p:nvSpPr>
          <p:cNvPr id="47" name="Text Box 19"/>
          <p:cNvSpPr txBox="1">
            <a:spLocks noChangeArrowheads="1"/>
          </p:cNvSpPr>
          <p:nvPr/>
        </p:nvSpPr>
        <p:spPr bwMode="auto">
          <a:xfrm>
            <a:off x="7165975" y="2484693"/>
            <a:ext cx="2486025" cy="335280"/>
          </a:xfrm>
          <a:prstGeom prst="rect">
            <a:avLst/>
          </a:prstGeom>
          <a:noFill/>
          <a:ln w="9525">
            <a:noFill/>
            <a:miter lim="800000"/>
          </a:ln>
        </p:spPr>
        <p:txBody>
          <a:bodyPr>
            <a:spAutoFit/>
          </a:bodyPr>
          <a:lstStyle/>
          <a:p>
            <a:pPr algn="ctr" eaLnBrk="0" hangingPunct="0"/>
            <a:r>
              <a:rPr lang="zh-CN" altLang="en-US" sz="1600" b="1">
                <a:solidFill>
                  <a:srgbClr val="FF0000"/>
                </a:solidFill>
                <a:latin typeface="黑体" panose="02010609060101010101" pitchFamily="49" charset="-122"/>
                <a:ea typeface="黑体" panose="02010609060101010101" pitchFamily="49" charset="-122"/>
              </a:rPr>
              <a:t>市场机制创新</a:t>
            </a:r>
            <a:endParaRPr lang="en-US" altLang="zh-CN" sz="1600" b="1">
              <a:solidFill>
                <a:srgbClr val="FF0000"/>
              </a:solidFill>
              <a:latin typeface="黑体" panose="02010609060101010101" pitchFamily="49" charset="-122"/>
              <a:ea typeface="黑体" panose="02010609060101010101" pitchFamily="49" charset="-122"/>
            </a:endParaRPr>
          </a:p>
        </p:txBody>
      </p:sp>
      <p:sp>
        <p:nvSpPr>
          <p:cNvPr id="48" name="Text Box 26"/>
          <p:cNvSpPr txBox="1">
            <a:spLocks noChangeArrowheads="1"/>
          </p:cNvSpPr>
          <p:nvPr/>
        </p:nvSpPr>
        <p:spPr bwMode="auto">
          <a:xfrm>
            <a:off x="2876550" y="2465643"/>
            <a:ext cx="2571750" cy="335280"/>
          </a:xfrm>
          <a:prstGeom prst="rect">
            <a:avLst/>
          </a:prstGeom>
          <a:noFill/>
          <a:ln w="9525">
            <a:noFill/>
            <a:miter lim="800000"/>
          </a:ln>
        </p:spPr>
        <p:txBody>
          <a:bodyPr>
            <a:spAutoFit/>
          </a:bodyPr>
          <a:lstStyle/>
          <a:p>
            <a:pPr algn="ctr" eaLnBrk="0" hangingPunct="0"/>
            <a:r>
              <a:rPr lang="zh-CN" altLang="en-US" sz="1600" b="1">
                <a:solidFill>
                  <a:srgbClr val="FF0000"/>
                </a:solidFill>
                <a:latin typeface="黑体" panose="02010609060101010101" pitchFamily="49" charset="-122"/>
                <a:ea typeface="黑体" panose="02010609060101010101" pitchFamily="49" charset="-122"/>
              </a:rPr>
              <a:t>政策制度推动</a:t>
            </a:r>
            <a:endParaRPr lang="zh-CN" altLang="en-US" sz="1600" b="1">
              <a:solidFill>
                <a:srgbClr val="FF0000"/>
              </a:solidFill>
              <a:latin typeface="黑体" panose="02010609060101010101" pitchFamily="49" charset="-122"/>
              <a:ea typeface="黑体" panose="02010609060101010101" pitchFamily="49" charset="-122"/>
            </a:endParaRPr>
          </a:p>
        </p:txBody>
      </p:sp>
      <p:sp>
        <p:nvSpPr>
          <p:cNvPr id="49" name="TextBox 57"/>
          <p:cNvSpPr txBox="1">
            <a:spLocks noChangeArrowheads="1"/>
          </p:cNvSpPr>
          <p:nvPr/>
        </p:nvSpPr>
        <p:spPr bwMode="auto">
          <a:xfrm>
            <a:off x="2895600" y="3640393"/>
            <a:ext cx="12604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1.</a:t>
            </a:r>
            <a:r>
              <a:rPr lang="zh-CN" altLang="en-US" sz="1400" b="1">
                <a:solidFill>
                  <a:srgbClr val="FFFFFF"/>
                </a:solidFill>
                <a:latin typeface="黑体" panose="02010609060101010101" pitchFamily="49" charset="-122"/>
                <a:ea typeface="黑体" panose="02010609060101010101" pitchFamily="49" charset="-122"/>
              </a:rPr>
              <a:t>全面深化水价改革。</a:t>
            </a:r>
            <a:endParaRPr lang="en-US" altLang="zh-CN" sz="1400" b="1">
              <a:solidFill>
                <a:srgbClr val="FFFFFF"/>
              </a:solidFill>
              <a:latin typeface="黑体" panose="02010609060101010101" pitchFamily="49" charset="-122"/>
              <a:ea typeface="黑体" panose="02010609060101010101" pitchFamily="49" charset="-122"/>
            </a:endParaRPr>
          </a:p>
        </p:txBody>
      </p:sp>
      <p:sp>
        <p:nvSpPr>
          <p:cNvPr id="91" name="圆角矩形 59"/>
          <p:cNvSpPr>
            <a:spLocks noChangeArrowheads="1"/>
          </p:cNvSpPr>
          <p:nvPr/>
        </p:nvSpPr>
        <p:spPr bwMode="auto">
          <a:xfrm>
            <a:off x="4348163" y="3692780"/>
            <a:ext cx="1393825" cy="635000"/>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92" name="TextBox 57"/>
          <p:cNvSpPr txBox="1">
            <a:spLocks noChangeArrowheads="1"/>
          </p:cNvSpPr>
          <p:nvPr/>
        </p:nvSpPr>
        <p:spPr bwMode="auto">
          <a:xfrm>
            <a:off x="4422775" y="3624518"/>
            <a:ext cx="12604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2.</a:t>
            </a:r>
            <a:r>
              <a:rPr lang="zh-CN" altLang="en-US" sz="1400" b="1">
                <a:solidFill>
                  <a:srgbClr val="FFFFFF"/>
                </a:solidFill>
                <a:latin typeface="黑体" panose="02010609060101010101" pitchFamily="49" charset="-122"/>
                <a:ea typeface="黑体" panose="02010609060101010101" pitchFamily="49" charset="-122"/>
              </a:rPr>
              <a:t>推动水资源税改革。</a:t>
            </a:r>
            <a:endParaRPr lang="en-US" altLang="zh-CN" sz="1400" b="1">
              <a:solidFill>
                <a:srgbClr val="FFFFFF"/>
              </a:solidFill>
              <a:latin typeface="黑体" panose="02010609060101010101" pitchFamily="49" charset="-122"/>
              <a:ea typeface="黑体" panose="02010609060101010101" pitchFamily="49" charset="-122"/>
            </a:endParaRPr>
          </a:p>
        </p:txBody>
      </p:sp>
      <p:sp>
        <p:nvSpPr>
          <p:cNvPr id="93" name="圆角矩形 59"/>
          <p:cNvSpPr>
            <a:spLocks noChangeArrowheads="1"/>
          </p:cNvSpPr>
          <p:nvPr/>
        </p:nvSpPr>
        <p:spPr bwMode="auto">
          <a:xfrm>
            <a:off x="2820988" y="4519868"/>
            <a:ext cx="1393825" cy="633412"/>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94" name="TextBox 57"/>
          <p:cNvSpPr txBox="1">
            <a:spLocks noChangeArrowheads="1"/>
          </p:cNvSpPr>
          <p:nvPr/>
        </p:nvSpPr>
        <p:spPr bwMode="auto">
          <a:xfrm>
            <a:off x="2895600" y="4469068"/>
            <a:ext cx="12604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3.</a:t>
            </a:r>
            <a:r>
              <a:rPr lang="zh-CN" altLang="en-US" sz="1400" b="1">
                <a:solidFill>
                  <a:srgbClr val="FFFFFF"/>
                </a:solidFill>
                <a:latin typeface="黑体" panose="02010609060101010101" pitchFamily="49" charset="-122"/>
                <a:ea typeface="黑体" panose="02010609060101010101" pitchFamily="49" charset="-122"/>
              </a:rPr>
              <a:t>加强用水计量统计。</a:t>
            </a:r>
            <a:endParaRPr lang="en-US" altLang="zh-CN" sz="1400" b="1">
              <a:solidFill>
                <a:srgbClr val="FFFFFF"/>
              </a:solidFill>
              <a:latin typeface="黑体" panose="02010609060101010101" pitchFamily="49" charset="-122"/>
              <a:ea typeface="黑体" panose="02010609060101010101" pitchFamily="49" charset="-122"/>
            </a:endParaRPr>
          </a:p>
        </p:txBody>
      </p:sp>
      <p:sp>
        <p:nvSpPr>
          <p:cNvPr id="95" name="圆角矩形 59"/>
          <p:cNvSpPr>
            <a:spLocks noChangeArrowheads="1"/>
          </p:cNvSpPr>
          <p:nvPr/>
        </p:nvSpPr>
        <p:spPr bwMode="auto">
          <a:xfrm>
            <a:off x="7010400" y="3635630"/>
            <a:ext cx="1393825" cy="633413"/>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96" name="TextBox 57"/>
          <p:cNvSpPr txBox="1">
            <a:spLocks noChangeArrowheads="1"/>
          </p:cNvSpPr>
          <p:nvPr/>
        </p:nvSpPr>
        <p:spPr bwMode="auto">
          <a:xfrm>
            <a:off x="7085013" y="3575305"/>
            <a:ext cx="12604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6.</a:t>
            </a:r>
            <a:r>
              <a:rPr lang="zh-CN" altLang="en-US" sz="1400" b="1">
                <a:solidFill>
                  <a:srgbClr val="FFFFFF"/>
                </a:solidFill>
                <a:latin typeface="黑体" panose="02010609060101010101" pitchFamily="49" charset="-122"/>
                <a:ea typeface="黑体" panose="02010609060101010101" pitchFamily="49" charset="-122"/>
              </a:rPr>
              <a:t>推进水权水市场改革。</a:t>
            </a:r>
            <a:endParaRPr lang="en-US" altLang="zh-CN" sz="1400" b="1">
              <a:solidFill>
                <a:srgbClr val="FFFFFF"/>
              </a:solidFill>
              <a:latin typeface="黑体" panose="02010609060101010101" pitchFamily="49" charset="-122"/>
              <a:ea typeface="黑体" panose="02010609060101010101" pitchFamily="49" charset="-122"/>
            </a:endParaRPr>
          </a:p>
        </p:txBody>
      </p:sp>
      <p:sp>
        <p:nvSpPr>
          <p:cNvPr id="97" name="圆角矩形 59"/>
          <p:cNvSpPr>
            <a:spLocks noChangeArrowheads="1"/>
          </p:cNvSpPr>
          <p:nvPr/>
        </p:nvSpPr>
        <p:spPr bwMode="auto">
          <a:xfrm>
            <a:off x="8574088" y="3629280"/>
            <a:ext cx="1395412" cy="630238"/>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98" name="TextBox 57"/>
          <p:cNvSpPr txBox="1">
            <a:spLocks noChangeArrowheads="1"/>
          </p:cNvSpPr>
          <p:nvPr/>
        </p:nvSpPr>
        <p:spPr bwMode="auto">
          <a:xfrm>
            <a:off x="8599488" y="3575305"/>
            <a:ext cx="12604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7.</a:t>
            </a:r>
            <a:r>
              <a:rPr lang="zh-CN" altLang="en-US" sz="1400" b="1">
                <a:solidFill>
                  <a:srgbClr val="FFFFFF"/>
                </a:solidFill>
                <a:latin typeface="黑体" panose="02010609060101010101" pitchFamily="49" charset="-122"/>
                <a:ea typeface="黑体" panose="02010609060101010101" pitchFamily="49" charset="-122"/>
              </a:rPr>
              <a:t>推行水效标识建设。</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99" name="圆角矩形 59"/>
          <p:cNvSpPr>
            <a:spLocks noChangeArrowheads="1"/>
          </p:cNvSpPr>
          <p:nvPr/>
        </p:nvSpPr>
        <p:spPr bwMode="auto">
          <a:xfrm>
            <a:off x="7002463" y="4521455"/>
            <a:ext cx="1393825" cy="633413"/>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100" name="TextBox 57"/>
          <p:cNvSpPr txBox="1">
            <a:spLocks noChangeArrowheads="1"/>
          </p:cNvSpPr>
          <p:nvPr/>
        </p:nvSpPr>
        <p:spPr bwMode="auto">
          <a:xfrm>
            <a:off x="7077075" y="4461130"/>
            <a:ext cx="12604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8.</a:t>
            </a:r>
            <a:r>
              <a:rPr lang="zh-CN" altLang="en-US" sz="1400" b="1">
                <a:solidFill>
                  <a:srgbClr val="FFFFFF"/>
                </a:solidFill>
                <a:latin typeface="黑体" panose="02010609060101010101" pitchFamily="49" charset="-122"/>
                <a:ea typeface="黑体" panose="02010609060101010101" pitchFamily="49" charset="-122"/>
              </a:rPr>
              <a:t>推动合同节水管理。</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101" name="圆角矩形 59"/>
          <p:cNvSpPr>
            <a:spLocks noChangeArrowheads="1"/>
          </p:cNvSpPr>
          <p:nvPr/>
        </p:nvSpPr>
        <p:spPr bwMode="auto">
          <a:xfrm>
            <a:off x="8599488" y="4478593"/>
            <a:ext cx="1393825" cy="635000"/>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102" name="TextBox 57"/>
          <p:cNvSpPr txBox="1">
            <a:spLocks noChangeArrowheads="1"/>
          </p:cNvSpPr>
          <p:nvPr/>
        </p:nvSpPr>
        <p:spPr bwMode="auto">
          <a:xfrm>
            <a:off x="8670925" y="4432555"/>
            <a:ext cx="12604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9.</a:t>
            </a:r>
            <a:r>
              <a:rPr lang="zh-CN" altLang="en-US" sz="1400" b="1">
                <a:solidFill>
                  <a:srgbClr val="FFFFFF"/>
                </a:solidFill>
                <a:latin typeface="黑体" panose="02010609060101010101" pitchFamily="49" charset="-122"/>
                <a:ea typeface="黑体" panose="02010609060101010101" pitchFamily="49" charset="-122"/>
              </a:rPr>
              <a:t>实施水效领跑和节水认证。</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63" name="圆角矩形 59"/>
          <p:cNvSpPr>
            <a:spLocks noChangeArrowheads="1"/>
          </p:cNvSpPr>
          <p:nvPr/>
        </p:nvSpPr>
        <p:spPr bwMode="auto">
          <a:xfrm>
            <a:off x="4441825" y="4497643"/>
            <a:ext cx="1393825" cy="635000"/>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64" name="TextBox 57"/>
          <p:cNvSpPr txBox="1">
            <a:spLocks noChangeArrowheads="1"/>
          </p:cNvSpPr>
          <p:nvPr/>
        </p:nvSpPr>
        <p:spPr bwMode="auto">
          <a:xfrm>
            <a:off x="4516438" y="4438905"/>
            <a:ext cx="1260475"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4.</a:t>
            </a:r>
            <a:r>
              <a:rPr lang="zh-CN" altLang="en-US" sz="1400" b="1">
                <a:solidFill>
                  <a:srgbClr val="FFFFFF"/>
                </a:solidFill>
                <a:latin typeface="黑体" panose="02010609060101010101" pitchFamily="49" charset="-122"/>
                <a:ea typeface="黑体" panose="02010609060101010101" pitchFamily="49" charset="-122"/>
              </a:rPr>
              <a:t>强化节水监督管理。</a:t>
            </a:r>
            <a:endParaRPr lang="zh-CN" altLang="en-US" sz="1400" b="1">
              <a:solidFill>
                <a:srgbClr val="FFFFFF"/>
              </a:solidFill>
              <a:latin typeface="黑体" panose="02010609060101010101" pitchFamily="49" charset="-122"/>
              <a:ea typeface="黑体" panose="02010609060101010101" pitchFamily="49" charset="-122"/>
            </a:endParaRPr>
          </a:p>
        </p:txBody>
      </p:sp>
      <p:sp>
        <p:nvSpPr>
          <p:cNvPr id="65" name="圆角矩形 59"/>
          <p:cNvSpPr>
            <a:spLocks noChangeArrowheads="1"/>
          </p:cNvSpPr>
          <p:nvPr/>
        </p:nvSpPr>
        <p:spPr bwMode="auto">
          <a:xfrm>
            <a:off x="3659188" y="5319968"/>
            <a:ext cx="1393825" cy="635000"/>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000000">
                <a:lumMod val="65000"/>
                <a:lumOff val="35000"/>
              </a:srgbClr>
            </a:solidFill>
            <a:prstDash val="solid"/>
          </a:ln>
          <a:effectLst>
            <a:outerShdw blurRad="40000" dist="23000" dir="5400000" rotWithShape="0">
              <a:srgbClr val="000000">
                <a:alpha val="35000"/>
              </a:srgbClr>
            </a:outerShdw>
          </a:effectLst>
        </p:spPr>
        <p:txBody>
          <a:bodyPr anchor="ctr"/>
          <a:lstStyle/>
          <a:p>
            <a:pPr algn="ctr">
              <a:defRPr/>
            </a:pPr>
            <a:endParaRPr lang="zh-CN" altLang="en-US" kern="0">
              <a:solidFill>
                <a:srgbClr val="FFFFFF"/>
              </a:solidFill>
              <a:latin typeface="黑体" panose="02010609060101010101" pitchFamily="49" charset="-122"/>
              <a:ea typeface="黑体" panose="02010609060101010101" pitchFamily="49" charset="-122"/>
            </a:endParaRPr>
          </a:p>
        </p:txBody>
      </p:sp>
      <p:sp>
        <p:nvSpPr>
          <p:cNvPr id="66" name="TextBox 57"/>
          <p:cNvSpPr txBox="1">
            <a:spLocks noChangeArrowheads="1"/>
          </p:cNvSpPr>
          <p:nvPr/>
        </p:nvSpPr>
        <p:spPr bwMode="auto">
          <a:xfrm>
            <a:off x="3732213" y="5261230"/>
            <a:ext cx="1262062" cy="731520"/>
          </a:xfrm>
          <a:prstGeom prst="rect">
            <a:avLst/>
          </a:prstGeom>
          <a:noFill/>
          <a:ln w="9525">
            <a:noFill/>
            <a:miter lim="800000"/>
          </a:ln>
        </p:spPr>
        <p:txBody>
          <a:bodyPr>
            <a:spAutoFit/>
          </a:bodyPr>
          <a:lstStyle/>
          <a:p>
            <a:pPr>
              <a:lnSpc>
                <a:spcPct val="150000"/>
              </a:lnSpc>
            </a:pPr>
            <a:r>
              <a:rPr lang="en-US" altLang="zh-CN" sz="1400" b="1">
                <a:solidFill>
                  <a:srgbClr val="FFFFFF"/>
                </a:solidFill>
                <a:latin typeface="黑体" panose="02010609060101010101" pitchFamily="49" charset="-122"/>
                <a:ea typeface="黑体" panose="02010609060101010101" pitchFamily="49" charset="-122"/>
              </a:rPr>
              <a:t>5.</a:t>
            </a:r>
            <a:r>
              <a:rPr lang="zh-CN" altLang="en-US" sz="1400" b="1">
                <a:solidFill>
                  <a:srgbClr val="FFFFFF"/>
                </a:solidFill>
                <a:latin typeface="黑体" panose="02010609060101010101" pitchFamily="49" charset="-122"/>
                <a:ea typeface="黑体" panose="02010609060101010101" pitchFamily="49" charset="-122"/>
              </a:rPr>
              <a:t>健全节水标准体系。</a:t>
            </a:r>
            <a:endParaRPr lang="zh-CN" altLang="en-US" sz="1400" b="1">
              <a:solidFill>
                <a:srgbClr val="FFFFFF"/>
              </a:solidFill>
              <a:latin typeface="黑体" panose="02010609060101010101" pitchFamily="49" charset="-122"/>
              <a:ea typeface="黑体" panose="02010609060101010101" pitchFamily="49"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fade">
                                      <p:cBhvr>
                                        <p:cTn id="37" dur="500"/>
                                        <p:tgtEl>
                                          <p:spTgt spid="9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500"/>
                                        <p:tgtEl>
                                          <p:spTgt spid="9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fade">
                                      <p:cBhvr>
                                        <p:cTn id="43" dur="500"/>
                                        <p:tgtEl>
                                          <p:spTgt spid="9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fade">
                                      <p:cBhvr>
                                        <p:cTn id="46" dur="500"/>
                                        <p:tgtEl>
                                          <p:spTgt spid="9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5"/>
                                        </p:tgtEl>
                                        <p:attrNameLst>
                                          <p:attrName>style.visibility</p:attrName>
                                        </p:attrNameLst>
                                      </p:cBhvr>
                                      <p:to>
                                        <p:strVal val="visible"/>
                                      </p:to>
                                    </p:set>
                                    <p:animEffect transition="in" filter="fade">
                                      <p:cBhvr>
                                        <p:cTn id="49" dur="500"/>
                                        <p:tgtEl>
                                          <p:spTgt spid="9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6"/>
                                        </p:tgtEl>
                                        <p:attrNameLst>
                                          <p:attrName>style.visibility</p:attrName>
                                        </p:attrNameLst>
                                      </p:cBhvr>
                                      <p:to>
                                        <p:strVal val="visible"/>
                                      </p:to>
                                    </p:set>
                                    <p:animEffect transition="in" filter="fade">
                                      <p:cBhvr>
                                        <p:cTn id="52" dur="500"/>
                                        <p:tgtEl>
                                          <p:spTgt spid="9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7"/>
                                        </p:tgtEl>
                                        <p:attrNameLst>
                                          <p:attrName>style.visibility</p:attrName>
                                        </p:attrNameLst>
                                      </p:cBhvr>
                                      <p:to>
                                        <p:strVal val="visible"/>
                                      </p:to>
                                    </p:set>
                                    <p:animEffect transition="in" filter="fade">
                                      <p:cBhvr>
                                        <p:cTn id="55" dur="500"/>
                                        <p:tgtEl>
                                          <p:spTgt spid="9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fade">
                                      <p:cBhvr>
                                        <p:cTn id="58" dur="500"/>
                                        <p:tgtEl>
                                          <p:spTgt spid="9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fade">
                                      <p:cBhvr>
                                        <p:cTn id="61" dur="500"/>
                                        <p:tgtEl>
                                          <p:spTgt spid="9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0"/>
                                        </p:tgtEl>
                                        <p:attrNameLst>
                                          <p:attrName>style.visibility</p:attrName>
                                        </p:attrNameLst>
                                      </p:cBhvr>
                                      <p:to>
                                        <p:strVal val="visible"/>
                                      </p:to>
                                    </p:set>
                                    <p:animEffect transition="in" filter="fade">
                                      <p:cBhvr>
                                        <p:cTn id="64" dur="500"/>
                                        <p:tgtEl>
                                          <p:spTgt spid="10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1"/>
                                        </p:tgtEl>
                                        <p:attrNameLst>
                                          <p:attrName>style.visibility</p:attrName>
                                        </p:attrNameLst>
                                      </p:cBhvr>
                                      <p:to>
                                        <p:strVal val="visible"/>
                                      </p:to>
                                    </p:set>
                                    <p:animEffect transition="in" filter="fade">
                                      <p:cBhvr>
                                        <p:cTn id="67" dur="500"/>
                                        <p:tgtEl>
                                          <p:spTgt spid="10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fade">
                                      <p:cBhvr>
                                        <p:cTn id="70" dur="500"/>
                                        <p:tgtEl>
                                          <p:spTgt spid="10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autoUpdateAnimBg="0"/>
      <p:bldP spid="58" grpId="0" bldLvl="0" animBg="1" autoUpdateAnimBg="0"/>
      <p:bldP spid="39" grpId="0" bldLvl="0" animBg="1" autoUpdateAnimBg="0"/>
      <p:bldP spid="41" grpId="0" bldLvl="0" animBg="1" autoUpdateAnimBg="0"/>
      <p:bldP spid="45" grpId="0" bldLvl="0" animBg="1" autoUpdateAnimBg="0"/>
      <p:bldP spid="47" grpId="0" autoUpdateAnimBg="0"/>
      <p:bldP spid="48" grpId="0" autoUpdateAnimBg="0"/>
      <p:bldP spid="49" grpId="0" autoUpdateAnimBg="0"/>
      <p:bldP spid="91" grpId="0" bldLvl="0" animBg="1" autoUpdateAnimBg="0"/>
      <p:bldP spid="92" grpId="0" autoUpdateAnimBg="0"/>
      <p:bldP spid="93" grpId="0" bldLvl="0" animBg="1" autoUpdateAnimBg="0"/>
      <p:bldP spid="94" grpId="0" autoUpdateAnimBg="0"/>
      <p:bldP spid="95" grpId="0" bldLvl="0" animBg="1" autoUpdateAnimBg="0"/>
      <p:bldP spid="96" grpId="0" autoUpdateAnimBg="0"/>
      <p:bldP spid="97" grpId="0" bldLvl="0" animBg="1" autoUpdateAnimBg="0"/>
      <p:bldP spid="98" grpId="0" autoUpdateAnimBg="0"/>
      <p:bldP spid="99" grpId="0" bldLvl="0" animBg="1" autoUpdateAnimBg="0"/>
      <p:bldP spid="100" grpId="0" autoUpdateAnimBg="0"/>
      <p:bldP spid="101" grpId="0" bldLvl="0" animBg="1" autoUpdateAnimBg="0"/>
      <p:bldP spid="102" grpId="0" autoUpdateAnimBg="0"/>
      <p:bldP spid="63" grpId="0" bldLvl="0" animBg="1" autoUpdateAnimBg="0"/>
      <p:bldP spid="64" grpId="0" autoUpdateAnimBg="0"/>
      <p:bldP spid="65" grpId="0" bldLvl="0" animBg="1" autoUpdateAnimBg="0"/>
      <p:bldP spid="66"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77900" y="1472565"/>
            <a:ext cx="5423535" cy="3566160"/>
          </a:xfrm>
          <a:prstGeom prst="rect">
            <a:avLst/>
          </a:prstGeom>
          <a:noFill/>
        </p:spPr>
        <p:txBody>
          <a:bodyPr wrap="square" rtlCol="0">
            <a:spAutoFit/>
          </a:bodyPr>
          <a:lstStyle/>
          <a:p>
            <a:pPr>
              <a:lnSpc>
                <a:spcPct val="150000"/>
              </a:lnSpc>
            </a:pPr>
            <a:r>
              <a:rPr lang="en-US" altLang="zh-CN" sz="2800" b="1" dirty="0">
                <a:uFillTx/>
                <a:latin typeface="微软雅黑" panose="020B0503020204020204" pitchFamily="34" charset="-122"/>
                <a:ea typeface="黑体" panose="02010609060101010101" pitchFamily="49" charset="-122"/>
              </a:rPr>
              <a:t>     </a:t>
            </a:r>
            <a:r>
              <a:rPr lang="en-US" altLang="zh-CN" sz="3200" dirty="0">
                <a:uFillTx/>
                <a:latin typeface="微软雅黑" panose="020B0503020204020204" pitchFamily="34" charset="-122"/>
                <a:ea typeface="黑体" panose="02010609060101010101" pitchFamily="49" charset="-122"/>
              </a:rPr>
              <a:t> </a:t>
            </a:r>
            <a:r>
              <a:rPr lang="zh-CN" altLang="en-US" sz="2400" b="1" dirty="0">
                <a:solidFill>
                  <a:schemeClr val="bg1"/>
                </a:solidFill>
                <a:uFillTx/>
                <a:latin typeface="微软雅黑" panose="020B0503020204020204" pitchFamily="34" charset="-122"/>
                <a:ea typeface="黑体" panose="02010609060101010101" pitchFamily="49" charset="-122"/>
              </a:rPr>
              <a:t>目前，我省已</a:t>
            </a:r>
            <a:r>
              <a:rPr lang="zh-CN" altLang="en-US" sz="2400" b="1" dirty="0" smtClean="0">
                <a:solidFill>
                  <a:schemeClr val="bg1"/>
                </a:solidFill>
                <a:uFillTx/>
                <a:latin typeface="微软雅黑" panose="020B0503020204020204" pitchFamily="34" charset="-122"/>
                <a:ea typeface="黑体" panose="02010609060101010101" pitchFamily="49" charset="-122"/>
              </a:rPr>
              <a:t>完成</a:t>
            </a:r>
            <a:r>
              <a:rPr lang="zh-CN" altLang="en-US" sz="2400" b="1" dirty="0" smtClean="0">
                <a:solidFill>
                  <a:srgbClr val="FF0000"/>
                </a:solidFill>
                <a:uFillTx/>
                <a:latin typeface="微软雅黑" panose="020B0503020204020204" pitchFamily="34" charset="-122"/>
                <a:ea typeface="黑体" panose="02010609060101010101" pitchFamily="49" charset="-122"/>
              </a:rPr>
              <a:t>《辽宁省节水行动实施方案》</a:t>
            </a:r>
            <a:r>
              <a:rPr lang="zh-CN" altLang="en-US" sz="2400" b="1" dirty="0" smtClean="0">
                <a:solidFill>
                  <a:schemeClr val="bg1"/>
                </a:solidFill>
                <a:uFillTx/>
                <a:latin typeface="微软雅黑" panose="020B0503020204020204" pitchFamily="34" charset="-122"/>
                <a:ea typeface="黑体" panose="02010609060101010101" pitchFamily="49" charset="-122"/>
              </a:rPr>
              <a:t>编制工作，已</a:t>
            </a:r>
            <a:r>
              <a:rPr lang="zh-CN" altLang="en-US" sz="2400" b="1" dirty="0" smtClean="0">
                <a:solidFill>
                  <a:schemeClr val="bg1"/>
                </a:solidFill>
              </a:rPr>
              <a:t>报请省政府，经省政府同意后会同省发展改革委联合印发执行。</a:t>
            </a:r>
            <a:r>
              <a:rPr lang="en-US" altLang="zh-CN" sz="2400" b="1" dirty="0" smtClean="0">
                <a:solidFill>
                  <a:srgbClr val="FFC000"/>
                </a:solidFill>
              </a:rPr>
              <a:t>2020</a:t>
            </a:r>
            <a:r>
              <a:rPr lang="zh-CN" altLang="en-US" sz="2400" b="1" dirty="0" smtClean="0">
                <a:solidFill>
                  <a:srgbClr val="FFC000"/>
                </a:solidFill>
              </a:rPr>
              <a:t>年，各市要根据</a:t>
            </a:r>
            <a:r>
              <a:rPr lang="zh-CN" altLang="en-US" sz="2400" b="1" dirty="0" smtClean="0">
                <a:solidFill>
                  <a:srgbClr val="FFC000"/>
                </a:solidFill>
                <a:latin typeface="微软雅黑" panose="020B0503020204020204" pitchFamily="34" charset="-122"/>
                <a:ea typeface="黑体" panose="02010609060101010101" pitchFamily="49" charset="-122"/>
              </a:rPr>
              <a:t>《辽宁省节水行动实施方案》，制定本地区具体实施方案。</a:t>
            </a:r>
            <a:endParaRPr lang="zh-CN" altLang="en-US" sz="2400" b="1" dirty="0" smtClean="0">
              <a:solidFill>
                <a:srgbClr val="FFC000"/>
              </a:solidFill>
            </a:endParaRPr>
          </a:p>
        </p:txBody>
      </p:sp>
      <p:pic>
        <p:nvPicPr>
          <p:cNvPr id="5" name="图片 4"/>
          <p:cNvPicPr>
            <a:picLocks noChangeAspect="1"/>
          </p:cNvPicPr>
          <p:nvPr/>
        </p:nvPicPr>
        <p:blipFill>
          <a:blip r:embed="rId1"/>
          <a:stretch>
            <a:fillRect/>
          </a:stretch>
        </p:blipFill>
        <p:spPr>
          <a:xfrm>
            <a:off x="7602855" y="428625"/>
            <a:ext cx="3665855" cy="5837555"/>
          </a:xfrm>
          <a:prstGeom prst="rect">
            <a:avLst/>
          </a:prstGeom>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85765" y="558751"/>
            <a:ext cx="4246880" cy="822960"/>
          </a:xfrm>
          <a:prstGeom prst="rect">
            <a:avLst/>
          </a:prstGeom>
          <a:noFill/>
        </p:spPr>
        <p:txBody>
          <a:bodyPr wrap="square" rtlCol="0">
            <a:spAutoFit/>
          </a:bodyPr>
          <a:lstStyle/>
          <a:p>
            <a:r>
              <a:rPr lang="zh-CN" altLang="zh-CN" sz="4800"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rPr>
              <a:t>节水优先</a:t>
            </a:r>
            <a:endParaRPr lang="zh-CN" altLang="zh-CN" sz="4800"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endParaRPr>
          </a:p>
        </p:txBody>
      </p:sp>
      <p:sp>
        <p:nvSpPr>
          <p:cNvPr id="3" name="文本框 2"/>
          <p:cNvSpPr txBox="1"/>
          <p:nvPr/>
        </p:nvSpPr>
        <p:spPr>
          <a:xfrm>
            <a:off x="1928006" y="1905391"/>
            <a:ext cx="7913370" cy="3017520"/>
          </a:xfrm>
          <a:prstGeom prst="rect">
            <a:avLst/>
          </a:prstGeom>
          <a:noFill/>
        </p:spPr>
        <p:txBody>
          <a:bodyPr wrap="square" rtlCol="0">
            <a:spAutoFit/>
          </a:bodyPr>
          <a:lstStyle/>
          <a:p>
            <a:pPr>
              <a:lnSpc>
                <a:spcPct val="200000"/>
              </a:lnSpc>
            </a:pPr>
            <a:r>
              <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rPr>
              <a:t>一、实施国家节水行动方案</a:t>
            </a:r>
            <a:endParaRPr lang="zh-CN" altLang="en-US" sz="3200" b="1" dirty="0">
              <a:ln w="10160">
                <a:solidFill>
                  <a:schemeClr val="accent5"/>
                </a:solidFill>
                <a:prstDash val="solid"/>
              </a:ln>
              <a:solidFill>
                <a:srgbClr val="C00000"/>
              </a:solidFill>
              <a:effectLst>
                <a:outerShdw blurRad="38100" dist="22860" dir="5400000" algn="tl" rotWithShape="0">
                  <a:srgbClr val="000000">
                    <a:alpha val="30000"/>
                  </a:srgbClr>
                </a:outerShdw>
              </a:effectLst>
            </a:endParaRPr>
          </a:p>
          <a:p>
            <a:pPr algn="l">
              <a:lnSpc>
                <a:spcPct val="200000"/>
              </a:lnSpc>
            </a:pPr>
            <a:r>
              <a:rPr lang="zh-CN" altLang="en-US" sz="3200" b="1" dirty="0">
                <a:ln w="10160">
                  <a:solidFill>
                    <a:schemeClr val="accent5"/>
                  </a:solidFill>
                  <a:prstDash val="solid"/>
                </a:ln>
                <a:solidFill>
                  <a:srgbClr val="C00000"/>
                </a:solidFill>
                <a:effectLst>
                  <a:outerShdw blurRad="38100" dist="22860" dir="5400000" algn="tl" rotWithShape="0">
                    <a:srgbClr val="000000">
                      <a:alpha val="30000"/>
                    </a:srgbClr>
                  </a:outerShdw>
                </a:effectLst>
              </a:rPr>
              <a:t>二、打好2019年节约用水攻坚战</a:t>
            </a:r>
            <a:endParaRPr lang="zh-CN" altLang="en-US" sz="3200" b="1" dirty="0">
              <a:ln w="10160">
                <a:solidFill>
                  <a:schemeClr val="accent5"/>
                </a:solidFill>
                <a:prstDash val="solid"/>
              </a:ln>
              <a:solidFill>
                <a:srgbClr val="C00000"/>
              </a:solidFill>
              <a:effectLst>
                <a:outerShdw blurRad="38100" dist="22860" dir="5400000" algn="tl" rotWithShape="0">
                  <a:srgbClr val="000000">
                    <a:alpha val="30000"/>
                  </a:srgbClr>
                </a:outerShdw>
              </a:effectLst>
            </a:endParaRPr>
          </a:p>
          <a:p>
            <a:pPr>
              <a:lnSpc>
                <a:spcPct val="200000"/>
              </a:lnSpc>
            </a:pPr>
            <a:r>
              <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rPr>
              <a:t>三、</a:t>
            </a:r>
            <a:r>
              <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推进县域节水型社会达标</a:t>
            </a:r>
            <a:r>
              <a:rPr lang="zh-CN" altLang="en-US" sz="32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建设</a:t>
            </a:r>
            <a:endPar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56360" y="2366645"/>
            <a:ext cx="4834890" cy="2997200"/>
          </a:xfrm>
          <a:prstGeom prst="rect">
            <a:avLst/>
          </a:prstGeom>
          <a:noFill/>
        </p:spPr>
        <p:txBody>
          <a:bodyPr wrap="square" rtlCol="0">
            <a:spAutoFit/>
          </a:bodyPr>
          <a:lstStyle/>
          <a:p>
            <a:pPr>
              <a:lnSpc>
                <a:spcPts val="4000"/>
              </a:lnSpc>
            </a:pPr>
            <a:r>
              <a:rPr lang="en-US" altLang="zh-CN" sz="2400" dirty="0">
                <a:solidFill>
                  <a:srgbClr val="FFFFFF"/>
                </a:solidFill>
                <a:uFillTx/>
              </a:rPr>
              <a:t>      </a:t>
            </a:r>
            <a:r>
              <a:rPr lang="en-US" altLang="zh-CN" sz="2800" dirty="0">
                <a:solidFill>
                  <a:srgbClr val="FFFFFF"/>
                </a:solidFill>
                <a:uFillTx/>
              </a:rPr>
              <a:t> </a:t>
            </a:r>
            <a:r>
              <a:rPr lang="en-US" altLang="zh-CN" sz="2800" dirty="0">
                <a:ln>
                  <a:solidFill>
                    <a:srgbClr val="C00000"/>
                  </a:solidFill>
                </a:ln>
                <a:solidFill>
                  <a:srgbClr val="FFFFFF"/>
                </a:solidFill>
                <a:uFillTx/>
              </a:rPr>
              <a:t>  </a:t>
            </a:r>
            <a:r>
              <a:rPr lang="zh-CN" altLang="en-US" sz="2800" dirty="0">
                <a:ln>
                  <a:solidFill>
                    <a:srgbClr val="C00000"/>
                  </a:solidFill>
                </a:ln>
                <a:solidFill>
                  <a:srgbClr val="FFFFFF"/>
                </a:solidFill>
                <a:uFillTx/>
              </a:rPr>
              <a:t>一是打好一个基础，制定完善定额标准体系</a:t>
            </a:r>
            <a:r>
              <a:rPr lang="zh-CN" altLang="en-US" sz="2800" dirty="0" smtClean="0">
                <a:ln>
                  <a:solidFill>
                    <a:srgbClr val="C00000"/>
                  </a:solidFill>
                </a:ln>
                <a:solidFill>
                  <a:srgbClr val="FFFFFF"/>
                </a:solidFill>
                <a:uFillTx/>
              </a:rPr>
              <a:t>。</a:t>
            </a:r>
            <a:r>
              <a:rPr lang="zh-CN" altLang="en-US" sz="2800" dirty="0" smtClean="0">
                <a:solidFill>
                  <a:srgbClr val="FFFFFF"/>
                </a:solidFill>
              </a:rPr>
              <a:t>国家层面，</a:t>
            </a:r>
            <a:r>
              <a:rPr lang="zh-CN" altLang="en-US" sz="2800" dirty="0" smtClean="0">
                <a:solidFill>
                  <a:srgbClr val="FFFFFF"/>
                </a:solidFill>
                <a:uFillTx/>
              </a:rPr>
              <a:t>力争</a:t>
            </a:r>
            <a:r>
              <a:rPr lang="zh-CN" altLang="en-US" sz="2800" dirty="0">
                <a:solidFill>
                  <a:srgbClr val="FFFFFF"/>
                </a:solidFill>
                <a:uFillTx/>
              </a:rPr>
              <a:t>通过</a:t>
            </a:r>
            <a:r>
              <a:rPr lang="en-US" altLang="zh-CN" sz="2800" dirty="0">
                <a:solidFill>
                  <a:srgbClr val="FFFFFF"/>
                </a:solidFill>
                <a:uFillTx/>
              </a:rPr>
              <a:t>3</a:t>
            </a:r>
            <a:r>
              <a:rPr lang="zh-CN" altLang="en-US" sz="2800" dirty="0">
                <a:solidFill>
                  <a:srgbClr val="FFFFFF"/>
                </a:solidFill>
                <a:uFillTx/>
              </a:rPr>
              <a:t>年努力，建立健全门类齐全、指标科学、动态更新的节水标准体系</a:t>
            </a:r>
            <a:r>
              <a:rPr lang="zh-CN" altLang="en-US" sz="2800" dirty="0" smtClean="0">
                <a:solidFill>
                  <a:srgbClr val="FFFFFF"/>
                </a:solidFill>
                <a:uFillTx/>
              </a:rPr>
              <a:t>。</a:t>
            </a:r>
            <a:endParaRPr lang="zh-CN" altLang="en-US" sz="2400" dirty="0">
              <a:solidFill>
                <a:srgbClr val="FFFFFF"/>
              </a:solidFill>
              <a:uFillTx/>
            </a:endParaRPr>
          </a:p>
          <a:p>
            <a:endParaRPr lang="zh-CN" altLang="en-US" sz="2400" dirty="0">
              <a:solidFill>
                <a:srgbClr val="FFFFFF"/>
              </a:solidFill>
              <a:uFillTx/>
            </a:endParaRPr>
          </a:p>
        </p:txBody>
      </p:sp>
      <p:sp>
        <p:nvSpPr>
          <p:cNvPr id="4" name="矩形 3"/>
          <p:cNvSpPr/>
          <p:nvPr/>
        </p:nvSpPr>
        <p:spPr>
          <a:xfrm>
            <a:off x="498475" y="280035"/>
            <a:ext cx="9088755" cy="1198880"/>
          </a:xfrm>
          <a:prstGeom prst="rect">
            <a:avLst/>
          </a:prstGeom>
          <a:solidFill>
            <a:srgbClr val="2E75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打好</a:t>
            </a: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节约用水攻坚战</a:t>
            </a: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四个一</a:t>
            </a:r>
            <a:endPar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cstate="print"/>
          <a:srcRect l="6324" t="1908" b="1221"/>
          <a:stretch>
            <a:fillRect/>
          </a:stretch>
        </p:blipFill>
        <p:spPr>
          <a:xfrm>
            <a:off x="7137400" y="1886585"/>
            <a:ext cx="3179445" cy="4384675"/>
          </a:xfrm>
          <a:prstGeom prst="rect">
            <a:avLst/>
          </a:prstGeom>
        </p:spPr>
      </p:pic>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1070" y="1778635"/>
            <a:ext cx="10309860" cy="4117975"/>
          </a:xfrm>
          <a:prstGeom prst="rect">
            <a:avLst/>
          </a:prstGeom>
          <a:noFill/>
        </p:spPr>
        <p:txBody>
          <a:bodyPr wrap="square" rtlCol="0">
            <a:spAutoFit/>
          </a:bodyPr>
          <a:lstStyle/>
          <a:p>
            <a:r>
              <a:rPr lang="zh-CN" altLang="en-US" sz="2400" dirty="0" smtClean="0">
                <a:solidFill>
                  <a:schemeClr val="bg1"/>
                </a:solidFill>
              </a:rPr>
              <a:t>        我省</a:t>
            </a:r>
            <a:r>
              <a:rPr lang="en-US" sz="2400" dirty="0" smtClean="0">
                <a:solidFill>
                  <a:schemeClr val="bg1"/>
                </a:solidFill>
              </a:rPr>
              <a:t>2003</a:t>
            </a:r>
            <a:r>
              <a:rPr lang="zh-CN" altLang="en-US" sz="2400" dirty="0" smtClean="0">
                <a:solidFill>
                  <a:schemeClr val="bg1"/>
                </a:solidFill>
              </a:rPr>
              <a:t>年</a:t>
            </a:r>
            <a:r>
              <a:rPr lang="en-US" sz="2400" dirty="0" smtClean="0">
                <a:solidFill>
                  <a:schemeClr val="bg1"/>
                </a:solidFill>
              </a:rPr>
              <a:t>7</a:t>
            </a:r>
            <a:r>
              <a:rPr lang="zh-CN" altLang="en-US" sz="2400" dirty="0" smtClean="0">
                <a:solidFill>
                  <a:schemeClr val="bg1"/>
                </a:solidFill>
              </a:rPr>
              <a:t>月发布并实施了辽宁省第一版</a:t>
            </a:r>
            <a:r>
              <a:rPr lang="en-US" altLang="zh-CN" sz="2400" dirty="0" smtClean="0">
                <a:solidFill>
                  <a:schemeClr val="bg1"/>
                </a:solidFill>
              </a:rPr>
              <a:t>《</a:t>
            </a:r>
            <a:r>
              <a:rPr lang="zh-CN" altLang="en-US" sz="2400" dirty="0" smtClean="0">
                <a:solidFill>
                  <a:schemeClr val="bg1"/>
                </a:solidFill>
              </a:rPr>
              <a:t>行业用水定额</a:t>
            </a:r>
            <a:r>
              <a:rPr lang="en-US" altLang="zh-CN" sz="2400" dirty="0" smtClean="0">
                <a:solidFill>
                  <a:schemeClr val="bg1"/>
                </a:solidFill>
              </a:rPr>
              <a:t>》</a:t>
            </a:r>
            <a:r>
              <a:rPr lang="zh-CN" altLang="en-US" sz="2400" dirty="0" smtClean="0">
                <a:solidFill>
                  <a:schemeClr val="bg1"/>
                </a:solidFill>
              </a:rPr>
              <a:t>。</a:t>
            </a:r>
            <a:r>
              <a:rPr lang="en-US" sz="2400" dirty="0" smtClean="0">
                <a:solidFill>
                  <a:schemeClr val="bg1"/>
                </a:solidFill>
              </a:rPr>
              <a:t>2009</a:t>
            </a:r>
            <a:r>
              <a:rPr lang="zh-CN" altLang="en-US" sz="2400" dirty="0" smtClean="0">
                <a:solidFill>
                  <a:schemeClr val="bg1"/>
                </a:solidFill>
              </a:rPr>
              <a:t>年和</a:t>
            </a:r>
            <a:r>
              <a:rPr lang="en-US" sz="2400" dirty="0" smtClean="0">
                <a:solidFill>
                  <a:schemeClr val="bg1"/>
                </a:solidFill>
              </a:rPr>
              <a:t>2015</a:t>
            </a:r>
            <a:r>
              <a:rPr lang="zh-CN" altLang="en-US" sz="2400" dirty="0" smtClean="0">
                <a:solidFill>
                  <a:schemeClr val="bg1"/>
                </a:solidFill>
              </a:rPr>
              <a:t>年开展了</a:t>
            </a:r>
            <a:r>
              <a:rPr lang="en-US" sz="2400" dirty="0" smtClean="0">
                <a:solidFill>
                  <a:schemeClr val="bg1"/>
                </a:solidFill>
              </a:rPr>
              <a:t>2</a:t>
            </a:r>
            <a:r>
              <a:rPr lang="zh-CN" altLang="en-US" sz="2400" dirty="0" smtClean="0">
                <a:solidFill>
                  <a:schemeClr val="bg1"/>
                </a:solidFill>
              </a:rPr>
              <a:t>次标准修订工作，修订成果均由省质量技术监督局发布并实施。 今年，按照水利部印发的</a:t>
            </a:r>
            <a:r>
              <a:rPr lang="en-US" altLang="zh-CN" sz="2400" dirty="0" smtClean="0">
                <a:solidFill>
                  <a:schemeClr val="bg1"/>
                </a:solidFill>
              </a:rPr>
              <a:t>《</a:t>
            </a:r>
            <a:r>
              <a:rPr lang="zh-CN" altLang="en-US" sz="2400" dirty="0" smtClean="0">
                <a:solidFill>
                  <a:schemeClr val="bg1"/>
                </a:solidFill>
              </a:rPr>
              <a:t>水利部办公厅关于做好省级用水定额整改工作的通知</a:t>
            </a:r>
            <a:r>
              <a:rPr lang="en-US" altLang="zh-CN" sz="2400" dirty="0" smtClean="0">
                <a:solidFill>
                  <a:schemeClr val="bg1"/>
                </a:solidFill>
              </a:rPr>
              <a:t>》</a:t>
            </a:r>
            <a:r>
              <a:rPr lang="zh-CN" altLang="en-US" sz="2400" dirty="0" smtClean="0">
                <a:solidFill>
                  <a:schemeClr val="bg1"/>
                </a:solidFill>
              </a:rPr>
              <a:t>（办节约函</a:t>
            </a:r>
            <a:r>
              <a:rPr lang="en-US" altLang="zh-CN" sz="2400" dirty="0" smtClean="0">
                <a:solidFill>
                  <a:schemeClr val="bg1"/>
                </a:solidFill>
              </a:rPr>
              <a:t>〔</a:t>
            </a:r>
            <a:r>
              <a:rPr lang="en-US" sz="2400" dirty="0" smtClean="0">
                <a:solidFill>
                  <a:schemeClr val="bg1"/>
                </a:solidFill>
              </a:rPr>
              <a:t>2019</a:t>
            </a:r>
            <a:r>
              <a:rPr lang="en-US" altLang="zh-CN" sz="2400" dirty="0" smtClean="0">
                <a:solidFill>
                  <a:schemeClr val="bg1"/>
                </a:solidFill>
              </a:rPr>
              <a:t>〕</a:t>
            </a:r>
            <a:r>
              <a:rPr lang="en-US" sz="2400" dirty="0" smtClean="0">
                <a:solidFill>
                  <a:schemeClr val="bg1"/>
                </a:solidFill>
              </a:rPr>
              <a:t>95</a:t>
            </a:r>
            <a:r>
              <a:rPr lang="zh-CN" altLang="en-US" sz="2400" dirty="0" smtClean="0">
                <a:solidFill>
                  <a:schemeClr val="bg1"/>
                </a:solidFill>
              </a:rPr>
              <a:t>号）要求，</a:t>
            </a:r>
            <a:r>
              <a:rPr lang="zh-CN" altLang="en-US" sz="2400" dirty="0" smtClean="0">
                <a:solidFill>
                  <a:srgbClr val="FF0000"/>
                </a:solidFill>
              </a:rPr>
              <a:t>我省启动了第</a:t>
            </a:r>
            <a:r>
              <a:rPr lang="en-US" sz="2400" dirty="0" smtClean="0">
                <a:solidFill>
                  <a:srgbClr val="FF0000"/>
                </a:solidFill>
              </a:rPr>
              <a:t>3</a:t>
            </a:r>
            <a:r>
              <a:rPr lang="zh-CN" altLang="en-US" sz="2400" dirty="0" smtClean="0">
                <a:solidFill>
                  <a:srgbClr val="FF0000"/>
                </a:solidFill>
              </a:rPr>
              <a:t>次标准修订工作。</a:t>
            </a:r>
            <a:endParaRPr lang="zh-CN" altLang="en-US" sz="2400" dirty="0" smtClean="0">
              <a:solidFill>
                <a:srgbClr val="FF0000"/>
              </a:solidFill>
            </a:endParaRPr>
          </a:p>
          <a:p>
            <a:endParaRPr lang="zh-CN" altLang="en-US" sz="2400" dirty="0" smtClean="0">
              <a:solidFill>
                <a:srgbClr val="FF0000"/>
              </a:solidFill>
            </a:endParaRPr>
          </a:p>
          <a:p>
            <a:r>
              <a:rPr lang="zh-CN" altLang="en-US" sz="2400" dirty="0" smtClean="0">
                <a:solidFill>
                  <a:schemeClr val="bg1"/>
                </a:solidFill>
              </a:rPr>
              <a:t>         我省</a:t>
            </a:r>
            <a:r>
              <a:rPr lang="en-US" altLang="zh-CN" sz="2400" dirty="0" smtClean="0">
                <a:solidFill>
                  <a:schemeClr val="bg1"/>
                </a:solidFill>
              </a:rPr>
              <a:t>《</a:t>
            </a:r>
            <a:r>
              <a:rPr lang="zh-CN" altLang="en-US" sz="2400" dirty="0" smtClean="0">
                <a:solidFill>
                  <a:schemeClr val="bg1"/>
                </a:solidFill>
              </a:rPr>
              <a:t>行业用水定额</a:t>
            </a:r>
            <a:r>
              <a:rPr lang="en-US" altLang="zh-CN" sz="2400" dirty="0" smtClean="0">
                <a:solidFill>
                  <a:schemeClr val="bg1"/>
                </a:solidFill>
              </a:rPr>
              <a:t>》</a:t>
            </a:r>
            <a:r>
              <a:rPr lang="zh-CN" altLang="en-US" sz="2400" dirty="0" smtClean="0">
                <a:solidFill>
                  <a:schemeClr val="bg1"/>
                </a:solidFill>
              </a:rPr>
              <a:t>包括</a:t>
            </a:r>
            <a:r>
              <a:rPr lang="en-US" sz="2400" dirty="0" smtClean="0">
                <a:solidFill>
                  <a:srgbClr val="FF0000"/>
                </a:solidFill>
              </a:rPr>
              <a:t>14</a:t>
            </a:r>
            <a:r>
              <a:rPr lang="zh-CN" altLang="en-US" sz="2400" dirty="0" smtClean="0">
                <a:solidFill>
                  <a:schemeClr val="bg1"/>
                </a:solidFill>
              </a:rPr>
              <a:t>个门类</a:t>
            </a:r>
            <a:r>
              <a:rPr lang="en-US" sz="2400" dirty="0" smtClean="0">
                <a:solidFill>
                  <a:srgbClr val="FF0000"/>
                </a:solidFill>
              </a:rPr>
              <a:t>55</a:t>
            </a:r>
            <a:r>
              <a:rPr lang="zh-CN" altLang="en-US" sz="2400" dirty="0" smtClean="0">
                <a:solidFill>
                  <a:schemeClr val="bg1"/>
                </a:solidFill>
              </a:rPr>
              <a:t>个大类</a:t>
            </a:r>
            <a:r>
              <a:rPr lang="en-US" sz="2400" dirty="0" smtClean="0">
                <a:solidFill>
                  <a:srgbClr val="FF0000"/>
                </a:solidFill>
              </a:rPr>
              <a:t>165</a:t>
            </a:r>
            <a:r>
              <a:rPr lang="zh-CN" altLang="en-US" sz="2400" dirty="0" smtClean="0">
                <a:solidFill>
                  <a:schemeClr val="bg1"/>
                </a:solidFill>
              </a:rPr>
              <a:t>个中类</a:t>
            </a:r>
            <a:r>
              <a:rPr lang="en-US" sz="2400" dirty="0" smtClean="0">
                <a:solidFill>
                  <a:srgbClr val="FF0000"/>
                </a:solidFill>
              </a:rPr>
              <a:t>309</a:t>
            </a:r>
            <a:r>
              <a:rPr lang="zh-CN" altLang="en-US" sz="2400" dirty="0" smtClean="0">
                <a:solidFill>
                  <a:schemeClr val="bg1"/>
                </a:solidFill>
              </a:rPr>
              <a:t>个小类</a:t>
            </a:r>
            <a:r>
              <a:rPr lang="en-US" sz="2400" dirty="0" smtClean="0">
                <a:solidFill>
                  <a:srgbClr val="FF0000"/>
                </a:solidFill>
              </a:rPr>
              <a:t>1454</a:t>
            </a:r>
            <a:r>
              <a:rPr lang="zh-CN" altLang="en-US" sz="2400" dirty="0" smtClean="0">
                <a:solidFill>
                  <a:schemeClr val="bg1"/>
                </a:solidFill>
              </a:rPr>
              <a:t>个用水定额，本次定额修订，拟新增加定额</a:t>
            </a:r>
            <a:r>
              <a:rPr lang="en-US" sz="2400" dirty="0" smtClean="0">
                <a:solidFill>
                  <a:srgbClr val="FF0000"/>
                </a:solidFill>
              </a:rPr>
              <a:t>275</a:t>
            </a:r>
            <a:r>
              <a:rPr lang="zh-CN" altLang="en-US" sz="2400" dirty="0" smtClean="0">
                <a:solidFill>
                  <a:schemeClr val="bg1"/>
                </a:solidFill>
              </a:rPr>
              <a:t>个，重大调整</a:t>
            </a:r>
            <a:r>
              <a:rPr lang="en-US" sz="2400" dirty="0" smtClean="0">
                <a:solidFill>
                  <a:srgbClr val="FF0000"/>
                </a:solidFill>
              </a:rPr>
              <a:t>194</a:t>
            </a:r>
            <a:r>
              <a:rPr lang="zh-CN" altLang="en-US" sz="2400" dirty="0" smtClean="0">
                <a:solidFill>
                  <a:schemeClr val="bg1"/>
                </a:solidFill>
              </a:rPr>
              <a:t>个定额，微调</a:t>
            </a:r>
            <a:r>
              <a:rPr lang="en-US" sz="2400" dirty="0" smtClean="0">
                <a:solidFill>
                  <a:srgbClr val="FF0000"/>
                </a:solidFill>
              </a:rPr>
              <a:t>272</a:t>
            </a:r>
            <a:r>
              <a:rPr lang="zh-CN" altLang="en-US" sz="2400" dirty="0" smtClean="0">
                <a:solidFill>
                  <a:schemeClr val="bg1"/>
                </a:solidFill>
              </a:rPr>
              <a:t>个定额，计划</a:t>
            </a:r>
            <a:r>
              <a:rPr lang="en-US" sz="2400" dirty="0" smtClean="0">
                <a:solidFill>
                  <a:schemeClr val="bg1"/>
                </a:solidFill>
              </a:rPr>
              <a:t>2020</a:t>
            </a:r>
            <a:r>
              <a:rPr lang="zh-CN" altLang="en-US" sz="2400" dirty="0" smtClean="0">
                <a:solidFill>
                  <a:schemeClr val="bg1"/>
                </a:solidFill>
              </a:rPr>
              <a:t>年底前完成我省定额修订工作，报请省政府同意后发布并实施。</a:t>
            </a:r>
            <a:endParaRPr lang="zh-CN" altLang="en-US" sz="2400" dirty="0" smtClean="0">
              <a:solidFill>
                <a:schemeClr val="bg1"/>
              </a:solidFill>
            </a:endParaRPr>
          </a:p>
          <a:p>
            <a:endParaRPr lang="zh-CN" altLang="en-US" sz="2400" dirty="0">
              <a:solidFill>
                <a:srgbClr val="FFFFFF"/>
              </a:solidFill>
              <a:uFillTx/>
            </a:endParaRPr>
          </a:p>
        </p:txBody>
      </p:sp>
      <p:sp>
        <p:nvSpPr>
          <p:cNvPr id="4" name="矩形 3"/>
          <p:cNvSpPr/>
          <p:nvPr/>
        </p:nvSpPr>
        <p:spPr>
          <a:xfrm>
            <a:off x="498475" y="280035"/>
            <a:ext cx="9088755" cy="1198880"/>
          </a:xfrm>
          <a:prstGeom prst="rect">
            <a:avLst/>
          </a:prstGeom>
          <a:solidFill>
            <a:srgbClr val="2E75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打好</a:t>
            </a: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节约用水攻坚战</a:t>
            </a: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四个一</a:t>
            </a:r>
            <a:endPar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云形标注 4"/>
          <p:cNvSpPr/>
          <p:nvPr/>
        </p:nvSpPr>
        <p:spPr>
          <a:xfrm>
            <a:off x="3794760" y="5379720"/>
            <a:ext cx="7147560" cy="1478280"/>
          </a:xfrm>
          <a:prstGeom prst="cloudCallout">
            <a:avLst>
              <a:gd name="adj1" fmla="val -58676"/>
              <a:gd name="adj2" fmla="val 368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0000"/>
                </a:solidFill>
              </a:rPr>
              <a:t>地方水行政主管部门、审批部门要在取水许可审批、计划用水管理过程中严格执行</a:t>
            </a:r>
            <a:r>
              <a:rPr lang="en-US" altLang="zh-CN" b="1" dirty="0" smtClean="0">
                <a:solidFill>
                  <a:srgbClr val="FF0000"/>
                </a:solidFill>
              </a:rPr>
              <a:t>《</a:t>
            </a:r>
            <a:r>
              <a:rPr lang="zh-CN" altLang="en-US" b="1" dirty="0" smtClean="0">
                <a:solidFill>
                  <a:srgbClr val="FF0000"/>
                </a:solidFill>
              </a:rPr>
              <a:t>行业用水定额</a:t>
            </a:r>
            <a:r>
              <a:rPr lang="en-US" altLang="zh-CN" b="1" dirty="0" smtClean="0">
                <a:solidFill>
                  <a:srgbClr val="FF0000"/>
                </a:solidFill>
              </a:rPr>
              <a:t>》</a:t>
            </a:r>
            <a:endParaRPr lang="zh-CN" altLang="en-US" b="1" dirty="0">
              <a:solidFill>
                <a:srgbClr val="FF0000"/>
              </a:solidFill>
            </a:endParaRPr>
          </a:p>
        </p:txBody>
      </p: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16610" y="2123440"/>
            <a:ext cx="5288915" cy="3935095"/>
          </a:xfrm>
          <a:prstGeom prst="rect">
            <a:avLst/>
          </a:prstGeom>
          <a:noFill/>
        </p:spPr>
        <p:txBody>
          <a:bodyPr wrap="square" rtlCol="0">
            <a:spAutoFit/>
          </a:bodyPr>
          <a:lstStyle/>
          <a:p>
            <a:r>
              <a:rPr lang="zh-CN" altLang="en-US" sz="2400" dirty="0">
                <a:solidFill>
                  <a:srgbClr val="FFFFFF"/>
                </a:solidFill>
                <a:uFillTx/>
              </a:rPr>
              <a:t>              </a:t>
            </a:r>
            <a:endParaRPr lang="zh-CN" altLang="en-US" sz="2400" dirty="0">
              <a:solidFill>
                <a:srgbClr val="FFFFFF"/>
              </a:solidFill>
              <a:uFillTx/>
            </a:endParaRPr>
          </a:p>
          <a:p>
            <a:pPr algn="l">
              <a:lnSpc>
                <a:spcPts val="4000"/>
              </a:lnSpc>
            </a:pPr>
            <a:r>
              <a:rPr lang="en-US" altLang="zh-CN" sz="2800" dirty="0">
                <a:ln>
                  <a:solidFill>
                    <a:srgbClr val="C00000"/>
                  </a:solidFill>
                </a:ln>
                <a:solidFill>
                  <a:srgbClr val="FFFFFF"/>
                </a:solidFill>
                <a:uFillTx/>
              </a:rPr>
              <a:t>         </a:t>
            </a:r>
            <a:r>
              <a:rPr lang="en-US" altLang="zh-CN" sz="2800" dirty="0" err="1">
                <a:ln>
                  <a:solidFill>
                    <a:srgbClr val="C00000"/>
                  </a:solidFill>
                </a:ln>
                <a:solidFill>
                  <a:srgbClr val="FFFFFF"/>
                </a:solidFill>
                <a:uFillTx/>
              </a:rPr>
              <a:t>二、建立一项制度，建立节水评价制度</a:t>
            </a:r>
            <a:r>
              <a:rPr lang="en-US" altLang="zh-CN" sz="2800" dirty="0" smtClean="0">
                <a:ln>
                  <a:solidFill>
                    <a:srgbClr val="C00000"/>
                  </a:solidFill>
                </a:ln>
                <a:solidFill>
                  <a:srgbClr val="FFFFFF"/>
                </a:solidFill>
                <a:uFillTx/>
              </a:rPr>
              <a:t>。</a:t>
            </a:r>
            <a:r>
              <a:rPr lang="en-US" altLang="zh-CN" sz="2800" dirty="0" err="1" smtClean="0">
                <a:ln>
                  <a:solidFill>
                    <a:schemeClr val="bg1"/>
                  </a:solidFill>
                </a:ln>
                <a:solidFill>
                  <a:schemeClr val="bg1"/>
                </a:solidFill>
              </a:rPr>
              <a:t>要求规划和建设项目要全面开展节水评价工作</a:t>
            </a:r>
            <a:r>
              <a:rPr lang="en-US" altLang="zh-CN" sz="2800" dirty="0" err="1">
                <a:ln>
                  <a:solidFill>
                    <a:schemeClr val="bg1"/>
                  </a:solidFill>
                </a:ln>
                <a:solidFill>
                  <a:schemeClr val="bg1"/>
                </a:solidFill>
                <a:uFillTx/>
              </a:rPr>
              <a:t>，</a:t>
            </a:r>
            <a:r>
              <a:rPr sz="28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突出节水的</a:t>
            </a:r>
            <a:r>
              <a:rPr sz="2800" b="1" u="sng" dirty="0">
                <a:solidFill>
                  <a:srgbClr val="C00000"/>
                </a:solidFill>
                <a:uFillTx/>
                <a:latin typeface="黑体" panose="02010609060101010101" pitchFamily="49" charset="-122"/>
                <a:ea typeface="黑体" panose="02010609060101010101" pitchFamily="49" charset="-122"/>
                <a:cs typeface="黑体" panose="02010609060101010101" pitchFamily="49" charset="-122"/>
                <a:sym typeface="+mn-ea"/>
              </a:rPr>
              <a:t>优先地位</a:t>
            </a:r>
            <a:r>
              <a:rPr lang="zh-CN" sz="28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800" dirty="0" err="1">
                <a:ln>
                  <a:solidFill>
                    <a:schemeClr val="bg1"/>
                  </a:solidFill>
                </a:ln>
                <a:solidFill>
                  <a:schemeClr val="bg1"/>
                </a:solidFill>
                <a:uFillTx/>
              </a:rPr>
              <a:t>从严叫停节水评价审查不通过的项目，从源头上把好节水关</a:t>
            </a:r>
            <a:r>
              <a:rPr lang="en-US" altLang="zh-CN" sz="2800" dirty="0">
                <a:ln>
                  <a:solidFill>
                    <a:schemeClr val="bg1"/>
                  </a:solidFill>
                </a:ln>
                <a:solidFill>
                  <a:schemeClr val="bg1"/>
                </a:solidFill>
                <a:uFillTx/>
              </a:rPr>
              <a:t>。</a:t>
            </a:r>
            <a:endParaRPr lang="en-US" altLang="zh-CN" sz="2800" dirty="0">
              <a:ln>
                <a:solidFill>
                  <a:schemeClr val="bg1"/>
                </a:solidFill>
              </a:ln>
              <a:solidFill>
                <a:schemeClr val="bg1"/>
              </a:solidFill>
              <a:uFillTx/>
            </a:endParaRPr>
          </a:p>
          <a:p>
            <a:endParaRPr lang="en-US" altLang="zh-CN" sz="2800" dirty="0">
              <a:ln>
                <a:solidFill>
                  <a:schemeClr val="bg1"/>
                </a:solidFill>
              </a:ln>
              <a:solidFill>
                <a:schemeClr val="bg1"/>
              </a:solidFill>
              <a:uFillTx/>
            </a:endParaRPr>
          </a:p>
        </p:txBody>
      </p:sp>
      <p:sp>
        <p:nvSpPr>
          <p:cNvPr id="4" name="矩形 3"/>
          <p:cNvSpPr/>
          <p:nvPr/>
        </p:nvSpPr>
        <p:spPr>
          <a:xfrm>
            <a:off x="438150" y="83185"/>
            <a:ext cx="9088755" cy="1198880"/>
          </a:xfrm>
          <a:prstGeom prst="rect">
            <a:avLst/>
          </a:prstGeom>
          <a:solidFill>
            <a:srgbClr val="2E75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打好</a:t>
            </a: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节约用水攻坚战</a:t>
            </a: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四个一</a:t>
            </a:r>
            <a:endPar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5" name="图片 14" descr="QQ截图20190509093840"/>
          <p:cNvPicPr>
            <a:picLocks noChangeAspect="1"/>
          </p:cNvPicPr>
          <p:nvPr/>
        </p:nvPicPr>
        <p:blipFill>
          <a:blip r:embed="rId1"/>
          <a:srcRect l="4775" t="8540" r="3372"/>
          <a:stretch>
            <a:fillRect/>
          </a:stretch>
        </p:blipFill>
        <p:spPr>
          <a:xfrm>
            <a:off x="7233920" y="1574800"/>
            <a:ext cx="4040505" cy="5033010"/>
          </a:xfrm>
          <a:prstGeom prst="rect">
            <a:avLst/>
          </a:prstGeom>
        </p:spPr>
      </p:pic>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03500" y="474652"/>
            <a:ext cx="2621280" cy="613410"/>
          </a:xfrm>
          <a:prstGeom prst="rect">
            <a:avLst/>
          </a:prstGeom>
          <a:noFill/>
        </p:spPr>
        <p:txBody>
          <a:bodyPr wrap="none" rtlCol="0">
            <a:spAutoFit/>
          </a:bodyPr>
          <a:lstStyle/>
          <a:p>
            <a:pPr algn="l"/>
            <a:r>
              <a:rPr lang="zh-CN" altLang="en-US" sz="3200" b="1" dirty="0" smtClean="0">
                <a:solidFill>
                  <a:schemeClr val="bg1"/>
                </a:solidFill>
                <a:latin typeface="微软雅黑" panose="020B0503020204020204" pitchFamily="34" charset="-122"/>
                <a:ea typeface="微软雅黑" panose="020B0503020204020204" pitchFamily="34" charset="-122"/>
                <a:sym typeface="+mn-ea"/>
              </a:rPr>
              <a:t>节水评价范围</a:t>
            </a:r>
            <a:endParaRPr lang="zh-CN" altLang="en-US" sz="3200" b="1" kern="0"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cs typeface="楷体" panose="02010609060101010101" pitchFamily="49" charset="-122"/>
              <a:sym typeface="+mn-ea"/>
            </a:endParaRPr>
          </a:p>
        </p:txBody>
      </p:sp>
      <p:sp>
        <p:nvSpPr>
          <p:cNvPr id="7" name="文本框 6"/>
          <p:cNvSpPr txBox="1"/>
          <p:nvPr/>
        </p:nvSpPr>
        <p:spPr>
          <a:xfrm>
            <a:off x="426085" y="1621975"/>
            <a:ext cx="11339830" cy="4039500"/>
          </a:xfrm>
          <a:prstGeom prst="roundRect">
            <a:avLst/>
          </a:prstGeom>
          <a:noFill/>
          <a:ln w="28575"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p:spPr>
        <p:style>
          <a:lnRef idx="1">
            <a:schemeClr val="accent1"/>
          </a:lnRef>
          <a:fillRef idx="2">
            <a:schemeClr val="accent1"/>
          </a:fillRef>
          <a:effectRef idx="1">
            <a:schemeClr val="accent1"/>
          </a:effectRef>
          <a:fontRef idx="minor">
            <a:schemeClr val="dk1"/>
          </a:fontRef>
        </p:style>
        <p:txBody>
          <a:bodyPr wrap="square" tIns="0" anchor="ctr" anchorCtr="0">
            <a:spAutoFit/>
          </a:bodyPr>
          <a:lstStyle/>
          <a:p>
            <a:pPr indent="457200" algn="just">
              <a:lnSpc>
                <a:spcPts val="3500"/>
              </a:lnSpc>
              <a:spcBef>
                <a:spcPts val="0"/>
              </a:spcBef>
              <a:spcAft>
                <a:spcPts val="0"/>
              </a:spcAft>
            </a:pPr>
            <a:r>
              <a:rPr lang="en-US" sz="24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1.</a:t>
            </a:r>
            <a:r>
              <a:rPr sz="24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与取用水相关的水利规划。包括区域供水工程规划、引水调水规划、水库建设规划、灌区建设规划等。   </a:t>
            </a:r>
            <a:endParaRPr sz="24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457200" algn="just">
              <a:lnSpc>
                <a:spcPts val="3500"/>
              </a:lnSpc>
              <a:spcBef>
                <a:spcPts val="0"/>
              </a:spcBef>
              <a:spcAft>
                <a:spcPts val="0"/>
              </a:spcAft>
            </a:pPr>
            <a:r>
              <a:rPr lang="en-US" altLang="zh-CN" sz="24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2.需开展水资源论证的相关规划。包括城镇新区规划、工业园区规划、经济技术开发区规划、高</a:t>
            </a:r>
            <a:r>
              <a:rPr lang="en-US" altLang="zh-CN" sz="2400" u="sng"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耗</a:t>
            </a:r>
            <a:r>
              <a:rPr lang="en-US" altLang="zh-CN" sz="24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水行业的专项规划、涉及取用水的相关产业发展规划</a:t>
            </a:r>
            <a:r>
              <a:rPr sz="24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等</a:t>
            </a:r>
            <a:r>
              <a:rPr lang="en-US" altLang="zh-CN" sz="24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endParaRPr lang="en-US" altLang="zh-CN" sz="24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457200" algn="just">
              <a:lnSpc>
                <a:spcPts val="3500"/>
              </a:lnSpc>
              <a:spcBef>
                <a:spcPts val="0"/>
              </a:spcBef>
              <a:spcAft>
                <a:spcPts val="0"/>
              </a:spcAft>
            </a:pPr>
            <a:r>
              <a:rPr lang="en-US" sz="24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3.</a:t>
            </a:r>
            <a:r>
              <a:rPr sz="24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与取用水相关的水利工程项目。包括蓄水工程、引水工程、提水工程、调水工程、地下水利用工程等。</a:t>
            </a:r>
            <a:endParaRPr sz="24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457200" algn="just">
              <a:lnSpc>
                <a:spcPts val="3500"/>
              </a:lnSpc>
              <a:spcBef>
                <a:spcPts val="0"/>
              </a:spcBef>
              <a:spcAft>
                <a:spcPts val="0"/>
              </a:spcAft>
            </a:pPr>
            <a:r>
              <a:rPr lang="en-US" sz="24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4.办理取水许可的非水利建设项目。包括直接从江河、湖泊、地下</a:t>
            </a:r>
            <a:r>
              <a:rPr lang="en-US" sz="2400" u="sng"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以及水库、渠道</a:t>
            </a:r>
            <a:r>
              <a:rPr sz="24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等</a:t>
            </a:r>
            <a:r>
              <a:rPr lang="en-US" sz="24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取水，并需要申请取水许可的非水利建设项目。</a:t>
            </a:r>
            <a:endParaRPr lang="en-US" altLang="zh-CN" sz="24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 name="椭圆 3"/>
          <p:cNvSpPr/>
          <p:nvPr/>
        </p:nvSpPr>
        <p:spPr>
          <a:xfrm>
            <a:off x="1472565" y="1816735"/>
            <a:ext cx="3740150" cy="4895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376045" y="2726055"/>
            <a:ext cx="4342130" cy="4895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363345" y="3621405"/>
            <a:ext cx="4482465" cy="4895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308735" y="4502785"/>
            <a:ext cx="4760595" cy="4895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38150" y="83185"/>
            <a:ext cx="9088755" cy="1198880"/>
          </a:xfrm>
          <a:prstGeom prst="rect">
            <a:avLst/>
          </a:prstGeom>
          <a:solidFill>
            <a:srgbClr val="2E75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打好</a:t>
            </a: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节约用水攻坚战</a:t>
            </a: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四个一</a:t>
            </a:r>
            <a:endPar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7025" name="Rectangle 1"/>
          <p:cNvSpPr>
            <a:spLocks noChangeArrowheads="1"/>
          </p:cNvSpPr>
          <p:nvPr/>
        </p:nvSpPr>
        <p:spPr bwMode="auto">
          <a:xfrm>
            <a:off x="822958" y="1435214"/>
            <a:ext cx="9952894" cy="265557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06400" algn="l"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   </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 我厅</a:t>
            </a:r>
            <a:r>
              <a:rPr kumimoji="0" lang="zh-CN"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转发了</a:t>
            </a:r>
            <a:r>
              <a:rPr lang="zh-CN" altLang="en-US" sz="2800" b="1" dirty="0" smtClean="0">
                <a:solidFill>
                  <a:schemeClr val="bg1"/>
                </a:solidFill>
                <a:cs typeface="仿宋" panose="02010609060101010101" pitchFamily="49" charset="-122"/>
              </a:rPr>
              <a:t>指导意见，明确</a:t>
            </a:r>
            <a:r>
              <a:rPr kumimoji="0" lang="zh-CN" altLang="en-US" sz="2800" b="1" i="0" u="none" strike="noStrike" cap="none" normalizeH="0" baseline="0" dirty="0" smtClean="0">
                <a:ln>
                  <a:noFill/>
                </a:ln>
                <a:solidFill>
                  <a:schemeClr val="bg1"/>
                </a:solidFill>
                <a:effectLst/>
                <a:latin typeface="Times New Roman" panose="02020603050405020304" pitchFamily="18" charset="0"/>
                <a:ea typeface="仿宋_GB2312"/>
                <a:cs typeface="Times New Roman" panose="02020603050405020304" pitchFamily="18" charset="0"/>
              </a:rPr>
              <a:t>要求各级水行政主管部门在开展与取用水相关的水利规划、与取用水相关的水利工程项目、需开展水资源论证的相关规划和办理取水许可的非水利建设项目等四个方面审查审批中严格节水评价审查；要重点针对节水评价内容方面把关，并形成节水评价是否通过审查的明确意见，</a:t>
            </a:r>
            <a:r>
              <a:rPr lang="zh-CN" altLang="en-US" sz="2800" b="1" dirty="0" smtClean="0">
                <a:ln>
                  <a:noFill/>
                </a:ln>
                <a:solidFill>
                  <a:schemeClr val="bg1"/>
                </a:solidFill>
                <a:effectLst/>
                <a:latin typeface="Times New Roman" panose="02020603050405020304" pitchFamily="18" charset="0"/>
                <a:ea typeface="仿宋_GB2312"/>
                <a:cs typeface="Times New Roman" panose="02020603050405020304" pitchFamily="18" charset="0"/>
                <a:sym typeface="+mn-ea"/>
              </a:rPr>
              <a:t>节水评价未通过审查的，不予审批</a:t>
            </a:r>
            <a:r>
              <a:rPr kumimoji="0" lang="zh-CN" altLang="en-US" sz="2800" b="1" i="0" u="none" strike="noStrike" cap="none" normalizeH="0" baseline="0" dirty="0" smtClean="0">
                <a:ln>
                  <a:noFill/>
                </a:ln>
                <a:solidFill>
                  <a:schemeClr val="bg1"/>
                </a:solidFill>
                <a:effectLst/>
                <a:latin typeface="Times New Roman" panose="02020603050405020304" pitchFamily="18" charset="0"/>
                <a:ea typeface="仿宋_GB2312"/>
                <a:cs typeface="Times New Roman" panose="02020603050405020304" pitchFamily="18" charset="0"/>
              </a:rPr>
              <a:t>。</a:t>
            </a:r>
            <a:endParaRPr kumimoji="0" lang="en-US" altLang="zh-CN" sz="2800" b="1" i="0" u="none" strike="noStrike" cap="none" normalizeH="0" baseline="0" dirty="0" smtClean="0">
              <a:ln>
                <a:noFill/>
              </a:ln>
              <a:solidFill>
                <a:schemeClr val="bg1"/>
              </a:solidFill>
              <a:effectLst/>
              <a:latin typeface="Times New Roman" panose="02020603050405020304" pitchFamily="18" charset="0"/>
              <a:ea typeface="仿宋_GB2312"/>
              <a:cs typeface="Times New Roman" panose="02020603050405020304" pitchFamily="18" charset="0"/>
            </a:endParaRPr>
          </a:p>
        </p:txBody>
      </p:sp>
      <p:sp>
        <p:nvSpPr>
          <p:cNvPr id="5" name="云形标注 4"/>
          <p:cNvSpPr/>
          <p:nvPr/>
        </p:nvSpPr>
        <p:spPr>
          <a:xfrm>
            <a:off x="3134458" y="4262511"/>
            <a:ext cx="8382000" cy="1934307"/>
          </a:xfrm>
          <a:prstGeom prst="cloudCallout">
            <a:avLst>
              <a:gd name="adj1" fmla="val -58676"/>
              <a:gd name="adj2" fmla="val 368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b="1" dirty="0" smtClean="0">
                <a:solidFill>
                  <a:srgbClr val="FF0000"/>
                </a:solidFill>
              </a:rPr>
              <a:t>地方水行政主管部门要严格执行节水评价制度，要建立节水评价台账，台账应包括规划或项目名称、类型、取用水规模、业主单位、技术审查单位、技术审查结论等</a:t>
            </a:r>
            <a:r>
              <a:rPr lang="en-US" altLang="zh-CN" sz="2000" b="1" dirty="0" smtClean="0">
                <a:solidFill>
                  <a:srgbClr val="FF0000"/>
                </a:solidFill>
              </a:rPr>
              <a:t>6</a:t>
            </a:r>
            <a:r>
              <a:rPr lang="zh-CN" altLang="en-US" sz="2000" b="1" dirty="0" smtClean="0">
                <a:solidFill>
                  <a:srgbClr val="FF0000"/>
                </a:solidFill>
              </a:rPr>
              <a:t>大内容。</a:t>
            </a:r>
            <a:endParaRPr lang="zh-CN" altLang="en-US" sz="2000" b="1" dirty="0">
              <a:solidFill>
                <a:srgbClr val="FF0000"/>
              </a:solidFill>
            </a:endParaRPr>
          </a:p>
        </p:txBody>
      </p:sp>
      <p:sp>
        <p:nvSpPr>
          <p:cNvPr id="2" name="椭圆 1"/>
          <p:cNvSpPr/>
          <p:nvPr/>
        </p:nvSpPr>
        <p:spPr>
          <a:xfrm>
            <a:off x="822960" y="3581400"/>
            <a:ext cx="5841365" cy="52324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32148419903&amp;di=9c215b9690837b3b2706b56cfc2ba962&amp;imgtype=0&amp;src=http%3A%2F%2F5b0988e595225.cdn.sohucs.com%2Fimages%2F20180614%2F21e1b1f936a84a9b96df04a8f0f16ecc.jpeg"/>
          <p:cNvPicPr>
            <a:picLocks noChangeAspect="1" noChangeArrowheads="1"/>
          </p:cNvPicPr>
          <p:nvPr/>
        </p:nvPicPr>
        <p:blipFill rotWithShape="1">
          <a:blip r:embed="rId1">
            <a:extLst>
              <a:ext uri="{28A0092B-C50C-407E-A947-70E740481C1C}">
                <a14:useLocalDpi xmlns:a14="http://schemas.microsoft.com/office/drawing/2010/main" val="0"/>
              </a:ext>
            </a:extLst>
          </a:blip>
          <a:srcRect l="11222" t="9532"/>
          <a:stretch>
            <a:fillRect/>
          </a:stretch>
        </p:blipFill>
        <p:spPr bwMode="auto">
          <a:xfrm>
            <a:off x="0" y="1828415"/>
            <a:ext cx="3494716" cy="321064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3776870" y="1163097"/>
            <a:ext cx="7957930" cy="5632311"/>
          </a:xfrm>
          <a:prstGeom prst="rect">
            <a:avLst/>
          </a:prstGeom>
        </p:spPr>
        <p:txBody>
          <a:bodyPr wrap="square">
            <a:spAutoFit/>
          </a:bodyPr>
          <a:lstStyle/>
          <a:p>
            <a:pPr algn="just">
              <a:lnSpc>
                <a:spcPct val="150000"/>
              </a:lnSpc>
              <a:spcBef>
                <a:spcPts val="0"/>
              </a:spcBef>
              <a:spcAft>
                <a:spcPts val="0"/>
              </a:spcAft>
            </a:pPr>
            <a:r>
              <a:rPr lang="en-US" altLang="zh-CN" sz="2135"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2014</a:t>
            </a:r>
            <a:r>
              <a:rPr lang="zh-CN" alt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月</a:t>
            </a:r>
            <a:r>
              <a:rPr lang="en-US" altLang="zh-CN" sz="24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14</a:t>
            </a:r>
            <a:r>
              <a:rPr lang="zh-CN" altLang="en-US" sz="24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日，习近平总书记在中央财经领导小组第五次会议上，</a:t>
            </a:r>
            <a:r>
              <a:rPr lang="zh-CN" alt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站在党和国家事业发展全局的战略高度，就保障国家水安全问题发表了重要</a:t>
            </a:r>
            <a:r>
              <a:rPr lang="zh-CN" altLang="en-US" sz="24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讲话：</a:t>
            </a:r>
            <a:endParaRPr lang="en-US" altLang="zh-CN"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50000"/>
              </a:lnSpc>
              <a:spcBef>
                <a:spcPts val="0"/>
              </a:spcBef>
              <a:spcAft>
                <a:spcPts val="0"/>
              </a:spcAft>
              <a:buFont typeface="Arial" panose="020B0604020202020204" pitchFamily="34" charset="0"/>
              <a:buChar char="•"/>
            </a:pPr>
            <a:r>
              <a:rPr lang="zh-CN" altLang="en-US" sz="2400" b="1" dirty="0" smtClean="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精辟论述了</a:t>
            </a:r>
            <a:r>
              <a:rPr lang="zh-CN" altLang="en-US" sz="2400" u="sng"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治水对民族发展和国家兴盛的战略意义</a:t>
            </a:r>
            <a:endParaRPr lang="en-US" altLang="zh-CN" sz="2400" u="sng"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50000"/>
              </a:lnSpc>
              <a:spcBef>
                <a:spcPts val="0"/>
              </a:spcBef>
              <a:spcAft>
                <a:spcPts val="0"/>
              </a:spcAft>
              <a:buFont typeface="Arial" panose="020B0604020202020204" pitchFamily="34" charset="0"/>
              <a:buChar char="•"/>
            </a:pPr>
            <a:r>
              <a:rPr lang="zh-CN" altLang="en-US" sz="2400" b="1" dirty="0" smtClean="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深刻分析了</a:t>
            </a:r>
            <a:r>
              <a:rPr lang="zh-CN" altLang="en-US" sz="2400" u="sng"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当前我国水安全的严峻形势</a:t>
            </a:r>
            <a:endParaRPr lang="en-US" altLang="zh-CN" sz="2400" u="sng"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50000"/>
              </a:lnSpc>
              <a:spcBef>
                <a:spcPts val="0"/>
              </a:spcBef>
              <a:spcAft>
                <a:spcPts val="0"/>
              </a:spcAft>
              <a:buFont typeface="Arial" panose="020B0604020202020204" pitchFamily="34" charset="0"/>
              <a:buChar char="•"/>
            </a:pPr>
            <a:r>
              <a:rPr lang="zh-CN" altLang="en-US" sz="2400" b="1" dirty="0" smtClean="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系统阐释了</a:t>
            </a:r>
            <a:r>
              <a:rPr lang="zh-CN" altLang="en-US" sz="2400" u="sng"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保障国家水安全的总体要求</a:t>
            </a:r>
            <a:endParaRPr lang="en-US" altLang="zh-CN" sz="2400" u="sng"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50000"/>
              </a:lnSpc>
              <a:spcBef>
                <a:spcPts val="0"/>
              </a:spcBef>
              <a:spcAft>
                <a:spcPts val="0"/>
              </a:spcAft>
              <a:buFont typeface="Arial" panose="020B0604020202020204" pitchFamily="34" charset="0"/>
              <a:buChar char="•"/>
            </a:pPr>
            <a:r>
              <a:rPr lang="zh-CN" altLang="en-US" sz="2400" b="1" dirty="0" smtClean="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明确提出了</a:t>
            </a:r>
            <a:r>
              <a:rPr lang="zh-CN" altLang="en-US" sz="2400" u="sng"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新时期中国治水的新思路（十六字治水方针）</a:t>
            </a:r>
            <a:endParaRPr lang="en-US" altLang="zh-CN" sz="2400" u="sng"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spcBef>
                <a:spcPts val="0"/>
              </a:spcBef>
              <a:spcAft>
                <a:spcPts val="0"/>
              </a:spcAft>
            </a:pPr>
            <a:r>
              <a:rPr lang="zh-CN" altLang="en-US" sz="2400" dirty="0" smtClean="0">
                <a:solidFill>
                  <a:schemeClr val="bg1"/>
                </a:solidFill>
              </a:rPr>
              <a:t>        </a:t>
            </a:r>
            <a:r>
              <a:rPr lang="zh-CN" altLang="en-US" sz="24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赋予了新时代治水的新内涵、新任务、新要求，为推进水治理体系与能力现代化建设、保障国家水安全指明了方向，是我们做好水利工作的科学指南。</a:t>
            </a:r>
            <a:endParaRPr lang="zh-CN" alt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p:cNvSpPr/>
          <p:nvPr/>
        </p:nvSpPr>
        <p:spPr>
          <a:xfrm>
            <a:off x="451461" y="393533"/>
            <a:ext cx="6841981" cy="523220"/>
          </a:xfrm>
          <a:prstGeom prst="rect">
            <a:avLst/>
          </a:prstGeom>
        </p:spPr>
        <p:txBody>
          <a:bodyPr wrap="square">
            <a:spAutoFit/>
          </a:bodyPr>
          <a:lstStyle/>
          <a:p>
            <a:r>
              <a:rPr lang="zh-CN" altLang="en-US" sz="28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“十六字”治水方针的提出</a:t>
            </a:r>
            <a:endParaRPr lang="zh-CN" altLang="en-US" sz="2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11555" y="2141220"/>
            <a:ext cx="10142220" cy="3647440"/>
          </a:xfrm>
          <a:prstGeom prst="rect">
            <a:avLst/>
          </a:prstGeom>
          <a:noFill/>
        </p:spPr>
        <p:txBody>
          <a:bodyPr wrap="square" rtlCol="0">
            <a:spAutoFit/>
          </a:bodyPr>
          <a:lstStyle/>
          <a:p>
            <a:pPr>
              <a:lnSpc>
                <a:spcPts val="4000"/>
              </a:lnSpc>
            </a:pPr>
            <a:r>
              <a:rPr lang="en-US" altLang="zh-CN" sz="2800" dirty="0">
                <a:ln>
                  <a:solidFill>
                    <a:srgbClr val="C00000"/>
                  </a:solidFill>
                </a:ln>
                <a:solidFill>
                  <a:srgbClr val="FFFFFF"/>
                </a:solidFill>
                <a:uFillTx/>
              </a:rPr>
              <a:t>           </a:t>
            </a:r>
            <a:r>
              <a:rPr lang="en-US" altLang="zh-CN" sz="2800" b="1" dirty="0" err="1">
                <a:ln>
                  <a:solidFill>
                    <a:srgbClr val="C00000"/>
                  </a:solidFill>
                </a:ln>
                <a:solidFill>
                  <a:srgbClr val="FFC000"/>
                </a:solidFill>
                <a:uFillTx/>
                <a:latin typeface="黑体" panose="02010609060101010101" pitchFamily="49" charset="-122"/>
                <a:ea typeface="黑体" panose="02010609060101010101" pitchFamily="49" charset="-122"/>
              </a:rPr>
              <a:t>三、打造一个亮点，实施高校合同节水</a:t>
            </a:r>
            <a:r>
              <a:rPr lang="en-US" altLang="zh-CN" sz="2800" dirty="0">
                <a:ln>
                  <a:solidFill>
                    <a:srgbClr val="C00000"/>
                  </a:solidFill>
                </a:ln>
                <a:solidFill>
                  <a:srgbClr val="FFC000"/>
                </a:solidFill>
                <a:uFillTx/>
                <a:latin typeface="黑体" panose="02010609060101010101" pitchFamily="49" charset="-122"/>
                <a:ea typeface="黑体" panose="02010609060101010101" pitchFamily="49" charset="-122"/>
              </a:rPr>
              <a:t>。</a:t>
            </a:r>
            <a:r>
              <a:rPr sz="2800" b="1" dirty="0">
                <a:ln>
                  <a:noFill/>
                </a:ln>
                <a:solidFill>
                  <a:schemeClr val="bg1"/>
                </a:solidFill>
                <a:effectLst/>
                <a:uLnTx/>
                <a:uFillTx/>
                <a:latin typeface="黑体" panose="02010609060101010101" pitchFamily="49" charset="-122"/>
                <a:ea typeface="黑体" panose="02010609060101010101" pitchFamily="49" charset="-122"/>
                <a:sym typeface="+mn-ea"/>
              </a:rPr>
              <a:t>我国高校数量多、 </a:t>
            </a:r>
            <a:r>
              <a:rPr lang="zh-CN" sz="2800" b="1" dirty="0">
                <a:ln>
                  <a:noFill/>
                </a:ln>
                <a:solidFill>
                  <a:schemeClr val="bg1"/>
                </a:solidFill>
                <a:effectLst/>
                <a:uLnTx/>
                <a:uFillTx/>
                <a:latin typeface="黑体" panose="02010609060101010101" pitchFamily="49" charset="-122"/>
                <a:ea typeface="黑体" panose="02010609060101010101" pitchFamily="49" charset="-122"/>
                <a:sym typeface="+mn-ea"/>
              </a:rPr>
              <a:t>学生</a:t>
            </a:r>
            <a:r>
              <a:rPr sz="2800" b="1" dirty="0">
                <a:ln>
                  <a:noFill/>
                </a:ln>
                <a:solidFill>
                  <a:schemeClr val="bg1"/>
                </a:solidFill>
                <a:effectLst/>
                <a:uLnTx/>
                <a:uFillTx/>
                <a:latin typeface="黑体" panose="02010609060101010101" pitchFamily="49" charset="-122"/>
                <a:ea typeface="黑体" panose="02010609060101010101" pitchFamily="49" charset="-122"/>
                <a:sym typeface="+mn-ea"/>
              </a:rPr>
              <a:t>集中，用水量</a:t>
            </a:r>
            <a:r>
              <a:rPr lang="zh-CN" sz="2800" b="1" dirty="0">
                <a:ln>
                  <a:noFill/>
                </a:ln>
                <a:solidFill>
                  <a:schemeClr val="bg1"/>
                </a:solidFill>
                <a:effectLst/>
                <a:uLnTx/>
                <a:uFillTx/>
                <a:latin typeface="黑体" panose="02010609060101010101" pitchFamily="49" charset="-122"/>
                <a:ea typeface="黑体" panose="02010609060101010101" pitchFamily="49" charset="-122"/>
                <a:sym typeface="+mn-ea"/>
              </a:rPr>
              <a:t>大</a:t>
            </a:r>
            <a:r>
              <a:rPr sz="2800" b="1" dirty="0">
                <a:ln>
                  <a:noFill/>
                </a:ln>
                <a:solidFill>
                  <a:schemeClr val="bg1"/>
                </a:solidFill>
                <a:effectLst/>
                <a:uLnTx/>
                <a:uFillTx/>
                <a:latin typeface="黑体" panose="02010609060101010101" pitchFamily="49" charset="-122"/>
                <a:ea typeface="黑体" panose="02010609060101010101" pitchFamily="49" charset="-122"/>
                <a:sym typeface="+mn-ea"/>
              </a:rPr>
              <a:t>，用水效率偏低，</a:t>
            </a:r>
            <a:r>
              <a:rPr sz="2800" b="1" u="sng" dirty="0">
                <a:ln>
                  <a:noFill/>
                </a:ln>
                <a:solidFill>
                  <a:srgbClr val="AE0202"/>
                </a:solidFill>
                <a:effectLst/>
                <a:uLnTx/>
                <a:uFillTx/>
                <a:latin typeface="黑体" panose="02010609060101010101" pitchFamily="49" charset="-122"/>
                <a:ea typeface="黑体" panose="02010609060101010101" pitchFamily="49" charset="-122"/>
                <a:sym typeface="+mn-ea"/>
              </a:rPr>
              <a:t>节水潜力大</a:t>
            </a:r>
            <a:r>
              <a:rPr lang="zh-CN" sz="2800" b="1" u="sng" dirty="0">
                <a:ln>
                  <a:noFill/>
                </a:ln>
                <a:solidFill>
                  <a:srgbClr val="AE0202"/>
                </a:solidFill>
                <a:effectLst/>
                <a:uLnTx/>
                <a:uFillTx/>
                <a:latin typeface="黑体" panose="02010609060101010101" pitchFamily="49" charset="-122"/>
                <a:ea typeface="黑体" panose="02010609060101010101" pitchFamily="49" charset="-122"/>
                <a:sym typeface="+mn-ea"/>
              </a:rPr>
              <a:t>，节水改造资金筹集困难</a:t>
            </a:r>
            <a:r>
              <a:rPr sz="2800" b="1" dirty="0">
                <a:ln>
                  <a:noFill/>
                </a:ln>
                <a:solidFill>
                  <a:schemeClr val="bg1"/>
                </a:solidFill>
                <a:effectLst/>
                <a:uLnTx/>
                <a:uFillTx/>
                <a:latin typeface="黑体" panose="02010609060101010101" pitchFamily="49" charset="-122"/>
                <a:ea typeface="黑体" panose="02010609060101010101" pitchFamily="49" charset="-122"/>
                <a:sym typeface="+mn-ea"/>
              </a:rPr>
              <a:t>。</a:t>
            </a:r>
            <a:r>
              <a:rPr lang="zh-CN" sz="2800" b="1" dirty="0">
                <a:ln>
                  <a:noFill/>
                </a:ln>
                <a:solidFill>
                  <a:schemeClr val="bg1"/>
                </a:solidFill>
                <a:effectLst/>
                <a:uLnTx/>
                <a:uFillTx/>
                <a:latin typeface="黑体" panose="02010609060101010101" pitchFamily="49" charset="-122"/>
                <a:ea typeface="黑体" panose="02010609060101010101" pitchFamily="49" charset="-122"/>
                <a:sym typeface="+mn-ea"/>
              </a:rPr>
              <a:t>通过</a:t>
            </a:r>
            <a:r>
              <a:rPr sz="2800" b="1" dirty="0">
                <a:ln>
                  <a:noFill/>
                </a:ln>
                <a:solidFill>
                  <a:schemeClr val="bg1"/>
                </a:solidFill>
                <a:effectLst/>
                <a:uLnTx/>
                <a:uFillTx/>
                <a:latin typeface="黑体" panose="02010609060101010101" pitchFamily="49" charset="-122"/>
                <a:ea typeface="黑体" panose="02010609060101010101" pitchFamily="49" charset="-122"/>
                <a:sym typeface="+mn-ea"/>
              </a:rPr>
              <a:t>建设节水型高校，可以培养学生的节水意识，</a:t>
            </a:r>
            <a:r>
              <a:rPr sz="2800" b="1" dirty="0" smtClean="0">
                <a:ln>
                  <a:noFill/>
                </a:ln>
                <a:solidFill>
                  <a:schemeClr val="bg1"/>
                </a:solidFill>
                <a:effectLst/>
                <a:uLnTx/>
                <a:uFillTx/>
                <a:latin typeface="黑体" panose="02010609060101010101" pitchFamily="49" charset="-122"/>
                <a:ea typeface="黑体" panose="02010609060101010101" pitchFamily="49" charset="-122"/>
                <a:sym typeface="+mn-ea"/>
              </a:rPr>
              <a:t>引领带动全社会形成节约用水</a:t>
            </a:r>
            <a:r>
              <a:rPr lang="zh-CN" altLang="en-US" sz="2800" b="1" dirty="0" smtClean="0">
                <a:ln>
                  <a:noFill/>
                </a:ln>
                <a:solidFill>
                  <a:schemeClr val="bg1"/>
                </a:solidFill>
                <a:effectLst/>
                <a:uLnTx/>
                <a:uFillTx/>
                <a:latin typeface="黑体" panose="02010609060101010101" pitchFamily="49" charset="-122"/>
                <a:ea typeface="黑体" panose="02010609060101010101" pitchFamily="49" charset="-122"/>
                <a:sym typeface="+mn-ea"/>
              </a:rPr>
              <a:t>新</a:t>
            </a:r>
            <a:r>
              <a:rPr sz="2800" b="1" dirty="0" smtClean="0">
                <a:ln>
                  <a:noFill/>
                </a:ln>
                <a:solidFill>
                  <a:schemeClr val="bg1"/>
                </a:solidFill>
                <a:effectLst/>
                <a:uLnTx/>
                <a:uFillTx/>
                <a:latin typeface="黑体" panose="02010609060101010101" pitchFamily="49" charset="-122"/>
                <a:ea typeface="黑体" panose="02010609060101010101" pitchFamily="49" charset="-122"/>
                <a:sym typeface="+mn-ea"/>
              </a:rPr>
              <a:t>风尚，</a:t>
            </a:r>
            <a:r>
              <a:rPr lang="zh-CN" altLang="en-US" sz="2800" b="1" dirty="0" smtClean="0">
                <a:ln>
                  <a:noFill/>
                </a:ln>
                <a:solidFill>
                  <a:schemeClr val="bg1"/>
                </a:solidFill>
                <a:effectLst/>
                <a:uLnTx/>
                <a:uFillTx/>
                <a:latin typeface="黑体" panose="02010609060101010101" pitchFamily="49" charset="-122"/>
                <a:ea typeface="黑体" panose="02010609060101010101" pitchFamily="49" charset="-122"/>
                <a:sym typeface="+mn-ea"/>
              </a:rPr>
              <a:t>实施高效合同节水，就是</a:t>
            </a:r>
            <a:r>
              <a:rPr sz="2800" b="1" dirty="0" smtClean="0">
                <a:ln>
                  <a:noFill/>
                </a:ln>
                <a:solidFill>
                  <a:schemeClr val="bg1"/>
                </a:solidFill>
                <a:effectLst/>
                <a:uLnTx/>
                <a:uFillTx/>
                <a:latin typeface="黑体" panose="02010609060101010101" pitchFamily="49" charset="-122"/>
                <a:ea typeface="黑体" panose="02010609060101010101" pitchFamily="49" charset="-122"/>
              </a:rPr>
              <a:t>通过合同节水引入社会资本，既实现水资源高效利用</a:t>
            </a:r>
            <a:r>
              <a:rPr sz="2800" b="1" dirty="0">
                <a:ln>
                  <a:noFill/>
                </a:ln>
                <a:solidFill>
                  <a:schemeClr val="bg1"/>
                </a:solidFill>
                <a:effectLst/>
                <a:uLnTx/>
                <a:uFillTx/>
                <a:latin typeface="黑体" panose="02010609060101010101" pitchFamily="49" charset="-122"/>
                <a:ea typeface="黑体" panose="02010609060101010101" pitchFamily="49" charset="-122"/>
              </a:rPr>
              <a:t>，又达到”</a:t>
            </a:r>
            <a:r>
              <a:rPr sz="2800" b="1" u="sng" dirty="0">
                <a:ln>
                  <a:noFill/>
                </a:ln>
                <a:solidFill>
                  <a:srgbClr val="AE0202"/>
                </a:solidFill>
                <a:effectLst/>
                <a:uLnTx/>
                <a:uFillTx/>
                <a:latin typeface="黑体" panose="02010609060101010101" pitchFamily="49" charset="-122"/>
                <a:ea typeface="黑体" panose="02010609060101010101" pitchFamily="49" charset="-122"/>
              </a:rPr>
              <a:t>教育学生、引领家庭、文明社会“</a:t>
            </a:r>
            <a:r>
              <a:rPr sz="2800" b="1" dirty="0">
                <a:ln>
                  <a:noFill/>
                </a:ln>
                <a:solidFill>
                  <a:schemeClr val="bg1"/>
                </a:solidFill>
                <a:effectLst/>
                <a:uLnTx/>
                <a:uFillTx/>
                <a:latin typeface="黑体" panose="02010609060101010101" pitchFamily="49" charset="-122"/>
                <a:ea typeface="黑体" panose="02010609060101010101" pitchFamily="49" charset="-122"/>
              </a:rPr>
              <a:t>的目的。</a:t>
            </a:r>
            <a:endParaRPr sz="2800" b="1" dirty="0">
              <a:ln>
                <a:noFill/>
              </a:ln>
              <a:solidFill>
                <a:schemeClr val="bg1"/>
              </a:solidFill>
              <a:effectLst/>
              <a:uLnTx/>
              <a:uFillTx/>
              <a:latin typeface="黑体" panose="02010609060101010101" pitchFamily="49" charset="-122"/>
              <a:ea typeface="黑体" panose="02010609060101010101" pitchFamily="49" charset="-122"/>
            </a:endParaRPr>
          </a:p>
          <a:p>
            <a:pPr>
              <a:lnSpc>
                <a:spcPts val="4000"/>
              </a:lnSpc>
            </a:pPr>
            <a:endParaRPr lang="en-US" altLang="zh-CN" sz="280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endParaRPr>
          </a:p>
        </p:txBody>
      </p:sp>
      <p:sp>
        <p:nvSpPr>
          <p:cNvPr id="4" name="矩形 3"/>
          <p:cNvSpPr/>
          <p:nvPr/>
        </p:nvSpPr>
        <p:spPr>
          <a:xfrm>
            <a:off x="498475" y="280035"/>
            <a:ext cx="9088755" cy="1198880"/>
          </a:xfrm>
          <a:prstGeom prst="rect">
            <a:avLst/>
          </a:prstGeom>
          <a:solidFill>
            <a:srgbClr val="2E75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打好</a:t>
            </a: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节约用水攻坚战</a:t>
            </a: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四个一</a:t>
            </a:r>
            <a:endPar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8475" y="280035"/>
            <a:ext cx="9088755" cy="1198880"/>
          </a:xfrm>
          <a:prstGeom prst="rect">
            <a:avLst/>
          </a:prstGeom>
          <a:solidFill>
            <a:srgbClr val="2E75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打好</a:t>
            </a: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节约用水攻坚战</a:t>
            </a: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四个一</a:t>
            </a:r>
            <a:endPar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9074" name="Rectangle 2"/>
          <p:cNvSpPr>
            <a:spLocks noChangeArrowheads="1"/>
          </p:cNvSpPr>
          <p:nvPr/>
        </p:nvSpPr>
        <p:spPr bwMode="auto">
          <a:xfrm>
            <a:off x="690691" y="1742110"/>
            <a:ext cx="10296177" cy="4434840"/>
          </a:xfrm>
          <a:prstGeom prst="rect">
            <a:avLst/>
          </a:prstGeom>
          <a:noFill/>
          <a:ln w="9525">
            <a:noFill/>
            <a:miter lim="800000"/>
          </a:ln>
          <a:effectLst/>
        </p:spPr>
        <p:txBody>
          <a:bodyPr vert="horz" wrap="square" lIns="91440" tIns="45720" rIns="91440" bIns="45720" numCol="1" anchor="ctr" anchorCtr="0" compatLnSpc="1">
            <a:spAutoFit/>
          </a:bodyPr>
          <a:lstStyle/>
          <a:p>
            <a:pPr lvl="0" indent="406400" eaLnBrk="0" hangingPunct="0">
              <a:lnSpc>
                <a:spcPts val="3800"/>
              </a:lnSpc>
            </a:pPr>
            <a:r>
              <a:rPr kumimoji="0" lang="en-US" altLang="zh-CN"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   </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省级层面开展情况：  今年</a:t>
            </a:r>
            <a:r>
              <a:rPr kumimoji="0" lang="en-US" altLang="zh-CN"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7</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月份，我厅与教育厅联合组织沈阳工业大学与水利部灌排中心和</a:t>
            </a:r>
            <a:r>
              <a:rPr lang="zh-CN" altLang="en-US" sz="2800" b="1" dirty="0" smtClean="0">
                <a:solidFill>
                  <a:schemeClr val="bg1"/>
                </a:solidFill>
              </a:rPr>
              <a:t>上海威派格公司</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进行高校合同节水工作对接。目前已提出</a:t>
            </a:r>
            <a:r>
              <a:rPr kumimoji="0" lang="en-US" altLang="zh-CN"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沈阳工业大学合同节水管理示范项目实施方案</a:t>
            </a:r>
            <a:r>
              <a:rPr kumimoji="0" lang="en-US" altLang="zh-CN"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，包括学生宿舍楼</a:t>
            </a:r>
            <a:r>
              <a:rPr kumimoji="0" lang="en-US" altLang="zh-CN"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15</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栋，教学楼与办公楼</a:t>
            </a:r>
            <a:r>
              <a:rPr kumimoji="0" lang="en-US" altLang="zh-CN"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35</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栋，估算总投资为</a:t>
            </a:r>
            <a:r>
              <a:rPr kumimoji="0" lang="en-US" altLang="zh-CN" sz="2800" b="1" i="0" u="none" strike="noStrike" cap="none" normalizeH="0" baseline="0" dirty="0" smtClean="0">
                <a:ln>
                  <a:noFill/>
                </a:ln>
                <a:solidFill>
                  <a:srgbClr val="FF0000"/>
                </a:solidFill>
                <a:effectLst/>
                <a:latin typeface="Calibri" panose="020F0502020204030204" pitchFamily="34" charset="0"/>
                <a:ea typeface="宋体" panose="02010600030101010101" pitchFamily="2" charset="-122"/>
                <a:cs typeface="仿宋" panose="02010609060101010101" pitchFamily="49" charset="-122"/>
              </a:rPr>
              <a:t>832</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万元。沈阳工业大学年均用水量为</a:t>
            </a:r>
            <a:r>
              <a:rPr kumimoji="0" lang="en-US" altLang="zh-CN" sz="2800" b="1" i="0" u="none" strike="noStrike" cap="none" normalizeH="0" baseline="0" dirty="0" smtClean="0">
                <a:ln>
                  <a:noFill/>
                </a:ln>
                <a:solidFill>
                  <a:srgbClr val="FF0000"/>
                </a:solidFill>
                <a:effectLst/>
                <a:latin typeface="Calibri" panose="020F0502020204030204" pitchFamily="34" charset="0"/>
                <a:ea typeface="宋体" panose="02010600030101010101" pitchFamily="2" charset="-122"/>
                <a:cs typeface="仿宋" panose="02010609060101010101" pitchFamily="49" charset="-122"/>
              </a:rPr>
              <a:t>124</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万吨，水价为</a:t>
            </a:r>
            <a:r>
              <a:rPr kumimoji="0" lang="en-US" altLang="zh-CN" sz="2800" b="1" i="0" u="none" strike="noStrike" cap="none" normalizeH="0" baseline="0" dirty="0" smtClean="0">
                <a:ln>
                  <a:noFill/>
                </a:ln>
                <a:solidFill>
                  <a:srgbClr val="FF0000"/>
                </a:solidFill>
                <a:effectLst/>
                <a:latin typeface="Calibri" panose="020F0502020204030204" pitchFamily="34" charset="0"/>
                <a:ea typeface="宋体" panose="02010600030101010101" pitchFamily="2" charset="-122"/>
                <a:cs typeface="仿宋" panose="02010609060101010101" pitchFamily="49" charset="-122"/>
              </a:rPr>
              <a:t>3.54</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元</a:t>
            </a:r>
            <a:r>
              <a:rPr kumimoji="0" lang="en-US" altLang="zh-CN"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吨。若按全部节水改造后综合节水率为</a:t>
            </a:r>
            <a:r>
              <a:rPr kumimoji="0" lang="en-US" altLang="zh-CN" sz="2800" b="1" i="0" u="none" strike="noStrike" cap="none" normalizeH="0" baseline="0" dirty="0" smtClean="0">
                <a:ln>
                  <a:noFill/>
                </a:ln>
                <a:solidFill>
                  <a:srgbClr val="FF0000"/>
                </a:solidFill>
                <a:effectLst/>
                <a:latin typeface="Calibri" panose="020F0502020204030204" pitchFamily="34" charset="0"/>
                <a:ea typeface="宋体" panose="02010600030101010101" pitchFamily="2" charset="-122"/>
                <a:cs typeface="仿宋" panose="02010609060101010101" pitchFamily="49" charset="-122"/>
              </a:rPr>
              <a:t>30</a:t>
            </a:r>
            <a:r>
              <a:rPr kumimoji="0" lang="en-US" altLang="zh-CN"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，综合节水量约为</a:t>
            </a:r>
            <a:r>
              <a:rPr kumimoji="0" lang="en-US" altLang="zh-CN" sz="2800" b="1" i="0" u="none" strike="noStrike" cap="none" normalizeH="0" baseline="0" dirty="0" smtClean="0">
                <a:ln>
                  <a:noFill/>
                </a:ln>
                <a:solidFill>
                  <a:srgbClr val="FF0000"/>
                </a:solidFill>
                <a:effectLst/>
                <a:latin typeface="Calibri" panose="020F0502020204030204" pitchFamily="34" charset="0"/>
                <a:ea typeface="宋体" panose="02010600030101010101" pitchFamily="2" charset="-122"/>
                <a:cs typeface="仿宋" panose="02010609060101010101" pitchFamily="49" charset="-122"/>
              </a:rPr>
              <a:t>37</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万吨，每年节省水费约为</a:t>
            </a:r>
            <a:r>
              <a:rPr kumimoji="0" lang="en-US" altLang="zh-CN" sz="2800" b="1" i="0" u="none" strike="noStrike" cap="none" normalizeH="0" baseline="0" dirty="0" smtClean="0">
                <a:ln>
                  <a:noFill/>
                </a:ln>
                <a:solidFill>
                  <a:srgbClr val="FF0000"/>
                </a:solidFill>
                <a:effectLst/>
                <a:latin typeface="Calibri" panose="020F0502020204030204" pitchFamily="34" charset="0"/>
                <a:ea typeface="宋体" panose="02010600030101010101" pitchFamily="2" charset="-122"/>
                <a:cs typeface="仿宋" panose="02010609060101010101" pitchFamily="49" charset="-122"/>
              </a:rPr>
              <a:t>132</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万元。初步拟定合同期限</a:t>
            </a:r>
            <a:r>
              <a:rPr kumimoji="0" lang="en-US" altLang="zh-CN" sz="2800" b="1" i="0" u="none" strike="noStrike" cap="none" normalizeH="0" baseline="0" dirty="0" smtClean="0">
                <a:ln>
                  <a:noFill/>
                </a:ln>
                <a:solidFill>
                  <a:srgbClr val="FF0000"/>
                </a:solidFill>
                <a:effectLst/>
                <a:latin typeface="Calibri" panose="020F0502020204030204" pitchFamily="34" charset="0"/>
                <a:ea typeface="宋体" panose="02010600030101010101" pitchFamily="2" charset="-122"/>
                <a:cs typeface="仿宋" panose="02010609060101010101" pitchFamily="49" charset="-122"/>
              </a:rPr>
              <a:t>8</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年，前</a:t>
            </a:r>
            <a:r>
              <a:rPr kumimoji="0" lang="en-US" altLang="zh-CN" sz="2800" b="1" i="0" u="none" strike="noStrike" cap="none" normalizeH="0" baseline="0" dirty="0" smtClean="0">
                <a:ln>
                  <a:noFill/>
                </a:ln>
                <a:solidFill>
                  <a:srgbClr val="FF0000"/>
                </a:solidFill>
                <a:effectLst/>
                <a:latin typeface="Calibri" panose="020F0502020204030204" pitchFamily="34" charset="0"/>
                <a:ea typeface="宋体" panose="02010600030101010101" pitchFamily="2" charset="-122"/>
                <a:cs typeface="仿宋" panose="02010609060101010101" pitchFamily="49" charset="-122"/>
              </a:rPr>
              <a:t>5</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年节水收益归节水服务企业，用以节水服务企业收回投资成本，后</a:t>
            </a:r>
            <a:r>
              <a:rPr kumimoji="0" lang="en-US" altLang="zh-CN" sz="2800" b="1" i="0" u="none" strike="noStrike" cap="none" normalizeH="0" baseline="0" dirty="0" smtClean="0">
                <a:ln>
                  <a:noFill/>
                </a:ln>
                <a:solidFill>
                  <a:srgbClr val="FF0000"/>
                </a:solidFill>
                <a:effectLst/>
                <a:latin typeface="Calibri" panose="020F0502020204030204" pitchFamily="34" charset="0"/>
                <a:ea typeface="宋体" panose="02010600030101010101" pitchFamily="2" charset="-122"/>
                <a:cs typeface="仿宋" panose="02010609060101010101" pitchFamily="49" charset="-122"/>
              </a:rPr>
              <a:t>3</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年学校和节水服务企业进行节水效益分享。</a:t>
            </a:r>
            <a:endParaRPr kumimoji="0" lang="zh-CN" altLang="en-US" sz="28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8475" y="280035"/>
            <a:ext cx="9088755" cy="1198880"/>
          </a:xfrm>
          <a:prstGeom prst="rect">
            <a:avLst/>
          </a:prstGeom>
          <a:solidFill>
            <a:srgbClr val="2E75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打好</a:t>
            </a: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节约用水攻坚战</a:t>
            </a: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四个一</a:t>
            </a:r>
            <a:endPar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9074" name="Rectangle 2"/>
          <p:cNvSpPr>
            <a:spLocks noChangeArrowheads="1"/>
          </p:cNvSpPr>
          <p:nvPr/>
        </p:nvSpPr>
        <p:spPr bwMode="auto">
          <a:xfrm>
            <a:off x="879432" y="2115800"/>
            <a:ext cx="10141432" cy="329184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06400" algn="l" defTabSz="914400" rtl="0" eaLnBrk="1" fontAlgn="base" latinLnBrk="0" hangingPunct="1">
              <a:lnSpc>
                <a:spcPct val="150000"/>
              </a:lnSpc>
              <a:spcBef>
                <a:spcPct val="0"/>
              </a:spcBef>
              <a:spcAft>
                <a:spcPct val="0"/>
              </a:spcAft>
              <a:buClrTx/>
              <a:buSzTx/>
              <a:buFontTx/>
              <a:buNone/>
            </a:pPr>
            <a:r>
              <a:rPr kumimoji="0" lang="en-US" altLang="zh-CN" sz="2800" b="1" i="0" u="none" strike="noStrike" cap="none" normalizeH="0" baseline="0" dirty="0" smtClean="0">
                <a:ln>
                  <a:noFill/>
                </a:ln>
                <a:solidFill>
                  <a:schemeClr val="bg1"/>
                </a:solidFill>
                <a:effectLst/>
                <a:latin typeface="Times New Roman" panose="02020603050405020304" pitchFamily="18" charset="0"/>
                <a:ea typeface="仿宋_GB2312" charset="-122"/>
                <a:cs typeface="Times New Roman" panose="02020603050405020304" pitchFamily="18" charset="0"/>
              </a:rPr>
              <a:t>    </a:t>
            </a:r>
            <a:r>
              <a:rPr kumimoji="0" lang="zh-CN" altLang="en-US" sz="2800" b="1" i="0" u="none" strike="noStrike" cap="none" normalizeH="0" baseline="0" dirty="0" smtClean="0">
                <a:ln>
                  <a:noFill/>
                </a:ln>
                <a:solidFill>
                  <a:schemeClr val="bg1"/>
                </a:solidFill>
                <a:effectLst/>
                <a:latin typeface="Times New Roman" panose="02020603050405020304" pitchFamily="18" charset="0"/>
                <a:ea typeface="仿宋_GB2312" charset="-122"/>
                <a:cs typeface="Times New Roman" panose="02020603050405020304" pitchFamily="18" charset="0"/>
              </a:rPr>
              <a:t>我厅</a:t>
            </a:r>
            <a:r>
              <a:rPr kumimoji="0" lang="zh-CN" sz="2800" b="1" i="0" u="none" strike="noStrike" cap="none" normalizeH="0" baseline="0" dirty="0" smtClean="0">
                <a:ln>
                  <a:noFill/>
                </a:ln>
                <a:solidFill>
                  <a:schemeClr val="bg1"/>
                </a:solidFill>
                <a:effectLst/>
                <a:latin typeface="Times New Roman" panose="02020603050405020304" pitchFamily="18" charset="0"/>
                <a:ea typeface="仿宋_GB2312" charset="-122"/>
                <a:cs typeface="Times New Roman" panose="02020603050405020304" pitchFamily="18" charset="0"/>
              </a:rPr>
              <a:t>会同省教育厅、省机关事务管理局转发了</a:t>
            </a:r>
            <a:r>
              <a:rPr kumimoji="0" lang="zh-CN" altLang="zh-CN"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a:t>
            </a:r>
            <a:r>
              <a:rPr kumimoji="0" lang="zh-CN"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水利部 教育部 国家机关事务管理局关于深入推进高校节约用水工作的通知</a:t>
            </a:r>
            <a:r>
              <a:rPr kumimoji="0" lang="zh-CN" altLang="zh-CN"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a:t>
            </a:r>
            <a:r>
              <a:rPr kumimoji="0" lang="zh-CN"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（辽水合</a:t>
            </a:r>
            <a:r>
              <a:rPr kumimoji="0" lang="zh-CN" altLang="zh-CN"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a:t>
            </a:r>
            <a:r>
              <a:rPr kumimoji="0" lang="en-US" altLang="zh-CN"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2019〕12</a:t>
            </a:r>
            <a:r>
              <a:rPr kumimoji="0" lang="zh-CN" altLang="en-US" sz="2800" b="1"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cs typeface="仿宋" panose="02010609060101010101" pitchFamily="49" charset="-122"/>
              </a:rPr>
              <a:t>号），</a:t>
            </a:r>
            <a:r>
              <a:rPr kumimoji="0" lang="zh-CN" altLang="en-US" sz="2800" b="1" i="0" u="none" strike="noStrike" cap="none" normalizeH="0" baseline="0" dirty="0" smtClean="0">
                <a:ln>
                  <a:noFill/>
                </a:ln>
                <a:solidFill>
                  <a:srgbClr val="FFC000"/>
                </a:solidFill>
                <a:effectLst/>
                <a:latin typeface="Calibri" panose="020F0502020204030204" pitchFamily="34" charset="0"/>
                <a:ea typeface="宋体" panose="02010600030101010101" pitchFamily="2" charset="-122"/>
                <a:cs typeface="仿宋" panose="02010609060101010101" pitchFamily="49" charset="-122"/>
              </a:rPr>
              <a:t>要求各地要积极探索推进高校合同节水管理模式，吸引社会资金参与高校节水改造和用水管理，力争</a:t>
            </a:r>
            <a:r>
              <a:rPr kumimoji="0" lang="en-US" altLang="zh-CN" sz="2800" b="1" i="0" u="none" strike="noStrike" cap="none" normalizeH="0" baseline="0" dirty="0" smtClean="0">
                <a:ln>
                  <a:noFill/>
                </a:ln>
                <a:solidFill>
                  <a:srgbClr val="FFC000"/>
                </a:solidFill>
                <a:effectLst/>
                <a:latin typeface="Calibri" panose="020F0502020204030204" pitchFamily="34" charset="0"/>
                <a:ea typeface="宋体" panose="02010600030101010101" pitchFamily="2" charset="-122"/>
                <a:cs typeface="仿宋" panose="02010609060101010101" pitchFamily="49" charset="-122"/>
              </a:rPr>
              <a:t>2020</a:t>
            </a:r>
            <a:r>
              <a:rPr kumimoji="0" lang="zh-CN" altLang="en-US" sz="2800" b="1" i="0" u="none" strike="noStrike" cap="none" normalizeH="0" baseline="0" dirty="0" smtClean="0">
                <a:ln>
                  <a:noFill/>
                </a:ln>
                <a:solidFill>
                  <a:srgbClr val="FFC000"/>
                </a:solidFill>
                <a:effectLst/>
                <a:latin typeface="Calibri" panose="020F0502020204030204" pitchFamily="34" charset="0"/>
                <a:ea typeface="宋体" panose="02010600030101010101" pitchFamily="2" charset="-122"/>
                <a:cs typeface="仿宋" panose="02010609060101010101" pitchFamily="49" charset="-122"/>
              </a:rPr>
              <a:t>年底前各市选取</a:t>
            </a:r>
            <a:r>
              <a:rPr kumimoji="0" lang="en-US" altLang="zh-CN" sz="2800" b="1" i="0" u="none" strike="noStrike" cap="none" normalizeH="0" baseline="0" dirty="0" smtClean="0">
                <a:ln>
                  <a:noFill/>
                </a:ln>
                <a:solidFill>
                  <a:srgbClr val="FFC000"/>
                </a:solidFill>
                <a:effectLst/>
                <a:latin typeface="Calibri" panose="020F0502020204030204" pitchFamily="34" charset="0"/>
                <a:ea typeface="宋体" panose="02010600030101010101" pitchFamily="2" charset="-122"/>
                <a:cs typeface="仿宋" panose="02010609060101010101" pitchFamily="49" charset="-122"/>
              </a:rPr>
              <a:t>1-2</a:t>
            </a:r>
            <a:r>
              <a:rPr kumimoji="0" lang="zh-CN" altLang="en-US" sz="2800" b="1" i="0" u="none" strike="noStrike" cap="none" normalizeH="0" baseline="0" dirty="0" smtClean="0">
                <a:ln>
                  <a:noFill/>
                </a:ln>
                <a:solidFill>
                  <a:srgbClr val="FFC000"/>
                </a:solidFill>
                <a:effectLst/>
                <a:latin typeface="Calibri" panose="020F0502020204030204" pitchFamily="34" charset="0"/>
                <a:ea typeface="宋体" panose="02010600030101010101" pitchFamily="2" charset="-122"/>
                <a:cs typeface="仿宋" panose="02010609060101010101" pitchFamily="49" charset="-122"/>
              </a:rPr>
              <a:t>所高校开展合同节水试点工作。</a:t>
            </a:r>
            <a:endParaRPr kumimoji="0" lang="zh-CN" altLang="en-US" sz="2800" b="1" i="0" u="none" strike="noStrike" cap="none" normalizeH="0" baseline="0" dirty="0" smtClean="0">
              <a:ln>
                <a:noFill/>
              </a:ln>
              <a:solidFill>
                <a:srgbClr val="FFC000"/>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8975" y="2581910"/>
            <a:ext cx="4621530" cy="2631440"/>
          </a:xfrm>
          <a:prstGeom prst="rect">
            <a:avLst/>
          </a:prstGeom>
          <a:noFill/>
        </p:spPr>
        <p:txBody>
          <a:bodyPr wrap="square" rtlCol="0">
            <a:spAutoFit/>
          </a:bodyPr>
          <a:lstStyle/>
          <a:p>
            <a:pPr>
              <a:lnSpc>
                <a:spcPts val="4000"/>
              </a:lnSpc>
            </a:pPr>
            <a:r>
              <a:rPr lang="en-US" altLang="zh-CN" sz="2800" dirty="0">
                <a:ln>
                  <a:solidFill>
                    <a:srgbClr val="C00000"/>
                  </a:solidFill>
                </a:ln>
                <a:solidFill>
                  <a:srgbClr val="FFFFFF"/>
                </a:solidFill>
                <a:uFillTx/>
              </a:rPr>
              <a:t>         </a:t>
            </a:r>
            <a:r>
              <a:rPr lang="en-US" altLang="zh-CN" sz="2800" dirty="0" err="1">
                <a:ln>
                  <a:solidFill>
                    <a:srgbClr val="C00000"/>
                  </a:solidFill>
                </a:ln>
                <a:solidFill>
                  <a:srgbClr val="FFFFFF"/>
                </a:solidFill>
                <a:uFillTx/>
              </a:rPr>
              <a:t>四、树立一个标杆，开展水利行业节水机关建设</a:t>
            </a:r>
            <a:r>
              <a:rPr lang="en-US" altLang="zh-CN" sz="2800" dirty="0">
                <a:ln>
                  <a:solidFill>
                    <a:srgbClr val="C00000"/>
                  </a:solidFill>
                </a:ln>
                <a:solidFill>
                  <a:srgbClr val="FFFFFF"/>
                </a:solidFill>
                <a:uFillTx/>
              </a:rPr>
              <a:t>。</a:t>
            </a:r>
            <a:r>
              <a:rPr lang="en-US" altLang="zh-CN" sz="280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rPr>
              <a:t>以刀刃向内、自我革新的精神，率先开展水利行业节水机关建设</a:t>
            </a:r>
            <a:r>
              <a:rPr lang="zh-CN" altLang="zh-CN" sz="280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rPr>
              <a:t>。</a:t>
            </a:r>
            <a:endParaRPr lang="zh-CN" altLang="zh-CN" sz="280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endParaRPr>
          </a:p>
        </p:txBody>
      </p:sp>
      <p:sp>
        <p:nvSpPr>
          <p:cNvPr id="4" name="矩形 3"/>
          <p:cNvSpPr/>
          <p:nvPr/>
        </p:nvSpPr>
        <p:spPr>
          <a:xfrm>
            <a:off x="498475" y="280035"/>
            <a:ext cx="9088755" cy="1198880"/>
          </a:xfrm>
          <a:prstGeom prst="rect">
            <a:avLst/>
          </a:prstGeom>
          <a:solidFill>
            <a:srgbClr val="2E75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打好</a:t>
            </a: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节约用水攻坚战</a:t>
            </a:r>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四个一</a:t>
            </a:r>
            <a:endPar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7774305" y="2451735"/>
            <a:ext cx="3684905" cy="624840"/>
          </a:xfrm>
          <a:prstGeom prst="rect">
            <a:avLst/>
          </a:prstGeom>
          <a:noFill/>
        </p:spPr>
        <p:txBody>
          <a:bodyPr wrap="square" rtlCol="0" anchor="t">
            <a:spAutoFit/>
          </a:bodyPr>
          <a:lstStyle/>
          <a:p>
            <a:pPr>
              <a:lnSpc>
                <a:spcPts val="4200"/>
              </a:lnSpc>
            </a:pP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    </a:t>
            </a:r>
            <a:endPara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endParaRPr>
          </a:p>
        </p:txBody>
      </p:sp>
      <p:sp>
        <p:nvSpPr>
          <p:cNvPr id="6" name="文本框 5"/>
          <p:cNvSpPr txBox="1"/>
          <p:nvPr/>
        </p:nvSpPr>
        <p:spPr>
          <a:xfrm>
            <a:off x="5815330" y="2328545"/>
            <a:ext cx="5884545" cy="3291840"/>
          </a:xfrm>
          <a:prstGeom prst="rect">
            <a:avLst/>
          </a:prstGeom>
          <a:noFill/>
        </p:spPr>
        <p:txBody>
          <a:bodyPr wrap="square" rtlCol="0" anchor="t">
            <a:spAutoFit/>
          </a:bodyPr>
          <a:lstStyle/>
          <a:p>
            <a:pPr marL="0" marR="0" lvl="0" indent="0" algn="just" defTabSz="914400" rtl="0" eaLnBrk="0" fontAlgn="base" latinLnBrk="0" hangingPunct="0">
              <a:lnSpc>
                <a:spcPct val="150000"/>
              </a:lnSpc>
              <a:spcBef>
                <a:spcPts val="0"/>
              </a:spcBef>
              <a:spcAft>
                <a:spcPts val="0"/>
              </a:spcAft>
              <a:buClrTx/>
              <a:buSzTx/>
              <a:buFont typeface="Arial" panose="020B0604020202020204" pitchFamily="34" charset="0"/>
              <a:buNone/>
              <a:defRPr/>
            </a:pPr>
            <a:r>
              <a:rPr lang="en-US" sz="2000" b="1">
                <a:ln>
                  <a:noFill/>
                </a:ln>
                <a:solidFill>
                  <a:schemeClr val="bg1"/>
                </a:solidFill>
                <a:effectLst/>
                <a:uLnTx/>
                <a:uFillTx/>
                <a:latin typeface="黑体" panose="02010609060101010101" pitchFamily="49" charset="-122"/>
                <a:ea typeface="黑体" panose="02010609060101010101" pitchFamily="49" charset="-122"/>
                <a:sym typeface="+mn-ea"/>
              </a:rPr>
              <a:t>    </a:t>
            </a:r>
            <a:r>
              <a:rPr sz="2000" b="1">
                <a:ln>
                  <a:noFill/>
                </a:ln>
                <a:solidFill>
                  <a:schemeClr val="bg1"/>
                </a:solidFill>
                <a:effectLst/>
                <a:uLnTx/>
                <a:uFillTx/>
                <a:latin typeface="黑体" panose="02010609060101010101" pitchFamily="49" charset="-122"/>
                <a:ea typeface="黑体" panose="02010609060101010101" pitchFamily="49" charset="-122"/>
                <a:sym typeface="+mn-ea"/>
              </a:rPr>
              <a:t>要按照“节水意识强、节水制度完备、节水器具普及、节水标准先进、监控管理严格”的标杆单位</a:t>
            </a:r>
            <a:r>
              <a:rPr lang="zh-CN" sz="2000" b="1">
                <a:ln>
                  <a:noFill/>
                </a:ln>
                <a:solidFill>
                  <a:schemeClr val="bg1"/>
                </a:solidFill>
                <a:effectLst/>
                <a:uLnTx/>
                <a:uFillTx/>
                <a:latin typeface="黑体" panose="02010609060101010101" pitchFamily="49" charset="-122"/>
                <a:ea typeface="黑体" panose="02010609060101010101" pitchFamily="49" charset="-122"/>
                <a:sym typeface="+mn-ea"/>
              </a:rPr>
              <a:t>要求</a:t>
            </a:r>
            <a:r>
              <a:rPr sz="2000" b="1">
                <a:ln>
                  <a:noFill/>
                </a:ln>
                <a:solidFill>
                  <a:schemeClr val="bg1"/>
                </a:solidFill>
                <a:effectLst/>
                <a:uLnTx/>
                <a:uFillTx/>
                <a:latin typeface="黑体" panose="02010609060101010101" pitchFamily="49" charset="-122"/>
                <a:ea typeface="黑体" panose="02010609060101010101" pitchFamily="49" charset="-122"/>
                <a:sym typeface="+mn-ea"/>
              </a:rPr>
              <a:t>，探索可复制推广的节水工作模式和节水机关建设模式。在2019年底前，水利部机关、部直属单位机关、省级水行政主管部门机关全部建成节水型机关。2020年底前，县级以上水行政主管部门机关全部建成节水型机关，以此带动全社会节水。</a:t>
            </a:r>
            <a:endParaRPr sz="2000" b="1">
              <a:ln>
                <a:noFill/>
              </a:ln>
              <a:solidFill>
                <a:schemeClr val="bg1"/>
              </a:solidFill>
              <a:effectLst/>
              <a:uLnTx/>
              <a:uFillTx/>
              <a:latin typeface="黑体" panose="02010609060101010101" pitchFamily="49" charset="-122"/>
              <a:ea typeface="黑体" panose="02010609060101010101" pitchFamily="49" charset="-122"/>
              <a:sym typeface="+mn-ea"/>
            </a:endParaRPr>
          </a:p>
        </p:txBody>
      </p:sp>
    </p:spTree>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68985" y="250190"/>
            <a:ext cx="4475480" cy="6405880"/>
          </a:xfrm>
          <a:prstGeom prst="rect">
            <a:avLst/>
          </a:prstGeom>
        </p:spPr>
      </p:pic>
      <p:pic>
        <p:nvPicPr>
          <p:cNvPr id="3" name="图片 2"/>
          <p:cNvPicPr>
            <a:picLocks noChangeAspect="1"/>
          </p:cNvPicPr>
          <p:nvPr/>
        </p:nvPicPr>
        <p:blipFill>
          <a:blip r:embed="rId2"/>
          <a:stretch>
            <a:fillRect/>
          </a:stretch>
        </p:blipFill>
        <p:spPr>
          <a:xfrm>
            <a:off x="6654800" y="250190"/>
            <a:ext cx="4461510" cy="6405880"/>
          </a:xfrm>
          <a:prstGeom prst="rect">
            <a:avLst/>
          </a:prstGeom>
        </p:spPr>
      </p:pic>
    </p:spTree>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p:cNvGrpSpPr/>
          <p:nvPr/>
        </p:nvGrpSpPr>
        <p:grpSpPr>
          <a:xfrm flipH="1">
            <a:off x="11182350" y="0"/>
            <a:ext cx="1009650" cy="1009650"/>
            <a:chOff x="0" y="0"/>
            <a:chExt cx="3600450" cy="3600450"/>
          </a:xfrm>
        </p:grpSpPr>
        <p:sp>
          <p:nvSpPr>
            <p:cNvPr id="8" name="直角三角形 7"/>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直角三角形 1"/>
            <p:cNvSpPr/>
            <p:nvPr/>
          </p:nvSpPr>
          <p:spPr>
            <a:xfrm rot="5400000">
              <a:off x="-3" y="0"/>
              <a:ext cx="2972071" cy="2972068"/>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 name="组合 14"/>
          <p:cNvGrpSpPr/>
          <p:nvPr/>
        </p:nvGrpSpPr>
        <p:grpSpPr>
          <a:xfrm flipV="1">
            <a:off x="0" y="5829300"/>
            <a:ext cx="1028700" cy="1028700"/>
            <a:chOff x="0" y="0"/>
            <a:chExt cx="3600450" cy="3600450"/>
          </a:xfrm>
        </p:grpSpPr>
        <p:sp>
          <p:nvSpPr>
            <p:cNvPr id="16" name="直角三角形 15"/>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直角三角形 16"/>
            <p:cNvSpPr/>
            <p:nvPr/>
          </p:nvSpPr>
          <p:spPr>
            <a:xfrm rot="5400000">
              <a:off x="4" y="0"/>
              <a:ext cx="2972592" cy="2972596"/>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pic>
        <p:nvPicPr>
          <p:cNvPr id="6" name="图片 5"/>
          <p:cNvPicPr>
            <a:picLocks noChangeAspect="1"/>
          </p:cNvPicPr>
          <p:nvPr/>
        </p:nvPicPr>
        <p:blipFill>
          <a:blip r:embed="rId1"/>
          <a:stretch>
            <a:fillRect/>
          </a:stretch>
        </p:blipFill>
        <p:spPr>
          <a:xfrm>
            <a:off x="632460" y="394970"/>
            <a:ext cx="4305300" cy="6068695"/>
          </a:xfrm>
          <a:prstGeom prst="rect">
            <a:avLst/>
          </a:prstGeom>
        </p:spPr>
      </p:pic>
      <p:pic>
        <p:nvPicPr>
          <p:cNvPr id="5" name="图片 4"/>
          <p:cNvPicPr>
            <a:picLocks noChangeAspect="1"/>
          </p:cNvPicPr>
          <p:nvPr/>
        </p:nvPicPr>
        <p:blipFill>
          <a:blip r:embed="rId2" cstate="print"/>
          <a:stretch>
            <a:fillRect/>
          </a:stretch>
        </p:blipFill>
        <p:spPr>
          <a:xfrm>
            <a:off x="5501640" y="1148715"/>
            <a:ext cx="5782310" cy="4336415"/>
          </a:xfrm>
          <a:prstGeom prst="rect">
            <a:avLst/>
          </a:prstGeom>
        </p:spPr>
      </p:pic>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p:cNvGrpSpPr/>
          <p:nvPr/>
        </p:nvGrpSpPr>
        <p:grpSpPr>
          <a:xfrm flipH="1">
            <a:off x="11182350" y="0"/>
            <a:ext cx="1009650" cy="1009650"/>
            <a:chOff x="0" y="0"/>
            <a:chExt cx="3600450" cy="3600450"/>
          </a:xfrm>
        </p:grpSpPr>
        <p:sp>
          <p:nvSpPr>
            <p:cNvPr id="8" name="直角三角形 7"/>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直角三角形 1"/>
            <p:cNvSpPr/>
            <p:nvPr/>
          </p:nvSpPr>
          <p:spPr>
            <a:xfrm rot="5400000">
              <a:off x="-3" y="0"/>
              <a:ext cx="2972071" cy="2972068"/>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 name="组合 14"/>
          <p:cNvGrpSpPr/>
          <p:nvPr/>
        </p:nvGrpSpPr>
        <p:grpSpPr>
          <a:xfrm flipV="1">
            <a:off x="0" y="5829300"/>
            <a:ext cx="1028700" cy="1028700"/>
            <a:chOff x="0" y="0"/>
            <a:chExt cx="3600450" cy="3600450"/>
          </a:xfrm>
        </p:grpSpPr>
        <p:sp>
          <p:nvSpPr>
            <p:cNvPr id="16" name="直角三角形 15"/>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直角三角形 16"/>
            <p:cNvSpPr/>
            <p:nvPr/>
          </p:nvSpPr>
          <p:spPr>
            <a:xfrm rot="5400000">
              <a:off x="4" y="0"/>
              <a:ext cx="2972592" cy="2972596"/>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 name="Rectangle 1"/>
          <p:cNvSpPr>
            <a:spLocks noChangeArrowheads="1"/>
          </p:cNvSpPr>
          <p:nvPr/>
        </p:nvSpPr>
        <p:spPr bwMode="auto">
          <a:xfrm>
            <a:off x="1061720" y="5078730"/>
            <a:ext cx="9793605" cy="1234440"/>
          </a:xfrm>
          <a:prstGeom prst="rect">
            <a:avLst/>
          </a:prstGeom>
          <a:noFill/>
          <a:ln w="9525">
            <a:noFill/>
            <a:miter lim="800000"/>
          </a:ln>
          <a:effectLst/>
        </p:spPr>
        <p:txBody>
          <a:bodyPr vert="horz" wrap="square" lIns="91440" tIns="45720" rIns="91440" bIns="45720" numCol="1" anchor="ctr" anchorCtr="0" compatLnSpc="1">
            <a:spAutoFit/>
          </a:bodyPr>
          <a:lstStyle/>
          <a:p>
            <a:pPr lvl="0" indent="406400" eaLnBrk="0" hangingPunct="0">
              <a:lnSpc>
                <a:spcPts val="4500"/>
              </a:lnSpc>
            </a:pPr>
            <a:r>
              <a:rPr kumimoji="0" lang="en-US" altLang="zh-CN" sz="2800" b="1" i="0" u="none" strike="noStrike" cap="none" normalizeH="0" baseline="0" dirty="0" smtClean="0">
                <a:ln>
                  <a:noFill/>
                </a:ln>
                <a:solidFill>
                  <a:schemeClr val="bg1"/>
                </a:solidFill>
                <a:effectLst/>
                <a:latin typeface="Calibri" panose="020F0502020204030204" pitchFamily="34" charset="0"/>
                <a:ea typeface="仿宋_GB2312"/>
                <a:cs typeface="Times New Roman" panose="02020603050405020304" pitchFamily="18" charset="0"/>
              </a:rPr>
              <a:t>   </a:t>
            </a:r>
            <a:r>
              <a:rPr kumimoji="0" lang="zh-CN" altLang="en-US" sz="2800" b="1" i="0" u="none" strike="noStrike" cap="none" normalizeH="0" baseline="0" dirty="0" smtClean="0">
                <a:ln>
                  <a:noFill/>
                </a:ln>
                <a:solidFill>
                  <a:schemeClr val="bg1"/>
                </a:solidFill>
                <a:effectLst/>
                <a:latin typeface="Times New Roman" panose="02020603050405020304" pitchFamily="18" charset="0"/>
                <a:ea typeface="仿宋_GB2312"/>
                <a:cs typeface="Times New Roman" panose="02020603050405020304" pitchFamily="18" charset="0"/>
              </a:rPr>
              <a:t>10月2日开始进场施工，现已完成施工，并报请全国节水办申请验收。</a:t>
            </a:r>
            <a:endParaRPr kumimoji="0" lang="zh-CN" altLang="en-US" sz="2800" b="1" i="0" u="none" strike="noStrike" cap="none" normalizeH="0" baseline="0" dirty="0" smtClean="0">
              <a:ln>
                <a:noFill/>
              </a:ln>
              <a:solidFill>
                <a:schemeClr val="bg1"/>
              </a:solidFill>
              <a:effectLst/>
              <a:latin typeface="Times New Roman" panose="02020603050405020304" pitchFamily="18" charset="0"/>
              <a:ea typeface="仿宋_GB2312"/>
              <a:cs typeface="Times New Roman" panose="02020603050405020304" pitchFamily="18" charset="0"/>
            </a:endParaRPr>
          </a:p>
        </p:txBody>
      </p:sp>
      <p:sp>
        <p:nvSpPr>
          <p:cNvPr id="6" name="文本框 5"/>
          <p:cNvSpPr txBox="1"/>
          <p:nvPr/>
        </p:nvSpPr>
        <p:spPr>
          <a:xfrm>
            <a:off x="996315" y="487680"/>
            <a:ext cx="8329930" cy="521970"/>
          </a:xfrm>
          <a:prstGeom prst="rect">
            <a:avLst/>
          </a:prstGeom>
          <a:noFill/>
        </p:spPr>
        <p:txBody>
          <a:bodyPr wrap="none" rtlCol="0">
            <a:spAutoFit/>
          </a:bodyPr>
          <a:lstStyle/>
          <a:p>
            <a:pPr algn="l"/>
            <a:r>
              <a:rPr lang="zh-CN" altLang="en-US" sz="2800" b="1" dirty="0" smtClean="0">
                <a:solidFill>
                  <a:schemeClr val="bg1"/>
                </a:solidFill>
                <a:latin typeface="Times New Roman" panose="02020603050405020304" pitchFamily="18" charset="0"/>
                <a:ea typeface="仿宋_GB2312"/>
                <a:cs typeface="Times New Roman" panose="02020603050405020304" pitchFamily="18" charset="0"/>
                <a:sym typeface="+mn-ea"/>
              </a:rPr>
              <a:t>辽宁省水利厅节水机关建设</a:t>
            </a:r>
            <a:r>
              <a:rPr lang="zh-CN" altLang="en-US" sz="2800" b="1" dirty="0" smtClean="0">
                <a:ln>
                  <a:noFill/>
                </a:ln>
                <a:solidFill>
                  <a:schemeClr val="bg1"/>
                </a:solidFill>
                <a:effectLst/>
                <a:latin typeface="Times New Roman" panose="02020603050405020304" pitchFamily="18" charset="0"/>
                <a:ea typeface="仿宋_GB2312"/>
                <a:cs typeface="Times New Roman" panose="02020603050405020304" pitchFamily="18" charset="0"/>
                <a:sym typeface="+mn-ea"/>
              </a:rPr>
              <a:t>工程总投资</a:t>
            </a:r>
            <a:r>
              <a:rPr lang="en-US" altLang="zh-CN" sz="2800" b="1" dirty="0" smtClean="0">
                <a:ln>
                  <a:noFill/>
                </a:ln>
                <a:solidFill>
                  <a:schemeClr val="bg1"/>
                </a:solidFill>
                <a:effectLst/>
                <a:ea typeface="仿宋_GB2312"/>
                <a:cs typeface="Times New Roman" panose="02020603050405020304" pitchFamily="18" charset="0"/>
                <a:sym typeface="+mn-ea"/>
              </a:rPr>
              <a:t>257.93</a:t>
            </a:r>
            <a:r>
              <a:rPr lang="zh-CN" altLang="en-US" sz="2800" b="1" dirty="0" smtClean="0">
                <a:ln>
                  <a:noFill/>
                </a:ln>
                <a:solidFill>
                  <a:schemeClr val="bg1"/>
                </a:solidFill>
                <a:effectLst/>
                <a:latin typeface="Times New Roman" panose="02020603050405020304" pitchFamily="18" charset="0"/>
                <a:ea typeface="仿宋_GB2312"/>
                <a:cs typeface="Times New Roman" panose="02020603050405020304" pitchFamily="18" charset="0"/>
                <a:sym typeface="+mn-ea"/>
              </a:rPr>
              <a:t>万元。</a:t>
            </a:r>
            <a:endParaRPr kumimoji="0" lang="zh-CN" altLang="en-US" sz="2800" b="1" i="0" u="none" strike="noStrike" cap="none" normalizeH="0" baseline="0" dirty="0" smtClean="0">
              <a:ln>
                <a:noFill/>
              </a:ln>
              <a:solidFill>
                <a:schemeClr val="bg1"/>
              </a:solidFill>
              <a:effectLst/>
              <a:latin typeface="Times New Roman" panose="02020603050405020304" pitchFamily="18" charset="0"/>
              <a:ea typeface="仿宋_GB2312"/>
              <a:cs typeface="Times New Roman" panose="02020603050405020304" pitchFamily="18" charset="0"/>
            </a:endParaRPr>
          </a:p>
        </p:txBody>
      </p:sp>
      <p:sp>
        <p:nvSpPr>
          <p:cNvPr id="7" name="文本框 6"/>
          <p:cNvSpPr txBox="1"/>
          <p:nvPr/>
        </p:nvSpPr>
        <p:spPr>
          <a:xfrm>
            <a:off x="1061720" y="1101725"/>
            <a:ext cx="5545455" cy="518160"/>
          </a:xfrm>
          <a:prstGeom prst="rect">
            <a:avLst/>
          </a:prstGeom>
          <a:noFill/>
        </p:spPr>
        <p:txBody>
          <a:bodyPr wrap="none" rtlCol="0">
            <a:spAutoFit/>
          </a:bodyPr>
          <a:lstStyle/>
          <a:p>
            <a:pPr algn="l"/>
            <a:r>
              <a:rPr lang="zh-CN" altLang="en-US" sz="2800" b="1" dirty="0" smtClean="0">
                <a:ln>
                  <a:noFill/>
                </a:ln>
                <a:solidFill>
                  <a:schemeClr val="bg1"/>
                </a:solidFill>
                <a:effectLst/>
                <a:latin typeface="Times New Roman" panose="02020603050405020304" pitchFamily="18" charset="0"/>
                <a:ea typeface="仿宋_GB2312"/>
                <a:cs typeface="Times New Roman" panose="02020603050405020304" pitchFamily="18" charset="0"/>
                <a:sym typeface="+mn-ea"/>
              </a:rPr>
              <a:t>建设单位：北京中</a:t>
            </a:r>
            <a:r>
              <a:rPr lang="zh-CN" altLang="en-US" sz="2800" b="1" dirty="0" smtClean="0">
                <a:solidFill>
                  <a:schemeClr val="bg1"/>
                </a:solidFill>
                <a:latin typeface="Times New Roman" panose="02020603050405020304" pitchFamily="18" charset="0"/>
                <a:ea typeface="仿宋_GB2312"/>
                <a:cs typeface="Times New Roman" panose="02020603050405020304" pitchFamily="18" charset="0"/>
                <a:sym typeface="+mn-ea"/>
              </a:rPr>
              <a:t>厚建设有</a:t>
            </a:r>
            <a:r>
              <a:rPr lang="zh-CN" altLang="en-US" sz="2800" b="1" dirty="0" smtClean="0">
                <a:ln>
                  <a:noFill/>
                </a:ln>
                <a:solidFill>
                  <a:schemeClr val="bg1"/>
                </a:solidFill>
                <a:effectLst/>
                <a:latin typeface="Times New Roman" panose="02020603050405020304" pitchFamily="18" charset="0"/>
                <a:ea typeface="仿宋_GB2312"/>
                <a:cs typeface="Times New Roman" panose="02020603050405020304" pitchFamily="18" charset="0"/>
                <a:sym typeface="+mn-ea"/>
              </a:rPr>
              <a:t>限公司</a:t>
            </a:r>
            <a:endParaRPr kumimoji="0" lang="zh-CN" altLang="en-US" sz="2800" b="1" i="0" u="none" strike="noStrike" cap="none" normalizeH="0" baseline="0" dirty="0" smtClean="0">
              <a:ln>
                <a:noFill/>
              </a:ln>
              <a:solidFill>
                <a:schemeClr val="bg1"/>
              </a:solidFill>
              <a:effectLst/>
              <a:latin typeface="Times New Roman" panose="02020603050405020304" pitchFamily="18" charset="0"/>
              <a:ea typeface="仿宋_GB2312"/>
              <a:cs typeface="Times New Roman" panose="02020603050405020304" pitchFamily="18" charset="0"/>
            </a:endParaRPr>
          </a:p>
        </p:txBody>
      </p:sp>
      <p:sp>
        <p:nvSpPr>
          <p:cNvPr id="100" name="文本框 99"/>
          <p:cNvSpPr txBox="1"/>
          <p:nvPr/>
        </p:nvSpPr>
        <p:spPr>
          <a:xfrm>
            <a:off x="1061720" y="1809750"/>
            <a:ext cx="10824845" cy="3078480"/>
          </a:xfrm>
          <a:prstGeom prst="rect">
            <a:avLst/>
          </a:prstGeom>
          <a:noFill/>
          <a:ln w="9525">
            <a:noFill/>
          </a:ln>
        </p:spPr>
        <p:txBody>
          <a:bodyPr wrap="square">
            <a:spAutoFit/>
          </a:bodyPr>
          <a:lstStyle/>
          <a:p>
            <a:pPr marL="0" indent="0" algn="l"/>
            <a:r>
              <a:rPr lang="zh-CN" altLang="en-US"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rPr>
              <a:t>建设内容：</a:t>
            </a:r>
            <a:endParaRPr lang="zh-CN" altLang="en-US"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endParaRPr>
          </a:p>
          <a:p>
            <a:pPr marL="0" indent="0" algn="l"/>
            <a:r>
              <a:rPr lang="en-US" altLang="zh-CN"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rPr>
              <a:t>      1.</a:t>
            </a:r>
            <a:r>
              <a:rPr lang="zh-CN" altLang="en-US"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rPr>
              <a:t>供用水设施设备器具更新改造</a:t>
            </a:r>
            <a:endParaRPr lang="zh-CN" altLang="en-US"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endParaRPr>
          </a:p>
          <a:p>
            <a:pPr marL="0" indent="0" algn="l"/>
            <a:r>
              <a:rPr lang="zh-CN" altLang="en-US"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rPr>
              <a:t>      </a:t>
            </a:r>
            <a:r>
              <a:rPr lang="en-US" altLang="zh-CN"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rPr>
              <a:t>2.</a:t>
            </a:r>
            <a:r>
              <a:rPr lang="zh-CN" altLang="en-US"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rPr>
              <a:t>计量器具装配</a:t>
            </a:r>
            <a:endParaRPr lang="zh-CN" altLang="en-US"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endParaRPr>
          </a:p>
          <a:p>
            <a:pPr marL="0" indent="0" algn="l"/>
            <a:r>
              <a:rPr lang="zh-CN" altLang="en-US"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rPr>
              <a:t>      </a:t>
            </a:r>
            <a:r>
              <a:rPr lang="en-US" altLang="zh-CN"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rPr>
              <a:t>3.</a:t>
            </a:r>
            <a:r>
              <a:rPr lang="zh-CN" altLang="en-US"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rPr>
              <a:t>雨水收集、食堂灰水、纯净水尾水回收利用设施安装</a:t>
            </a:r>
            <a:endParaRPr lang="zh-CN" altLang="en-US"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endParaRPr>
          </a:p>
          <a:p>
            <a:pPr marL="0" indent="0" algn="l"/>
            <a:r>
              <a:rPr lang="zh-CN" altLang="en-US"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rPr>
              <a:t>      </a:t>
            </a:r>
            <a:r>
              <a:rPr lang="en-US" altLang="zh-CN"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rPr>
              <a:t>4.</a:t>
            </a:r>
            <a:r>
              <a:rPr lang="zh-CN" altLang="en-US"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rPr>
              <a:t>建</a:t>
            </a:r>
            <a:r>
              <a:rPr lang="zh-CN" altLang="en-US" sz="2800" b="1" dirty="0" smtClean="0">
                <a:ln>
                  <a:noFill/>
                </a:ln>
                <a:solidFill>
                  <a:schemeClr val="bg1"/>
                </a:solidFill>
                <a:effectLst/>
                <a:latin typeface="Times New Roman" panose="02020603050405020304" pitchFamily="18" charset="0"/>
                <a:ea typeface="仿宋_GB2312"/>
                <a:cs typeface="Times New Roman" panose="02020603050405020304" pitchFamily="18" charset="0"/>
                <a:sym typeface="+mn-ea"/>
              </a:rPr>
              <a:t>立一套用水节水实时监控系统</a:t>
            </a:r>
            <a:endParaRPr lang="zh-CN" altLang="en-US" sz="2800" b="1" dirty="0" smtClean="0">
              <a:ln>
                <a:noFill/>
              </a:ln>
              <a:solidFill>
                <a:schemeClr val="bg1"/>
              </a:solidFill>
              <a:effectLst/>
              <a:latin typeface="Times New Roman" panose="02020603050405020304" pitchFamily="18" charset="0"/>
              <a:ea typeface="仿宋_GB2312"/>
              <a:cs typeface="Times New Roman" panose="02020603050405020304" pitchFamily="18" charset="0"/>
              <a:sym typeface="+mn-ea"/>
            </a:endParaRPr>
          </a:p>
          <a:p>
            <a:pPr marL="0" indent="0" algn="l"/>
            <a:r>
              <a:rPr lang="zh-CN" altLang="en-US" sz="2800" b="1" dirty="0" smtClean="0">
                <a:ln>
                  <a:noFill/>
                </a:ln>
                <a:solidFill>
                  <a:schemeClr val="bg1"/>
                </a:solidFill>
                <a:effectLst/>
                <a:latin typeface="Times New Roman" panose="02020603050405020304" pitchFamily="18" charset="0"/>
                <a:ea typeface="仿宋_GB2312"/>
                <a:cs typeface="Times New Roman" panose="02020603050405020304" pitchFamily="18" charset="0"/>
                <a:sym typeface="+mn-ea"/>
              </a:rPr>
              <a:t>      </a:t>
            </a:r>
            <a:r>
              <a:rPr lang="en-US" altLang="zh-CN" sz="2800" b="1" dirty="0" smtClean="0">
                <a:ln>
                  <a:noFill/>
                </a:ln>
                <a:solidFill>
                  <a:schemeClr val="bg1"/>
                </a:solidFill>
                <a:effectLst/>
                <a:latin typeface="Times New Roman" panose="02020603050405020304" pitchFamily="18" charset="0"/>
                <a:ea typeface="仿宋_GB2312"/>
                <a:cs typeface="Times New Roman" panose="02020603050405020304" pitchFamily="18" charset="0"/>
                <a:sym typeface="+mn-ea"/>
              </a:rPr>
              <a:t>5.</a:t>
            </a:r>
            <a:r>
              <a:rPr lang="zh-CN" altLang="en-US"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rPr>
              <a:t>制定节水管理制度</a:t>
            </a:r>
            <a:endParaRPr lang="zh-CN" altLang="en-US"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endParaRPr>
          </a:p>
          <a:p>
            <a:pPr marL="0" indent="0" algn="l"/>
            <a:r>
              <a:rPr lang="zh-CN" altLang="en-US"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rPr>
              <a:t>      </a:t>
            </a:r>
            <a:r>
              <a:rPr lang="en-US" altLang="zh-CN"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rPr>
              <a:t>6.</a:t>
            </a:r>
            <a:r>
              <a:rPr lang="zh-CN" altLang="en-US" sz="2800" b="1" u="none" dirty="0" smtClean="0">
                <a:ln>
                  <a:noFill/>
                </a:ln>
                <a:solidFill>
                  <a:schemeClr val="bg1"/>
                </a:solidFill>
                <a:effectLst/>
                <a:latin typeface="Times New Roman" panose="02020603050405020304" pitchFamily="18" charset="0"/>
                <a:ea typeface="仿宋_GB2312"/>
                <a:cs typeface="Times New Roman" panose="02020603050405020304" pitchFamily="18" charset="0"/>
              </a:rPr>
              <a:t>开展节水宣传活动。</a:t>
            </a:r>
            <a:endParaRPr lang="zh-CN" altLang="en-US" sz="2800" b="1" dirty="0" smtClean="0">
              <a:ln>
                <a:noFill/>
              </a:ln>
              <a:solidFill>
                <a:schemeClr val="bg1"/>
              </a:solidFill>
              <a:effectLst/>
              <a:latin typeface="Times New Roman" panose="02020603050405020304" pitchFamily="18" charset="0"/>
              <a:ea typeface="仿宋_GB2312"/>
              <a:cs typeface="Times New Roman" panose="02020603050405020304" pitchFamily="18" charset="0"/>
            </a:endParaRPr>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p:cNvGrpSpPr/>
          <p:nvPr/>
        </p:nvGrpSpPr>
        <p:grpSpPr>
          <a:xfrm flipH="1">
            <a:off x="11182350" y="0"/>
            <a:ext cx="1009650" cy="1009650"/>
            <a:chOff x="0" y="0"/>
            <a:chExt cx="3600450" cy="3600450"/>
          </a:xfrm>
        </p:grpSpPr>
        <p:sp>
          <p:nvSpPr>
            <p:cNvPr id="8" name="直角三角形 7"/>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直角三角形 1"/>
            <p:cNvSpPr/>
            <p:nvPr/>
          </p:nvSpPr>
          <p:spPr>
            <a:xfrm rot="5400000">
              <a:off x="-3" y="0"/>
              <a:ext cx="2972071" cy="2972068"/>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 name="组合 14"/>
          <p:cNvGrpSpPr/>
          <p:nvPr/>
        </p:nvGrpSpPr>
        <p:grpSpPr>
          <a:xfrm flipV="1">
            <a:off x="0" y="5829300"/>
            <a:ext cx="1028700" cy="1028700"/>
            <a:chOff x="0" y="0"/>
            <a:chExt cx="3600450" cy="3600450"/>
          </a:xfrm>
        </p:grpSpPr>
        <p:sp>
          <p:nvSpPr>
            <p:cNvPr id="16" name="直角三角形 15"/>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直角三角形 16"/>
            <p:cNvSpPr/>
            <p:nvPr/>
          </p:nvSpPr>
          <p:spPr>
            <a:xfrm rot="5400000">
              <a:off x="4" y="0"/>
              <a:ext cx="2972592" cy="2972596"/>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pic>
        <p:nvPicPr>
          <p:cNvPr id="6" name="图片 5"/>
          <p:cNvPicPr>
            <a:picLocks noChangeAspect="1"/>
          </p:cNvPicPr>
          <p:nvPr/>
        </p:nvPicPr>
        <p:blipFill>
          <a:blip r:embed="rId1"/>
          <a:stretch>
            <a:fillRect/>
          </a:stretch>
        </p:blipFill>
        <p:spPr>
          <a:xfrm>
            <a:off x="659130" y="463550"/>
            <a:ext cx="11011535" cy="4871085"/>
          </a:xfrm>
          <a:prstGeom prst="rect">
            <a:avLst/>
          </a:prstGeom>
        </p:spPr>
      </p:pic>
      <p:sp>
        <p:nvSpPr>
          <p:cNvPr id="100" name="文本框 99"/>
          <p:cNvSpPr txBox="1"/>
          <p:nvPr/>
        </p:nvSpPr>
        <p:spPr>
          <a:xfrm>
            <a:off x="1353820" y="5578475"/>
            <a:ext cx="9622790" cy="944880"/>
          </a:xfrm>
          <a:prstGeom prst="rect">
            <a:avLst/>
          </a:prstGeom>
          <a:noFill/>
          <a:ln w="9525">
            <a:noFill/>
          </a:ln>
        </p:spPr>
        <p:txBody>
          <a:bodyPr wrap="square">
            <a:spAutoFit/>
          </a:bodyPr>
          <a:lstStyle/>
          <a:p>
            <a:pPr marL="0" indent="0" algn="l"/>
            <a:r>
              <a:rPr lang="zh-CN" altLang="en-US" sz="2800" b="1" u="none">
                <a:solidFill>
                  <a:schemeClr val="bg1"/>
                </a:solidFill>
                <a:latin typeface="仿宋" panose="02010609060101010101" pitchFamily="49" charset="-122"/>
                <a:ea typeface="仿宋" panose="02010609060101010101" pitchFamily="49" charset="-122"/>
                <a:cs typeface="仿宋" panose="02010609060101010101" pitchFamily="49" charset="-122"/>
              </a:rPr>
              <a:t>园区用水节水实时监控系统，实时监控园区用水情况，定期开展用水统计分析，定期发布用水节水信息。</a:t>
            </a:r>
            <a:endParaRPr lang="zh-CN" altLang="en-US" sz="2800" b="1" u="none">
              <a:solidFill>
                <a:schemeClr val="bg1"/>
              </a:solidFill>
              <a:latin typeface="仿宋" panose="02010609060101010101" pitchFamily="49" charset="-122"/>
              <a:ea typeface="仿宋" panose="02010609060101010101" pitchFamily="49" charset="-122"/>
              <a:cs typeface="仿宋" panose="02010609060101010101" pitchFamily="49" charset="-122"/>
            </a:endParaRPr>
          </a:p>
        </p:txBody>
      </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39470" y="1012825"/>
            <a:ext cx="10330180" cy="4455160"/>
          </a:xfrm>
          <a:prstGeom prst="rect">
            <a:avLst/>
          </a:prstGeom>
        </p:spPr>
      </p:pic>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774305" y="2451735"/>
            <a:ext cx="3684905" cy="624840"/>
          </a:xfrm>
          <a:prstGeom prst="rect">
            <a:avLst/>
          </a:prstGeom>
          <a:noFill/>
        </p:spPr>
        <p:txBody>
          <a:bodyPr wrap="square" rtlCol="0" anchor="t">
            <a:spAutoFit/>
          </a:bodyPr>
          <a:lstStyle/>
          <a:p>
            <a:pPr>
              <a:lnSpc>
                <a:spcPts val="4200"/>
              </a:lnSpc>
            </a:pP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    </a:t>
            </a:r>
            <a:endPara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endParaRPr>
          </a:p>
        </p:txBody>
      </p:sp>
      <p:sp>
        <p:nvSpPr>
          <p:cNvPr id="6" name="矩形 5"/>
          <p:cNvSpPr/>
          <p:nvPr/>
        </p:nvSpPr>
        <p:spPr>
          <a:xfrm>
            <a:off x="672465" y="1194435"/>
            <a:ext cx="4613910" cy="3139440"/>
          </a:xfrm>
          <a:prstGeom prst="rect">
            <a:avLst/>
          </a:prstGeom>
          <a:ln w="28575" cmpd="sng">
            <a:solidFill>
              <a:srgbClr val="FF0000"/>
            </a:solidFill>
            <a:prstDash val="solid"/>
          </a:ln>
        </p:spPr>
        <p:txBody>
          <a:bodyPr wrap="square">
            <a:spAutoFit/>
          </a:bodyPr>
          <a:lstStyle/>
          <a:p>
            <a:pPr>
              <a:lnSpc>
                <a:spcPts val="4000"/>
              </a:lnSpc>
            </a:pPr>
            <a:r>
              <a:rPr lang="zh-CN" altLang="en-US" sz="2800" dirty="0" smtClean="0">
                <a:solidFill>
                  <a:schemeClr val="bg1"/>
                </a:solidFill>
              </a:rPr>
              <a:t> 具备独立物业管理条件的水利机关共</a:t>
            </a:r>
            <a:r>
              <a:rPr lang="en-US" altLang="en-US" sz="2800" dirty="0" smtClean="0">
                <a:solidFill>
                  <a:schemeClr val="bg1"/>
                </a:solidFill>
              </a:rPr>
              <a:t>30</a:t>
            </a:r>
            <a:r>
              <a:rPr lang="zh-CN" altLang="en-US" sz="2800" dirty="0" smtClean="0">
                <a:solidFill>
                  <a:schemeClr val="bg1"/>
                </a:solidFill>
              </a:rPr>
              <a:t>个，其中市级水利机关</a:t>
            </a:r>
            <a:r>
              <a:rPr lang="en-US" altLang="en-US" sz="2800" dirty="0" smtClean="0">
                <a:solidFill>
                  <a:schemeClr val="bg1"/>
                </a:solidFill>
              </a:rPr>
              <a:t>7</a:t>
            </a:r>
            <a:r>
              <a:rPr lang="zh-CN" altLang="en-US" sz="2800" dirty="0" smtClean="0">
                <a:solidFill>
                  <a:schemeClr val="bg1"/>
                </a:solidFill>
              </a:rPr>
              <a:t>个（沈阳、大连、鞍山、本溪、阜新、朝阳、葫芦岛市），县级水利机关</a:t>
            </a:r>
            <a:r>
              <a:rPr lang="en-US" sz="2800" dirty="0" smtClean="0">
                <a:solidFill>
                  <a:schemeClr val="bg1"/>
                </a:solidFill>
              </a:rPr>
              <a:t>23</a:t>
            </a:r>
            <a:r>
              <a:rPr lang="zh-CN" altLang="en-US" sz="2800" dirty="0" smtClean="0">
                <a:solidFill>
                  <a:schemeClr val="bg1"/>
                </a:solidFill>
              </a:rPr>
              <a:t>个。</a:t>
            </a:r>
            <a:endParaRPr lang="zh-CN" altLang="en-US" sz="2800" dirty="0">
              <a:solidFill>
                <a:schemeClr val="bg1"/>
              </a:solidFill>
            </a:endParaRPr>
          </a:p>
        </p:txBody>
      </p:sp>
      <p:sp>
        <p:nvSpPr>
          <p:cNvPr id="2" name="文本框 1"/>
          <p:cNvSpPr txBox="1"/>
          <p:nvPr/>
        </p:nvSpPr>
        <p:spPr>
          <a:xfrm>
            <a:off x="6372225" y="1194435"/>
            <a:ext cx="4888865" cy="3139440"/>
          </a:xfrm>
          <a:prstGeom prst="rect">
            <a:avLst/>
          </a:prstGeom>
          <a:noFill/>
          <a:ln w="28575" cmpd="sng">
            <a:solidFill>
              <a:srgbClr val="FF0000"/>
            </a:solidFill>
            <a:prstDash val="solid"/>
          </a:ln>
        </p:spPr>
        <p:txBody>
          <a:bodyPr wrap="square" rtlCol="0" anchor="t">
            <a:spAutoFit/>
          </a:bodyPr>
          <a:lstStyle/>
          <a:p>
            <a:pPr marL="0" indent="406400" algn="l">
              <a:lnSpc>
                <a:spcPts val="4000"/>
              </a:lnSpc>
              <a:spcBef>
                <a:spcPts val="1200"/>
              </a:spcBef>
              <a:spcAft>
                <a:spcPts val="1200"/>
              </a:spcAft>
            </a:pPr>
            <a:r>
              <a:rPr lang="zh-CN" altLang="en-US" sz="2800" dirty="0" smtClean="0">
                <a:solidFill>
                  <a:schemeClr val="bg1"/>
                </a:solidFill>
                <a:sym typeface="+mn-ea"/>
              </a:rPr>
              <a:t>各市、县今年年底前要尽快开展水平衡测试、编制实施方案等前期工作，主动协调有关部门将所需资金纳入2020年本级财政预算，为顺利实施节水机关建设打好基础。</a:t>
            </a:r>
            <a:endParaRPr lang="zh-CN" altLang="en-US" sz="2800" dirty="0" smtClean="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28181" y="527133"/>
            <a:ext cx="735496" cy="5213735"/>
          </a:xfrm>
          <a:prstGeom prst="rect">
            <a:avLst/>
          </a:prstGeom>
        </p:spPr>
        <p:txBody>
          <a:bodyPr wrap="square">
            <a:spAutoFit/>
          </a:bodyPr>
          <a:lstStyle/>
          <a:p>
            <a:pPr marL="176530" indent="-176530" algn="just">
              <a:lnSpc>
                <a:spcPct val="130000"/>
              </a:lnSpc>
            </a:pPr>
            <a:r>
              <a:rPr lang="zh-CN" altLang="en-US" sz="3200" b="1" dirty="0" smtClean="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十六字治水方针</a:t>
            </a:r>
            <a:endParaRPr lang="en-US" altLang="zh-CN" sz="2665" b="1" dirty="0" smtClean="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5" name="左大括号 4"/>
          <p:cNvSpPr/>
          <p:nvPr/>
        </p:nvSpPr>
        <p:spPr>
          <a:xfrm>
            <a:off x="3458817" y="1053548"/>
            <a:ext cx="795131" cy="490993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矩形 5"/>
          <p:cNvSpPr/>
          <p:nvPr/>
        </p:nvSpPr>
        <p:spPr>
          <a:xfrm>
            <a:off x="4830417" y="686158"/>
            <a:ext cx="3160644" cy="641714"/>
          </a:xfrm>
          <a:prstGeom prst="rect">
            <a:avLst/>
          </a:prstGeom>
        </p:spPr>
        <p:txBody>
          <a:bodyPr wrap="square">
            <a:spAutoFit/>
          </a:bodyPr>
          <a:lstStyle/>
          <a:p>
            <a:pPr marL="176530" indent="-176530" algn="just">
              <a:lnSpc>
                <a:spcPct val="130000"/>
              </a:lnSpc>
            </a:pPr>
            <a:r>
              <a:rPr lang="zh-CN" altLang="en-US" sz="3200" b="1" dirty="0" smtClean="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节水优先</a:t>
            </a:r>
            <a:endParaRPr lang="en-US" altLang="zh-CN" sz="2665" b="1" dirty="0" smtClean="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7" name="矩形 6"/>
          <p:cNvSpPr/>
          <p:nvPr/>
        </p:nvSpPr>
        <p:spPr>
          <a:xfrm>
            <a:off x="4843670" y="2269772"/>
            <a:ext cx="3160644" cy="641714"/>
          </a:xfrm>
          <a:prstGeom prst="rect">
            <a:avLst/>
          </a:prstGeom>
        </p:spPr>
        <p:txBody>
          <a:bodyPr wrap="square">
            <a:spAutoFit/>
          </a:bodyPr>
          <a:lstStyle/>
          <a:p>
            <a:pPr marL="176530" indent="-176530" algn="just">
              <a:lnSpc>
                <a:spcPct val="130000"/>
              </a:lnSpc>
            </a:pPr>
            <a:r>
              <a:rPr lang="zh-CN" altLang="en-US" sz="3200" b="1" dirty="0" smtClean="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空间均衡</a:t>
            </a:r>
            <a:endParaRPr lang="en-US" altLang="zh-CN" sz="3200" b="1" dirty="0" smtClean="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8" name="矩形 7"/>
          <p:cNvSpPr/>
          <p:nvPr/>
        </p:nvSpPr>
        <p:spPr>
          <a:xfrm>
            <a:off x="4876803" y="3992536"/>
            <a:ext cx="3160644" cy="641714"/>
          </a:xfrm>
          <a:prstGeom prst="rect">
            <a:avLst/>
          </a:prstGeom>
        </p:spPr>
        <p:txBody>
          <a:bodyPr wrap="square">
            <a:spAutoFit/>
          </a:bodyPr>
          <a:lstStyle/>
          <a:p>
            <a:pPr marL="176530" indent="-176530" algn="just">
              <a:lnSpc>
                <a:spcPct val="130000"/>
              </a:lnSpc>
            </a:pPr>
            <a:r>
              <a:rPr lang="zh-CN" altLang="en-US" sz="3200" b="1" dirty="0" smtClean="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系统治理</a:t>
            </a:r>
            <a:endParaRPr lang="en-US" altLang="zh-CN" sz="3200" b="1" dirty="0" smtClean="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9" name="矩形 8"/>
          <p:cNvSpPr/>
          <p:nvPr/>
        </p:nvSpPr>
        <p:spPr>
          <a:xfrm>
            <a:off x="4850300" y="5536396"/>
            <a:ext cx="3160644" cy="641714"/>
          </a:xfrm>
          <a:prstGeom prst="rect">
            <a:avLst/>
          </a:prstGeom>
        </p:spPr>
        <p:txBody>
          <a:bodyPr wrap="square">
            <a:spAutoFit/>
          </a:bodyPr>
          <a:lstStyle/>
          <a:p>
            <a:pPr marL="176530" indent="-176530" algn="just">
              <a:lnSpc>
                <a:spcPct val="130000"/>
              </a:lnSpc>
            </a:pPr>
            <a:r>
              <a:rPr lang="zh-CN" altLang="en-US" sz="3200" b="1" dirty="0" smtClean="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两手发力</a:t>
            </a:r>
            <a:endParaRPr lang="en-US" altLang="zh-CN" sz="2665" b="1" dirty="0" smtClean="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85765" y="558751"/>
            <a:ext cx="4246880" cy="822960"/>
          </a:xfrm>
          <a:prstGeom prst="rect">
            <a:avLst/>
          </a:prstGeom>
          <a:noFill/>
        </p:spPr>
        <p:txBody>
          <a:bodyPr wrap="square" rtlCol="0">
            <a:spAutoFit/>
          </a:bodyPr>
          <a:lstStyle/>
          <a:p>
            <a:r>
              <a:rPr lang="zh-CN" altLang="zh-CN" sz="4800"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rPr>
              <a:t>节水优先</a:t>
            </a:r>
            <a:endParaRPr lang="zh-CN" altLang="zh-CN" sz="4800"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endParaRPr>
          </a:p>
        </p:txBody>
      </p:sp>
      <p:sp>
        <p:nvSpPr>
          <p:cNvPr id="3" name="文本框 2"/>
          <p:cNvSpPr txBox="1"/>
          <p:nvPr/>
        </p:nvSpPr>
        <p:spPr>
          <a:xfrm>
            <a:off x="1928006" y="1905391"/>
            <a:ext cx="7913370" cy="3017520"/>
          </a:xfrm>
          <a:prstGeom prst="rect">
            <a:avLst/>
          </a:prstGeom>
          <a:noFill/>
        </p:spPr>
        <p:txBody>
          <a:bodyPr wrap="square" rtlCol="0">
            <a:spAutoFit/>
          </a:bodyPr>
          <a:lstStyle/>
          <a:p>
            <a:pPr>
              <a:lnSpc>
                <a:spcPct val="200000"/>
              </a:lnSpc>
            </a:pPr>
            <a:r>
              <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rPr>
              <a:t>一、实施国家节水行动方案</a:t>
            </a:r>
            <a:endParaRPr lang="zh-CN" altLang="en-US" sz="3200" b="1" dirty="0">
              <a:ln w="10160">
                <a:solidFill>
                  <a:schemeClr val="accent5"/>
                </a:solidFill>
                <a:prstDash val="solid"/>
              </a:ln>
              <a:solidFill>
                <a:srgbClr val="C00000"/>
              </a:solidFill>
              <a:effectLst>
                <a:outerShdw blurRad="38100" dist="22860" dir="5400000" algn="tl" rotWithShape="0">
                  <a:srgbClr val="000000">
                    <a:alpha val="30000"/>
                  </a:srgbClr>
                </a:outerShdw>
              </a:effectLst>
            </a:endParaRPr>
          </a:p>
          <a:p>
            <a:pPr algn="l">
              <a:lnSpc>
                <a:spcPct val="200000"/>
              </a:lnSpc>
            </a:pPr>
            <a:r>
              <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rPr>
              <a:t>二、打好2019年节约用水攻坚战</a:t>
            </a:r>
            <a:endPar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nSpc>
                <a:spcPct val="200000"/>
              </a:lnSpc>
            </a:pPr>
            <a:r>
              <a:rPr lang="zh-CN" altLang="en-US" sz="3200" b="1" dirty="0">
                <a:ln w="10160">
                  <a:solidFill>
                    <a:schemeClr val="accent5"/>
                  </a:solidFill>
                  <a:prstDash val="solid"/>
                </a:ln>
                <a:solidFill>
                  <a:srgbClr val="C00000"/>
                </a:solidFill>
                <a:effectLst>
                  <a:outerShdw blurRad="38100" dist="22860" dir="5400000" algn="tl" rotWithShape="0">
                    <a:srgbClr val="000000">
                      <a:alpha val="30000"/>
                    </a:srgbClr>
                  </a:outerShdw>
                </a:effectLst>
              </a:rPr>
              <a:t>三、</a:t>
            </a:r>
            <a:r>
              <a:rPr lang="zh-CN" altLang="en-US" sz="3200" b="1" dirty="0">
                <a:ln w="10160">
                  <a:solidFill>
                    <a:schemeClr val="accent5"/>
                  </a:solidFill>
                  <a:prstDash val="solid"/>
                </a:ln>
                <a:solidFill>
                  <a:srgbClr val="C00000"/>
                </a:solidFill>
                <a:effectLst>
                  <a:outerShdw blurRad="38100" dist="22860" dir="5400000" algn="tl" rotWithShape="0">
                    <a:srgbClr val="000000">
                      <a:alpha val="30000"/>
                    </a:srgbClr>
                  </a:outerShdw>
                </a:effectLst>
                <a:sym typeface="+mn-ea"/>
              </a:rPr>
              <a:t>推进县域节水型社会达标建设</a:t>
            </a:r>
            <a:endPar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flipH="1">
            <a:off x="11182350" y="0"/>
            <a:ext cx="1009650" cy="1009650"/>
            <a:chOff x="0" y="0"/>
            <a:chExt cx="3600450" cy="3600450"/>
          </a:xfrm>
        </p:grpSpPr>
        <p:sp>
          <p:nvSpPr>
            <p:cNvPr id="8" name="直角三角形 7"/>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直角三角形 1"/>
            <p:cNvSpPr/>
            <p:nvPr/>
          </p:nvSpPr>
          <p:spPr>
            <a:xfrm rot="5400000">
              <a:off x="-3" y="0"/>
              <a:ext cx="2972071" cy="2972068"/>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7" name="组合 14"/>
          <p:cNvGrpSpPr/>
          <p:nvPr/>
        </p:nvGrpSpPr>
        <p:grpSpPr>
          <a:xfrm flipV="1">
            <a:off x="0" y="5829300"/>
            <a:ext cx="1028700" cy="1028700"/>
            <a:chOff x="0" y="0"/>
            <a:chExt cx="3600450" cy="3600450"/>
          </a:xfrm>
        </p:grpSpPr>
        <p:sp>
          <p:nvSpPr>
            <p:cNvPr id="16" name="直角三角形 15"/>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直角三角形 16"/>
            <p:cNvSpPr/>
            <p:nvPr/>
          </p:nvSpPr>
          <p:spPr>
            <a:xfrm rot="5400000">
              <a:off x="4" y="0"/>
              <a:ext cx="2972592" cy="2972596"/>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3" name="文本框 2"/>
          <p:cNvSpPr txBox="1"/>
          <p:nvPr/>
        </p:nvSpPr>
        <p:spPr>
          <a:xfrm>
            <a:off x="645795" y="430530"/>
            <a:ext cx="5615305" cy="579120"/>
          </a:xfrm>
          <a:prstGeom prst="rect">
            <a:avLst/>
          </a:prstGeom>
          <a:noFill/>
        </p:spPr>
        <p:txBody>
          <a:bodyPr wrap="square" rtlCol="0">
            <a:spAutoFit/>
          </a:bodyPr>
          <a:lstStyle/>
          <a:p>
            <a:pPr algn="l"/>
            <a:r>
              <a:rPr lang="zh-CN" altLang="zh-CN" sz="3200" b="1">
                <a:ln w="10160">
                  <a:solidFill>
                    <a:schemeClr val="accent5"/>
                  </a:solidFill>
                  <a:prstDash val="solid"/>
                </a:ln>
                <a:solidFill>
                  <a:schemeClr val="bg1"/>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推进</a:t>
            </a:r>
            <a:r>
              <a:rPr lang="en-US" altLang="zh-CN" sz="3200" b="1">
                <a:ln w="10160">
                  <a:solidFill>
                    <a:schemeClr val="accent5"/>
                  </a:solidFill>
                  <a:prstDash val="solid"/>
                </a:ln>
                <a:solidFill>
                  <a:schemeClr val="bg1"/>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县域节水型社会达标建设</a:t>
            </a:r>
            <a:endParaRPr lang="en-US" altLang="zh-CN" sz="3200" b="1" dirty="0">
              <a:ln w="10160">
                <a:solidFill>
                  <a:schemeClr val="accent5"/>
                </a:solidFill>
                <a:prstDash val="solid"/>
              </a:ln>
              <a:solidFill>
                <a:schemeClr val="bg1"/>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endParaRPr>
          </a:p>
        </p:txBody>
      </p:sp>
      <p:sp>
        <p:nvSpPr>
          <p:cNvPr id="5" name="文本框 4"/>
          <p:cNvSpPr txBox="1"/>
          <p:nvPr/>
        </p:nvSpPr>
        <p:spPr>
          <a:xfrm>
            <a:off x="1111885" y="1727200"/>
            <a:ext cx="9319895" cy="3931920"/>
          </a:xfrm>
          <a:prstGeom prst="rect">
            <a:avLst/>
          </a:prstGeom>
          <a:noFill/>
        </p:spPr>
        <p:txBody>
          <a:bodyPr wrap="square" rtlCol="0">
            <a:spAutoFit/>
          </a:bodyPr>
          <a:lstStyle/>
          <a:p>
            <a:pPr marL="0" marR="0" lvl="0" indent="0" algn="just" defTabSz="914400" rtl="0" eaLnBrk="0" fontAlgn="base" latinLnBrk="0" hangingPunct="0">
              <a:lnSpc>
                <a:spcPct val="150000"/>
              </a:lnSpc>
              <a:spcBef>
                <a:spcPts val="0"/>
              </a:spcBef>
              <a:spcAft>
                <a:spcPts val="0"/>
              </a:spcAft>
              <a:buClrTx/>
              <a:buSzTx/>
              <a:buFont typeface="Arial" panose="020B0604020202020204" pitchFamily="34" charset="0"/>
              <a:buNone/>
              <a:defRPr/>
            </a:pPr>
            <a:r>
              <a:rPr 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      </a:t>
            </a:r>
            <a:r>
              <a:rPr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县域是我国推进区域治理和经济社会发展的基本单元，县域的用水效率水平关系到国家用水效率总体水平。只有抓好县域节水型社会建设，才能拧紧节约用水的“水龙头”。</a:t>
            </a:r>
            <a:r>
              <a:rPr lang="zh-CN"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为此，</a:t>
            </a:r>
            <a:r>
              <a:rPr sz="2800" b="1">
                <a:ln w="10160">
                  <a:solidFill>
                    <a:schemeClr val="accent5"/>
                  </a:solidFill>
                  <a:prstDash val="solid"/>
                </a:ln>
                <a:solidFill>
                  <a:srgbClr val="FF0000"/>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2017年中央一号文件提出</a:t>
            </a:r>
            <a:r>
              <a:rPr lang="zh-CN" sz="2800" b="1">
                <a:ln w="10160">
                  <a:solidFill>
                    <a:schemeClr val="accent5"/>
                  </a:solidFill>
                  <a:prstDash val="solid"/>
                </a:ln>
                <a:solidFill>
                  <a:srgbClr val="FF0000"/>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了</a:t>
            </a:r>
            <a:r>
              <a:rPr sz="2800" b="1">
                <a:ln w="10160">
                  <a:solidFill>
                    <a:schemeClr val="accent5"/>
                  </a:solidFill>
                  <a:prstDash val="solid"/>
                </a:ln>
                <a:solidFill>
                  <a:srgbClr val="FF0000"/>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“开展县域节水型社会建设达标考核”要求，从2017年开始，</a:t>
            </a:r>
            <a:r>
              <a:rPr lang="zh-CN" sz="2800" b="1">
                <a:ln w="10160">
                  <a:solidFill>
                    <a:schemeClr val="accent5"/>
                  </a:solidFill>
                  <a:prstDash val="solid"/>
                </a:ln>
                <a:solidFill>
                  <a:srgbClr val="FF0000"/>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国家</a:t>
            </a:r>
            <a:r>
              <a:rPr sz="2800" b="1">
                <a:ln w="10160">
                  <a:solidFill>
                    <a:schemeClr val="accent5"/>
                  </a:solidFill>
                  <a:prstDash val="solid"/>
                </a:ln>
                <a:solidFill>
                  <a:srgbClr val="FF0000"/>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开展</a:t>
            </a:r>
            <a:r>
              <a:rPr lang="zh-CN" altLang="en-US" sz="2800" b="1">
                <a:ln w="10160">
                  <a:solidFill>
                    <a:schemeClr val="accent5"/>
                  </a:solidFill>
                  <a:prstDash val="solid"/>
                </a:ln>
                <a:solidFill>
                  <a:srgbClr val="FF0000"/>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县（市）的</a:t>
            </a:r>
            <a:r>
              <a:rPr sz="2800" b="1">
                <a:ln w="10160">
                  <a:solidFill>
                    <a:schemeClr val="accent5"/>
                  </a:solidFill>
                  <a:prstDash val="solid"/>
                </a:ln>
                <a:solidFill>
                  <a:srgbClr val="FF0000"/>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县域节水型社会达标建设工作。</a:t>
            </a:r>
            <a:endParaRPr lang="zh-CN" altLang="en-US" sz="2800" b="1" dirty="0">
              <a:ln w="10160">
                <a:solidFill>
                  <a:schemeClr val="accent5"/>
                </a:solidFill>
                <a:prstDash val="solid"/>
              </a:ln>
              <a:solidFill>
                <a:srgbClr val="FF0000"/>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endParaRPr>
          </a:p>
        </p:txBody>
      </p:sp>
      <p:cxnSp>
        <p:nvCxnSpPr>
          <p:cNvPr id="6" name="直接连接符 5"/>
          <p:cNvCxnSpPr/>
          <p:nvPr/>
        </p:nvCxnSpPr>
        <p:spPr>
          <a:xfrm>
            <a:off x="645795" y="1117600"/>
            <a:ext cx="5449570" cy="0"/>
          </a:xfrm>
          <a:prstGeom prst="line">
            <a:avLst/>
          </a:prstGeom>
          <a:ln w="63500"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
          <p:cNvGrpSpPr/>
          <p:nvPr/>
        </p:nvGrpSpPr>
        <p:grpSpPr>
          <a:xfrm flipH="1">
            <a:off x="11182350" y="0"/>
            <a:ext cx="1009650" cy="1009650"/>
            <a:chOff x="0" y="0"/>
            <a:chExt cx="3600450" cy="3600450"/>
          </a:xfrm>
        </p:grpSpPr>
        <p:sp>
          <p:nvSpPr>
            <p:cNvPr id="8" name="直角三角形 7"/>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直角三角形 1"/>
            <p:cNvSpPr/>
            <p:nvPr/>
          </p:nvSpPr>
          <p:spPr>
            <a:xfrm rot="5400000">
              <a:off x="-3" y="0"/>
              <a:ext cx="2972071" cy="2972068"/>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7" name="组合 14"/>
          <p:cNvGrpSpPr/>
          <p:nvPr/>
        </p:nvGrpSpPr>
        <p:grpSpPr>
          <a:xfrm flipV="1">
            <a:off x="0" y="5829300"/>
            <a:ext cx="1028700" cy="1028700"/>
            <a:chOff x="0" y="0"/>
            <a:chExt cx="3600450" cy="3600450"/>
          </a:xfrm>
        </p:grpSpPr>
        <p:sp>
          <p:nvSpPr>
            <p:cNvPr id="16" name="直角三角形 15"/>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直角三角形 16"/>
            <p:cNvSpPr/>
            <p:nvPr/>
          </p:nvSpPr>
          <p:spPr>
            <a:xfrm rot="5400000">
              <a:off x="4" y="0"/>
              <a:ext cx="2972592" cy="2972596"/>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3" name="文本框 2"/>
          <p:cNvSpPr txBox="1"/>
          <p:nvPr/>
        </p:nvSpPr>
        <p:spPr>
          <a:xfrm>
            <a:off x="1480820" y="1783080"/>
            <a:ext cx="9010650" cy="4572000"/>
          </a:xfrm>
          <a:prstGeom prst="rect">
            <a:avLst/>
          </a:prstGeom>
          <a:noFill/>
        </p:spPr>
        <p:txBody>
          <a:bodyPr wrap="square" rtlCol="0">
            <a:spAutoFit/>
          </a:bodyPr>
          <a:lstStyle/>
          <a:p>
            <a:pPr marL="0" marR="0" lvl="0" algn="just" defTabSz="914400" rtl="0" eaLnBrk="0" fontAlgn="base" latinLnBrk="0" hangingPunct="0">
              <a:lnSpc>
                <a:spcPct val="150000"/>
              </a:lnSpc>
              <a:spcBef>
                <a:spcPts val="0"/>
              </a:spcBef>
              <a:spcAft>
                <a:spcPts val="0"/>
              </a:spcAft>
              <a:buClrTx/>
              <a:buSzTx/>
              <a:buFont typeface="Arial" panose="020B0604020202020204" pitchFamily="34" charset="0"/>
              <a:buNone/>
              <a:defRPr/>
            </a:pP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     </a:t>
            </a:r>
            <a:r>
              <a:rPr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到2020年，我省40%以上县（区）级行政区应达到节水型社会标准；到2022年，我省50%以上县（区）级行政区达到节水型社会标准。</a:t>
            </a:r>
            <a:endParaRPr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endParaRPr>
          </a:p>
          <a:p>
            <a:pPr marL="0" marR="0" lvl="0" algn="just" defTabSz="914400" rtl="0" eaLnBrk="0" fontAlgn="base" latinLnBrk="0" hangingPunct="0">
              <a:lnSpc>
                <a:spcPct val="150000"/>
              </a:lnSpc>
              <a:spcBef>
                <a:spcPts val="0"/>
              </a:spcBef>
              <a:spcAft>
                <a:spcPts val="0"/>
              </a:spcAft>
              <a:buClrTx/>
              <a:buSzTx/>
              <a:buFont typeface="Arial" panose="020B0604020202020204" pitchFamily="34" charset="0"/>
              <a:buNone/>
              <a:defRPr/>
            </a:pPr>
            <a:r>
              <a:rPr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    </a:t>
            </a:r>
            <a:r>
              <a:rPr lang="zh-CN"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从</a:t>
            </a:r>
            <a:r>
              <a:rPr lang="en-US" altLang="zh-CN"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2017</a:t>
            </a:r>
            <a:r>
              <a: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年开始，省组织了</a:t>
            </a:r>
            <a:r>
              <a:rPr lang="en-US" altLang="zh-CN"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5</a:t>
            </a:r>
            <a:r>
              <a: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个县开展县域节水工作。</a:t>
            </a: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2019</a:t>
            </a:r>
            <a:r>
              <a: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年</a:t>
            </a:r>
            <a:r>
              <a:rPr lang="en-US" altLang="zh-CN"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7</a:t>
            </a:r>
            <a:r>
              <a: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月，辽宁省水利厅向各市人民政府印发了《关于做好县域节水型社会达标建设工作的通知》</a:t>
            </a:r>
            <a:r>
              <a:rPr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，组织15个县（区）级行政区开展县域节水型社会达标建设工作。</a:t>
            </a:r>
            <a:endParaRPr kumimoji="0" lang="zh-CN" altLang="en-US" sz="2800" b="1" i="0" u="none" strike="noStrike" kern="1200" cap="none" spc="0" normalizeH="0" baseline="0" noProof="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cs typeface="+mn-cs"/>
              <a:sym typeface="+mn-ea"/>
            </a:endParaRPr>
          </a:p>
        </p:txBody>
      </p:sp>
      <p:sp>
        <p:nvSpPr>
          <p:cNvPr id="4" name="文本框 3"/>
          <p:cNvSpPr txBox="1"/>
          <p:nvPr/>
        </p:nvSpPr>
        <p:spPr>
          <a:xfrm>
            <a:off x="692785" y="586740"/>
            <a:ext cx="5615305" cy="579120"/>
          </a:xfrm>
          <a:prstGeom prst="rect">
            <a:avLst/>
          </a:prstGeom>
          <a:noFill/>
        </p:spPr>
        <p:txBody>
          <a:bodyPr wrap="square" rtlCol="0">
            <a:spAutoFit/>
          </a:bodyPr>
          <a:lstStyle/>
          <a:p>
            <a:pPr algn="l"/>
            <a:r>
              <a:rPr lang="zh-CN" altLang="zh-CN" sz="3200" b="1">
                <a:ln w="10160">
                  <a:solidFill>
                    <a:schemeClr val="accent5"/>
                  </a:solidFill>
                  <a:prstDash val="solid"/>
                </a:ln>
                <a:solidFill>
                  <a:schemeClr val="bg1"/>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推进</a:t>
            </a:r>
            <a:r>
              <a:rPr lang="en-US" altLang="zh-CN" sz="3200" b="1">
                <a:ln w="10160">
                  <a:solidFill>
                    <a:schemeClr val="accent5"/>
                  </a:solidFill>
                  <a:prstDash val="solid"/>
                </a:ln>
                <a:solidFill>
                  <a:schemeClr val="bg1"/>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县域节水型社会达标建设</a:t>
            </a:r>
            <a:endParaRPr lang="en-US" altLang="zh-CN" sz="3200" b="1" dirty="0">
              <a:ln w="10160">
                <a:solidFill>
                  <a:schemeClr val="accent5"/>
                </a:solidFill>
                <a:prstDash val="solid"/>
              </a:ln>
              <a:solidFill>
                <a:schemeClr val="bg1"/>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endParaRPr>
          </a:p>
        </p:txBody>
      </p:sp>
      <p:cxnSp>
        <p:nvCxnSpPr>
          <p:cNvPr id="6" name="直接连接符 5"/>
          <p:cNvCxnSpPr/>
          <p:nvPr/>
        </p:nvCxnSpPr>
        <p:spPr>
          <a:xfrm>
            <a:off x="645795" y="1254760"/>
            <a:ext cx="5449570" cy="0"/>
          </a:xfrm>
          <a:prstGeom prst="line">
            <a:avLst/>
          </a:prstGeom>
          <a:ln w="63500"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
          <p:cNvGrpSpPr/>
          <p:nvPr/>
        </p:nvGrpSpPr>
        <p:grpSpPr>
          <a:xfrm flipH="1">
            <a:off x="11182350" y="0"/>
            <a:ext cx="1009650" cy="1009650"/>
            <a:chOff x="0" y="0"/>
            <a:chExt cx="3600450" cy="3600450"/>
          </a:xfrm>
        </p:grpSpPr>
        <p:sp>
          <p:nvSpPr>
            <p:cNvPr id="8" name="直角三角形 7"/>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直角三角形 1"/>
            <p:cNvSpPr/>
            <p:nvPr/>
          </p:nvSpPr>
          <p:spPr>
            <a:xfrm rot="5400000">
              <a:off x="-3" y="0"/>
              <a:ext cx="2972071" cy="2972068"/>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7" name="组合 14"/>
          <p:cNvGrpSpPr/>
          <p:nvPr/>
        </p:nvGrpSpPr>
        <p:grpSpPr>
          <a:xfrm flipV="1">
            <a:off x="0" y="5829300"/>
            <a:ext cx="1028700" cy="1028700"/>
            <a:chOff x="0" y="0"/>
            <a:chExt cx="3600450" cy="3600450"/>
          </a:xfrm>
        </p:grpSpPr>
        <p:sp>
          <p:nvSpPr>
            <p:cNvPr id="16" name="直角三角形 15"/>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直角三角形 16"/>
            <p:cNvSpPr/>
            <p:nvPr/>
          </p:nvSpPr>
          <p:spPr>
            <a:xfrm rot="5400000">
              <a:off x="4" y="0"/>
              <a:ext cx="2972592" cy="2972596"/>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3" name="文本框 2"/>
          <p:cNvSpPr txBox="1"/>
          <p:nvPr/>
        </p:nvSpPr>
        <p:spPr>
          <a:xfrm>
            <a:off x="1470025" y="2232025"/>
            <a:ext cx="8895080" cy="2651760"/>
          </a:xfrm>
          <a:prstGeom prst="rect">
            <a:avLst/>
          </a:prstGeom>
          <a:noFill/>
        </p:spPr>
        <p:txBody>
          <a:bodyPr wrap="square" rtlCol="0">
            <a:spAutoFit/>
          </a:bodyPr>
          <a:lstStyle/>
          <a:p>
            <a:pPr marL="0" marR="0" lvl="0" algn="just" defTabSz="914400" rtl="0" eaLnBrk="0" fontAlgn="base" latinLnBrk="0" hangingPunct="0">
              <a:lnSpc>
                <a:spcPct val="150000"/>
              </a:lnSpc>
              <a:spcBef>
                <a:spcPts val="0"/>
              </a:spcBef>
              <a:spcAft>
                <a:spcPts val="0"/>
              </a:spcAft>
              <a:buClrTx/>
              <a:buSzTx/>
              <a:buFont typeface="Arial" panose="020B0604020202020204" pitchFamily="34" charset="0"/>
              <a:buNone/>
              <a:defRPr/>
            </a:pP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     </a:t>
            </a:r>
            <a:r>
              <a: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为推进县域节水型社会达标建设，全国节水办争取</a:t>
            </a:r>
            <a:r>
              <a:rPr lang="en-US" altLang="zh-CN"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5</a:t>
            </a:r>
            <a:r>
              <a: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亿元节水补助资金，我省获得节</a:t>
            </a: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水型社会达标建设补助资金1748万元，专项用于全省20个县县域节水型社会达标建设工作。</a:t>
            </a:r>
            <a:endParaRPr kumimoji="0" lang="zh-CN" altLang="en-US" sz="2800" b="1" i="0" u="none" strike="noStrike" kern="1200" cap="none" spc="0" normalizeH="0" baseline="0" noProof="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cs typeface="+mn-cs"/>
              <a:sym typeface="+mn-ea"/>
            </a:endParaRPr>
          </a:p>
        </p:txBody>
      </p:sp>
      <p:sp>
        <p:nvSpPr>
          <p:cNvPr id="4" name="文本框 3"/>
          <p:cNvSpPr txBox="1"/>
          <p:nvPr/>
        </p:nvSpPr>
        <p:spPr>
          <a:xfrm>
            <a:off x="692785" y="586740"/>
            <a:ext cx="5615305" cy="579120"/>
          </a:xfrm>
          <a:prstGeom prst="rect">
            <a:avLst/>
          </a:prstGeom>
          <a:noFill/>
        </p:spPr>
        <p:txBody>
          <a:bodyPr wrap="square" rtlCol="0">
            <a:spAutoFit/>
          </a:bodyPr>
          <a:lstStyle/>
          <a:p>
            <a:pPr algn="l"/>
            <a:r>
              <a:rPr lang="zh-CN" altLang="zh-CN" sz="3200" b="1">
                <a:ln w="10160">
                  <a:solidFill>
                    <a:schemeClr val="accent5"/>
                  </a:solidFill>
                  <a:prstDash val="solid"/>
                </a:ln>
                <a:solidFill>
                  <a:schemeClr val="bg1"/>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推进</a:t>
            </a:r>
            <a:r>
              <a:rPr lang="en-US" altLang="zh-CN" sz="3200" b="1">
                <a:ln w="10160">
                  <a:solidFill>
                    <a:schemeClr val="accent5"/>
                  </a:solidFill>
                  <a:prstDash val="solid"/>
                </a:ln>
                <a:solidFill>
                  <a:schemeClr val="bg1"/>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县域节水型社会达标建设</a:t>
            </a:r>
            <a:endParaRPr lang="en-US" altLang="zh-CN" sz="3200" b="1" dirty="0">
              <a:ln w="10160">
                <a:solidFill>
                  <a:schemeClr val="accent5"/>
                </a:solidFill>
                <a:prstDash val="solid"/>
              </a:ln>
              <a:solidFill>
                <a:schemeClr val="bg1"/>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endParaRPr>
          </a:p>
        </p:txBody>
      </p:sp>
      <p:cxnSp>
        <p:nvCxnSpPr>
          <p:cNvPr id="6" name="直接连接符 5"/>
          <p:cNvCxnSpPr/>
          <p:nvPr/>
        </p:nvCxnSpPr>
        <p:spPr>
          <a:xfrm>
            <a:off x="645795" y="1254760"/>
            <a:ext cx="5449570" cy="0"/>
          </a:xfrm>
          <a:prstGeom prst="line">
            <a:avLst/>
          </a:prstGeom>
          <a:ln w="63500"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9" name="云形标注 8"/>
          <p:cNvSpPr/>
          <p:nvPr/>
        </p:nvSpPr>
        <p:spPr>
          <a:xfrm>
            <a:off x="4077335" y="4435475"/>
            <a:ext cx="7749540" cy="1934210"/>
          </a:xfrm>
          <a:prstGeom prst="cloudCallout">
            <a:avLst>
              <a:gd name="adj1" fmla="val -58676"/>
              <a:gd name="adj2" fmla="val 368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lvl="0" algn="l"/>
            <a:r>
              <a:rPr lang="en-US" altLang="zh-CN" sz="2000" b="1" dirty="0" smtClean="0">
                <a:solidFill>
                  <a:srgbClr val="FF0000"/>
                </a:solidFill>
              </a:rPr>
              <a:t>       </a:t>
            </a:r>
            <a:r>
              <a:rPr lang="zh-CN" altLang="en-US" sz="2000" b="1" dirty="0" smtClean="0">
                <a:solidFill>
                  <a:srgbClr val="FF0000"/>
                </a:solidFill>
              </a:rPr>
              <a:t>截至目前，全省实际支付仅</a:t>
            </a:r>
            <a:r>
              <a:rPr lang="en-US" altLang="zh-CN" sz="2000" b="1" dirty="0" smtClean="0">
                <a:solidFill>
                  <a:srgbClr val="FF0000"/>
                </a:solidFill>
              </a:rPr>
              <a:t>600</a:t>
            </a:r>
            <a:r>
              <a:rPr lang="zh-CN" altLang="en-US" sz="2000" b="1" dirty="0" smtClean="0">
                <a:solidFill>
                  <a:srgbClr val="FF0000"/>
                </a:solidFill>
              </a:rPr>
              <a:t>万元。按照要求年底前至少还要支出</a:t>
            </a:r>
            <a:r>
              <a:rPr lang="en-US" altLang="zh-CN" sz="2000" b="1" dirty="0" smtClean="0">
                <a:solidFill>
                  <a:srgbClr val="FF0000"/>
                </a:solidFill>
              </a:rPr>
              <a:t>800</a:t>
            </a:r>
            <a:r>
              <a:rPr lang="zh-CN" altLang="en-US" sz="2000" b="1" dirty="0" smtClean="0">
                <a:solidFill>
                  <a:srgbClr val="FF0000"/>
                </a:solidFill>
              </a:rPr>
              <a:t>万元</a:t>
            </a:r>
            <a:r>
              <a:rPr lang="zh-CN" altLang="en-US" sz="2000" b="1" dirty="0" smtClean="0">
                <a:solidFill>
                  <a:srgbClr val="FF0000"/>
                </a:solidFill>
              </a:rPr>
              <a:t>。</a:t>
            </a:r>
            <a:endParaRPr lang="zh-CN" altLang="en-US" sz="2000" b="1" dirty="0" smtClean="0">
              <a:solidFill>
                <a:srgbClr val="FF0000"/>
              </a:solidFill>
            </a:endParaRPr>
          </a:p>
          <a:p>
            <a:pPr lvl="0" algn="l"/>
            <a:r>
              <a:rPr lang="zh-CN" altLang="en-US" sz="2000" b="1" dirty="0">
                <a:solidFill>
                  <a:srgbClr val="FF0000"/>
                </a:solidFill>
              </a:rPr>
              <a:t>另：目前朝阳、丹东、本溪、抚顺、阜新五市已完成或即将完成市级评估，其它市进度滞后。</a:t>
            </a:r>
            <a:endParaRPr lang="zh-CN" altLang="en-US" sz="2000" b="1"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
          <p:cNvGrpSpPr/>
          <p:nvPr/>
        </p:nvGrpSpPr>
        <p:grpSpPr>
          <a:xfrm flipH="1">
            <a:off x="11182350" y="0"/>
            <a:ext cx="1009650" cy="1009650"/>
            <a:chOff x="0" y="0"/>
            <a:chExt cx="3600450" cy="3600450"/>
          </a:xfrm>
        </p:grpSpPr>
        <p:sp>
          <p:nvSpPr>
            <p:cNvPr id="8" name="直角三角形 7"/>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直角三角形 1"/>
            <p:cNvSpPr/>
            <p:nvPr/>
          </p:nvSpPr>
          <p:spPr>
            <a:xfrm rot="5400000">
              <a:off x="-3" y="0"/>
              <a:ext cx="2972071" cy="2972068"/>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7" name="组合 14"/>
          <p:cNvGrpSpPr/>
          <p:nvPr/>
        </p:nvGrpSpPr>
        <p:grpSpPr>
          <a:xfrm flipV="1">
            <a:off x="0" y="5829300"/>
            <a:ext cx="1028700" cy="1028700"/>
            <a:chOff x="0" y="0"/>
            <a:chExt cx="3600450" cy="3600450"/>
          </a:xfrm>
        </p:grpSpPr>
        <p:sp>
          <p:nvSpPr>
            <p:cNvPr id="16" name="直角三角形 15"/>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直角三角形 16"/>
            <p:cNvSpPr/>
            <p:nvPr/>
          </p:nvSpPr>
          <p:spPr>
            <a:xfrm rot="5400000">
              <a:off x="4" y="0"/>
              <a:ext cx="2972592" cy="2972596"/>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4" name="文本框 3"/>
          <p:cNvSpPr txBox="1"/>
          <p:nvPr/>
        </p:nvSpPr>
        <p:spPr>
          <a:xfrm>
            <a:off x="692785" y="586740"/>
            <a:ext cx="5615305" cy="579120"/>
          </a:xfrm>
          <a:prstGeom prst="rect">
            <a:avLst/>
          </a:prstGeom>
          <a:noFill/>
        </p:spPr>
        <p:txBody>
          <a:bodyPr wrap="square" rtlCol="0">
            <a:spAutoFit/>
          </a:bodyPr>
          <a:lstStyle/>
          <a:p>
            <a:pPr algn="l"/>
            <a:r>
              <a:rPr lang="zh-CN" altLang="zh-CN" sz="3200" b="1">
                <a:ln w="10160">
                  <a:solidFill>
                    <a:schemeClr val="accent5"/>
                  </a:solidFill>
                  <a:prstDash val="solid"/>
                </a:ln>
                <a:solidFill>
                  <a:schemeClr val="bg1"/>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推进</a:t>
            </a:r>
            <a:r>
              <a:rPr lang="en-US" altLang="zh-CN" sz="3200" b="1">
                <a:ln w="10160">
                  <a:solidFill>
                    <a:schemeClr val="accent5"/>
                  </a:solidFill>
                  <a:prstDash val="solid"/>
                </a:ln>
                <a:solidFill>
                  <a:schemeClr val="bg1"/>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县域节水型社会达标建设</a:t>
            </a:r>
            <a:endParaRPr lang="en-US" altLang="zh-CN" sz="3200" b="1" dirty="0">
              <a:ln w="10160">
                <a:solidFill>
                  <a:schemeClr val="accent5"/>
                </a:solidFill>
                <a:prstDash val="solid"/>
              </a:ln>
              <a:solidFill>
                <a:schemeClr val="bg1"/>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endParaRPr>
          </a:p>
        </p:txBody>
      </p:sp>
      <p:cxnSp>
        <p:nvCxnSpPr>
          <p:cNvPr id="6" name="直接连接符 5"/>
          <p:cNvCxnSpPr/>
          <p:nvPr/>
        </p:nvCxnSpPr>
        <p:spPr>
          <a:xfrm>
            <a:off x="645795" y="1254760"/>
            <a:ext cx="5449570" cy="0"/>
          </a:xfrm>
          <a:prstGeom prst="line">
            <a:avLst/>
          </a:prstGeom>
          <a:ln w="63500"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028700" y="2818765"/>
            <a:ext cx="549275" cy="2651760"/>
          </a:xfrm>
          <a:prstGeom prst="rect">
            <a:avLst/>
          </a:prstGeom>
          <a:noFill/>
        </p:spPr>
        <p:txBody>
          <a:bodyPr wrap="square" rtlCol="0">
            <a:spAutoFit/>
          </a:bodyPr>
          <a:lstStyle/>
          <a:p>
            <a:pPr algn="l"/>
            <a:r>
              <a:rPr lang="zh-CN" alt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节水</a:t>
            </a: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补助资金</a:t>
            </a:r>
            <a:endParaRPr kumimoji="0" lang="zh-CN" altLang="en-US" sz="2800" b="1" i="0" u="none" strike="noStrike" kern="1200" cap="none" spc="0" normalizeH="0" baseline="0" noProof="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cs typeface="+mn-cs"/>
              <a:sym typeface="+mn-ea"/>
            </a:endParaRPr>
          </a:p>
        </p:txBody>
      </p:sp>
      <p:sp>
        <p:nvSpPr>
          <p:cNvPr id="11" name="文本框 10"/>
          <p:cNvSpPr txBox="1"/>
          <p:nvPr/>
        </p:nvSpPr>
        <p:spPr>
          <a:xfrm>
            <a:off x="2564130" y="1755775"/>
            <a:ext cx="1612900" cy="518160"/>
          </a:xfrm>
          <a:prstGeom prst="rect">
            <a:avLst/>
          </a:prstGeom>
          <a:noFill/>
        </p:spPr>
        <p:txBody>
          <a:bodyPr wrap="none" rtlCol="0">
            <a:spAutoFit/>
          </a:bodyPr>
          <a:lstStyle/>
          <a:p>
            <a:pPr algn="l"/>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节水宣传</a:t>
            </a:r>
            <a:endParaRPr kumimoji="0" lang="zh-CN" altLang="en-US" sz="2800" b="1" i="0" u="none" strike="noStrike" kern="1200" cap="none" spc="0" normalizeH="0" baseline="0" noProof="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cs typeface="+mn-cs"/>
              <a:sym typeface="+mn-ea"/>
            </a:endParaRPr>
          </a:p>
        </p:txBody>
      </p:sp>
      <p:sp>
        <p:nvSpPr>
          <p:cNvPr id="12" name="文本框 11"/>
          <p:cNvSpPr txBox="1"/>
          <p:nvPr/>
        </p:nvSpPr>
        <p:spPr>
          <a:xfrm>
            <a:off x="2576830" y="2474595"/>
            <a:ext cx="4115435" cy="518160"/>
          </a:xfrm>
          <a:prstGeom prst="rect">
            <a:avLst/>
          </a:prstGeom>
          <a:noFill/>
        </p:spPr>
        <p:txBody>
          <a:bodyPr wrap="none" rtlCol="0">
            <a:spAutoFit/>
          </a:bodyPr>
          <a:lstStyle/>
          <a:p>
            <a:pPr algn="l"/>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定额管理（水平衡测试）</a:t>
            </a:r>
            <a:endParaRPr kumimoji="0" lang="zh-CN" altLang="en-US" sz="2800" b="1" i="0" u="none" strike="noStrike" kern="1200" cap="none" spc="0" normalizeH="0" baseline="0" noProof="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cs typeface="+mn-cs"/>
              <a:sym typeface="+mn-ea"/>
            </a:endParaRPr>
          </a:p>
        </p:txBody>
      </p:sp>
      <p:sp>
        <p:nvSpPr>
          <p:cNvPr id="13" name="文本框 12"/>
          <p:cNvSpPr txBox="1"/>
          <p:nvPr/>
        </p:nvSpPr>
        <p:spPr>
          <a:xfrm>
            <a:off x="2565400" y="3237865"/>
            <a:ext cx="2327910" cy="518160"/>
          </a:xfrm>
          <a:prstGeom prst="rect">
            <a:avLst/>
          </a:prstGeom>
          <a:noFill/>
        </p:spPr>
        <p:txBody>
          <a:bodyPr wrap="none" rtlCol="0">
            <a:spAutoFit/>
          </a:bodyPr>
          <a:lstStyle/>
          <a:p>
            <a:pPr algn="l"/>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节水载体建设</a:t>
            </a:r>
            <a:endParaRPr kumimoji="0" lang="zh-CN" altLang="en-US" sz="2800" b="1" i="0" u="none" strike="noStrike" kern="1200" cap="none" spc="0" normalizeH="0" baseline="0" noProof="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cs typeface="+mn-cs"/>
              <a:sym typeface="+mn-ea"/>
            </a:endParaRPr>
          </a:p>
        </p:txBody>
      </p:sp>
      <p:sp>
        <p:nvSpPr>
          <p:cNvPr id="14" name="文本框 13"/>
          <p:cNvSpPr txBox="1"/>
          <p:nvPr/>
        </p:nvSpPr>
        <p:spPr>
          <a:xfrm>
            <a:off x="2567305" y="3952240"/>
            <a:ext cx="1612900" cy="518160"/>
          </a:xfrm>
          <a:prstGeom prst="rect">
            <a:avLst/>
          </a:prstGeom>
          <a:noFill/>
        </p:spPr>
        <p:txBody>
          <a:bodyPr wrap="none" rtlCol="0">
            <a:spAutoFit/>
          </a:bodyPr>
          <a:lstStyle/>
          <a:p>
            <a:pPr algn="l"/>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用水计量</a:t>
            </a:r>
            <a:endParaRPr kumimoji="0" lang="zh-CN" altLang="en-US" sz="2800" b="1" i="0" u="none" strike="noStrike" kern="1200" cap="none" spc="0" normalizeH="0" baseline="0" noProof="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cs typeface="+mn-cs"/>
              <a:sym typeface="+mn-ea"/>
            </a:endParaRPr>
          </a:p>
        </p:txBody>
      </p:sp>
      <p:sp>
        <p:nvSpPr>
          <p:cNvPr id="15" name="文本框 14"/>
          <p:cNvSpPr txBox="1"/>
          <p:nvPr/>
        </p:nvSpPr>
        <p:spPr>
          <a:xfrm>
            <a:off x="2553970" y="4619625"/>
            <a:ext cx="2327910" cy="518160"/>
          </a:xfrm>
          <a:prstGeom prst="rect">
            <a:avLst/>
          </a:prstGeom>
          <a:noFill/>
        </p:spPr>
        <p:txBody>
          <a:bodyPr wrap="none" rtlCol="0">
            <a:spAutoFit/>
          </a:bodyPr>
          <a:lstStyle/>
          <a:p>
            <a:pPr algn="l"/>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计划用水管理</a:t>
            </a:r>
            <a:endParaRPr kumimoji="0" lang="zh-CN" altLang="en-US" sz="2800" b="1" i="0" u="none" strike="noStrike" kern="1200" cap="none" spc="0" normalizeH="0" baseline="0" noProof="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cs typeface="+mn-cs"/>
              <a:sym typeface="+mn-ea"/>
            </a:endParaRPr>
          </a:p>
        </p:txBody>
      </p:sp>
      <p:sp>
        <p:nvSpPr>
          <p:cNvPr id="18" name="文本框 17"/>
          <p:cNvSpPr txBox="1"/>
          <p:nvPr/>
        </p:nvSpPr>
        <p:spPr>
          <a:xfrm>
            <a:off x="2565400" y="5332095"/>
            <a:ext cx="1970405" cy="518160"/>
          </a:xfrm>
          <a:prstGeom prst="rect">
            <a:avLst/>
          </a:prstGeom>
          <a:noFill/>
        </p:spPr>
        <p:txBody>
          <a:bodyPr wrap="none" rtlCol="0">
            <a:spAutoFit/>
          </a:bodyPr>
          <a:lstStyle/>
          <a:p>
            <a:pPr algn="l"/>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再生水利用</a:t>
            </a:r>
            <a:endParaRPr kumimoji="0" lang="zh-CN" altLang="en-US" sz="2800" b="1" i="0" u="none" strike="noStrike" kern="1200" cap="none" spc="0" normalizeH="0" baseline="0" noProof="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cs typeface="+mn-cs"/>
              <a:sym typeface="+mn-ea"/>
            </a:endParaRPr>
          </a:p>
        </p:txBody>
      </p:sp>
      <p:sp>
        <p:nvSpPr>
          <p:cNvPr id="19" name="文本框 18"/>
          <p:cNvSpPr txBox="1"/>
          <p:nvPr/>
        </p:nvSpPr>
        <p:spPr>
          <a:xfrm>
            <a:off x="2588260" y="6008370"/>
            <a:ext cx="2327910" cy="518160"/>
          </a:xfrm>
          <a:prstGeom prst="rect">
            <a:avLst/>
          </a:prstGeom>
          <a:noFill/>
        </p:spPr>
        <p:txBody>
          <a:bodyPr wrap="none" rtlCol="0">
            <a:spAutoFit/>
          </a:bodyPr>
          <a:lstStyle/>
          <a:p>
            <a:pPr algn="l"/>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节水标杆示范</a:t>
            </a:r>
            <a:endParaRPr kumimoji="0" lang="zh-CN" altLang="en-US" sz="2800" b="1" i="0" u="none" strike="noStrike" kern="1200" cap="none" spc="0" normalizeH="0" baseline="0" noProof="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cs typeface="+mn-cs"/>
              <a:sym typeface="+mn-ea"/>
            </a:endParaRPr>
          </a:p>
        </p:txBody>
      </p:sp>
      <p:sp>
        <p:nvSpPr>
          <p:cNvPr id="20" name="左大括号 19"/>
          <p:cNvSpPr/>
          <p:nvPr/>
        </p:nvSpPr>
        <p:spPr>
          <a:xfrm>
            <a:off x="1993900" y="2005330"/>
            <a:ext cx="379095" cy="4279265"/>
          </a:xfrm>
          <a:prstGeom prst="leftBrace">
            <a:avLst/>
          </a:prstGeom>
          <a:ln w="38100" cmpd="sng">
            <a:solidFill>
              <a:schemeClr val="bg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1" name="图片 20"/>
          <p:cNvPicPr>
            <a:picLocks noChangeAspect="1"/>
          </p:cNvPicPr>
          <p:nvPr/>
        </p:nvPicPr>
        <p:blipFill>
          <a:blip r:embed="rId1"/>
          <a:stretch>
            <a:fillRect/>
          </a:stretch>
        </p:blipFill>
        <p:spPr>
          <a:xfrm>
            <a:off x="5997575" y="3559810"/>
            <a:ext cx="5860415" cy="2637790"/>
          </a:xfrm>
          <a:prstGeom prst="rect">
            <a:avLst/>
          </a:prstGeom>
        </p:spPr>
      </p:pic>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
          <p:cNvGrpSpPr/>
          <p:nvPr/>
        </p:nvGrpSpPr>
        <p:grpSpPr>
          <a:xfrm flipH="1">
            <a:off x="11182350" y="0"/>
            <a:ext cx="1009650" cy="1009650"/>
            <a:chOff x="0" y="0"/>
            <a:chExt cx="3600450" cy="3600450"/>
          </a:xfrm>
        </p:grpSpPr>
        <p:sp>
          <p:nvSpPr>
            <p:cNvPr id="8" name="直角三角形 7"/>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直角三角形 1"/>
            <p:cNvSpPr/>
            <p:nvPr/>
          </p:nvSpPr>
          <p:spPr>
            <a:xfrm rot="5400000">
              <a:off x="-3" y="0"/>
              <a:ext cx="2972071" cy="2972068"/>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7" name="组合 14"/>
          <p:cNvGrpSpPr/>
          <p:nvPr/>
        </p:nvGrpSpPr>
        <p:grpSpPr>
          <a:xfrm flipV="1">
            <a:off x="0" y="5829300"/>
            <a:ext cx="1028700" cy="1028700"/>
            <a:chOff x="0" y="0"/>
            <a:chExt cx="3600450" cy="3600450"/>
          </a:xfrm>
        </p:grpSpPr>
        <p:sp>
          <p:nvSpPr>
            <p:cNvPr id="16" name="直角三角形 15"/>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直角三角形 16"/>
            <p:cNvSpPr/>
            <p:nvPr/>
          </p:nvSpPr>
          <p:spPr>
            <a:xfrm rot="5400000">
              <a:off x="4" y="0"/>
              <a:ext cx="2972592" cy="2972596"/>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4" name="文本框 3"/>
          <p:cNvSpPr txBox="1"/>
          <p:nvPr/>
        </p:nvSpPr>
        <p:spPr>
          <a:xfrm>
            <a:off x="692785" y="586740"/>
            <a:ext cx="5615305" cy="579120"/>
          </a:xfrm>
          <a:prstGeom prst="rect">
            <a:avLst/>
          </a:prstGeom>
          <a:noFill/>
        </p:spPr>
        <p:txBody>
          <a:bodyPr wrap="square" rtlCol="0">
            <a:spAutoFit/>
          </a:bodyPr>
          <a:lstStyle/>
          <a:p>
            <a:pPr algn="l"/>
            <a:r>
              <a:rPr lang="zh-CN" altLang="zh-CN" sz="3200" b="1">
                <a:ln w="10160">
                  <a:solidFill>
                    <a:schemeClr val="accent5"/>
                  </a:solidFill>
                  <a:prstDash val="solid"/>
                </a:ln>
                <a:solidFill>
                  <a:schemeClr val="bg1"/>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推进</a:t>
            </a:r>
            <a:r>
              <a:rPr lang="en-US" altLang="zh-CN" sz="3200" b="1">
                <a:ln w="10160">
                  <a:solidFill>
                    <a:schemeClr val="accent5"/>
                  </a:solidFill>
                  <a:prstDash val="solid"/>
                </a:ln>
                <a:solidFill>
                  <a:schemeClr val="bg1"/>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县域节水型社会达标建设</a:t>
            </a:r>
            <a:endParaRPr lang="en-US" altLang="zh-CN" sz="3200" b="1" dirty="0">
              <a:ln w="10160">
                <a:solidFill>
                  <a:schemeClr val="accent5"/>
                </a:solidFill>
                <a:prstDash val="solid"/>
              </a:ln>
              <a:solidFill>
                <a:schemeClr val="bg1"/>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endParaRPr>
          </a:p>
        </p:txBody>
      </p:sp>
      <p:cxnSp>
        <p:nvCxnSpPr>
          <p:cNvPr id="6" name="直接连接符 5"/>
          <p:cNvCxnSpPr/>
          <p:nvPr/>
        </p:nvCxnSpPr>
        <p:spPr>
          <a:xfrm>
            <a:off x="645795" y="1254760"/>
            <a:ext cx="5449570" cy="0"/>
          </a:xfrm>
          <a:prstGeom prst="line">
            <a:avLst/>
          </a:prstGeom>
          <a:ln w="63500"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10" idx="3"/>
          </p:cNvCxnSpPr>
          <p:nvPr/>
        </p:nvCxnSpPr>
        <p:spPr>
          <a:xfrm flipV="1">
            <a:off x="1394460" y="3618865"/>
            <a:ext cx="714375"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095500" y="1931670"/>
            <a:ext cx="0" cy="3782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2094865" y="1918970"/>
            <a:ext cx="714375"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2094865" y="3145790"/>
            <a:ext cx="714375"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2088515" y="4499610"/>
            <a:ext cx="714375"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2082165" y="5693410"/>
            <a:ext cx="714375" cy="127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811145" y="1561465"/>
            <a:ext cx="8251190" cy="640080"/>
          </a:xfrm>
          <a:prstGeom prst="rect">
            <a:avLst/>
          </a:prstGeom>
          <a:noFill/>
        </p:spPr>
        <p:txBody>
          <a:bodyPr wrap="square" rtlCol="0" anchor="t">
            <a:spAutoFit/>
          </a:bodyPr>
          <a:lstStyle/>
          <a:p>
            <a:pPr algn="just">
              <a:lnSpc>
                <a:spcPct val="150000"/>
              </a:lnSpc>
            </a:pPr>
            <a:r>
              <a:rPr lang="zh-CN" altLang="en-US" sz="2400" b="1" dirty="0" smtClean="0">
                <a:solidFill>
                  <a:schemeClr val="bg1"/>
                </a:solidFill>
                <a:uFillTx/>
                <a:latin typeface="黑体" panose="02010609060101010101" pitchFamily="49" charset="-122"/>
                <a:ea typeface="黑体" panose="02010609060101010101" pitchFamily="49" charset="-122"/>
                <a:sym typeface="+mn-ea"/>
              </a:rPr>
              <a:t>自</a:t>
            </a:r>
            <a:r>
              <a:rPr lang="zh-CN" altLang="en-US" sz="2400" b="1" dirty="0">
                <a:solidFill>
                  <a:schemeClr val="bg1"/>
                </a:solidFill>
                <a:uFillTx/>
                <a:latin typeface="黑体" panose="02010609060101010101" pitchFamily="49" charset="-122"/>
                <a:ea typeface="黑体" panose="02010609060101010101" pitchFamily="49" charset="-122"/>
                <a:sym typeface="+mn-ea"/>
              </a:rPr>
              <a:t>评。县级人民政府自评，达到</a:t>
            </a:r>
            <a:r>
              <a:rPr lang="en-US" altLang="zh-CN" sz="2400" b="1" dirty="0">
                <a:solidFill>
                  <a:schemeClr val="bg1"/>
                </a:solidFill>
                <a:uFillTx/>
                <a:latin typeface="黑体" panose="02010609060101010101" pitchFamily="49" charset="-122"/>
                <a:ea typeface="黑体" panose="02010609060101010101" pitchFamily="49" charset="-122"/>
                <a:sym typeface="+mn-ea"/>
              </a:rPr>
              <a:t>85</a:t>
            </a:r>
            <a:r>
              <a:rPr lang="zh-CN" altLang="en-US" sz="2400" b="1" dirty="0">
                <a:solidFill>
                  <a:schemeClr val="bg1"/>
                </a:solidFill>
                <a:uFillTx/>
                <a:latin typeface="黑体" panose="02010609060101010101" pitchFamily="49" charset="-122"/>
                <a:ea typeface="黑体" panose="02010609060101010101" pitchFamily="49" charset="-122"/>
                <a:sym typeface="+mn-ea"/>
              </a:rPr>
              <a:t>分以上的，提交申报材料</a:t>
            </a:r>
            <a:endParaRPr lang="zh-CN" altLang="en-US" sz="2400" b="1" dirty="0" smtClean="0">
              <a:solidFill>
                <a:schemeClr val="bg1"/>
              </a:solidFill>
              <a:uFillTx/>
              <a:latin typeface="黑体" panose="02010609060101010101" pitchFamily="49" charset="-122"/>
              <a:ea typeface="黑体" panose="02010609060101010101" pitchFamily="49" charset="-122"/>
              <a:sym typeface="+mn-ea"/>
            </a:endParaRPr>
          </a:p>
        </p:txBody>
      </p:sp>
      <p:sp>
        <p:nvSpPr>
          <p:cNvPr id="20" name="文本框 19"/>
          <p:cNvSpPr txBox="1"/>
          <p:nvPr/>
        </p:nvSpPr>
        <p:spPr>
          <a:xfrm>
            <a:off x="258445" y="2116455"/>
            <a:ext cx="1136015" cy="3017520"/>
          </a:xfrm>
          <a:prstGeom prst="rect">
            <a:avLst/>
          </a:prstGeom>
          <a:noFill/>
          <a:ln w="38100">
            <a:solidFill>
              <a:srgbClr val="FF0000"/>
            </a:solidFill>
          </a:ln>
        </p:spPr>
        <p:txBody>
          <a:bodyPr wrap="square" rtlCol="0" anchor="t">
            <a:spAutoFit/>
          </a:bodyPr>
          <a:lstStyle/>
          <a:p>
            <a:r>
              <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sym typeface="+mn-ea"/>
              </a:rPr>
              <a:t>县域节水型社会达标建设责任主体是各县区级人民政府</a:t>
            </a:r>
            <a:endParaRPr lang="zh-CN" altLang="en-US" sz="2400"/>
          </a:p>
        </p:txBody>
      </p:sp>
      <p:sp>
        <p:nvSpPr>
          <p:cNvPr id="21" name="文本框 20"/>
          <p:cNvSpPr txBox="1"/>
          <p:nvPr/>
        </p:nvSpPr>
        <p:spPr>
          <a:xfrm>
            <a:off x="2809240" y="2936875"/>
            <a:ext cx="9383395" cy="457200"/>
          </a:xfrm>
          <a:prstGeom prst="rect">
            <a:avLst/>
          </a:prstGeom>
          <a:noFill/>
        </p:spPr>
        <p:txBody>
          <a:bodyPr wrap="square" rtlCol="0" anchor="t">
            <a:spAutoFit/>
          </a:bodyPr>
          <a:lstStyle/>
          <a:p>
            <a:r>
              <a:rPr lang="zh-CN" altLang="en-US" sz="2400" b="1" dirty="0" smtClean="0">
                <a:solidFill>
                  <a:schemeClr val="bg1"/>
                </a:solidFill>
                <a:uFillTx/>
                <a:latin typeface="黑体" panose="02010609060101010101" pitchFamily="49" charset="-122"/>
                <a:ea typeface="黑体" panose="02010609060101010101" pitchFamily="49" charset="-122"/>
                <a:sym typeface="+mn-ea"/>
              </a:rPr>
              <a:t>技术评估。市级节水办组织技术评估，形成技术评估意见报省节水办</a:t>
            </a:r>
            <a:endParaRPr lang="zh-CN" altLang="en-US" sz="2400" b="1" dirty="0" smtClean="0">
              <a:solidFill>
                <a:schemeClr val="bg1"/>
              </a:solidFill>
              <a:uFillTx/>
              <a:latin typeface="黑体" panose="02010609060101010101" pitchFamily="49" charset="-122"/>
              <a:ea typeface="黑体" panose="02010609060101010101" pitchFamily="49" charset="-122"/>
            </a:endParaRPr>
          </a:p>
        </p:txBody>
      </p:sp>
      <p:sp>
        <p:nvSpPr>
          <p:cNvPr id="22" name="文本框 21"/>
          <p:cNvSpPr txBox="1"/>
          <p:nvPr/>
        </p:nvSpPr>
        <p:spPr>
          <a:xfrm>
            <a:off x="2905125" y="4153535"/>
            <a:ext cx="9064625" cy="640080"/>
          </a:xfrm>
          <a:prstGeom prst="rect">
            <a:avLst/>
          </a:prstGeom>
          <a:noFill/>
        </p:spPr>
        <p:txBody>
          <a:bodyPr wrap="square" rtlCol="0" anchor="t">
            <a:spAutoFit/>
          </a:bodyPr>
          <a:lstStyle/>
          <a:p>
            <a:pPr algn="just">
              <a:lnSpc>
                <a:spcPct val="150000"/>
              </a:lnSpc>
            </a:pPr>
            <a:r>
              <a:rPr lang="zh-CN" altLang="en-US" sz="2400" b="1" dirty="0" smtClean="0">
                <a:solidFill>
                  <a:schemeClr val="bg1"/>
                </a:solidFill>
                <a:uFillTx/>
                <a:latin typeface="黑体" panose="02010609060101010101" pitchFamily="49" charset="-122"/>
                <a:ea typeface="黑体" panose="02010609060101010101" pitchFamily="49" charset="-122"/>
                <a:sym typeface="+mn-ea"/>
              </a:rPr>
              <a:t>初验。省节水办组织现场初验；对通过初验的报全国节水办</a:t>
            </a:r>
            <a:endParaRPr lang="zh-CN" altLang="en-US" sz="2400" b="1" dirty="0" smtClean="0">
              <a:solidFill>
                <a:schemeClr val="bg1"/>
              </a:solidFill>
              <a:uFillTx/>
              <a:latin typeface="黑体" panose="02010609060101010101" pitchFamily="49" charset="-122"/>
              <a:ea typeface="黑体" panose="02010609060101010101" pitchFamily="49" charset="-122"/>
            </a:endParaRPr>
          </a:p>
        </p:txBody>
      </p:sp>
      <p:sp>
        <p:nvSpPr>
          <p:cNvPr id="23" name="文本框 22"/>
          <p:cNvSpPr txBox="1"/>
          <p:nvPr/>
        </p:nvSpPr>
        <p:spPr>
          <a:xfrm>
            <a:off x="2975610" y="5313045"/>
            <a:ext cx="11560175" cy="640080"/>
          </a:xfrm>
          <a:prstGeom prst="rect">
            <a:avLst/>
          </a:prstGeom>
          <a:noFill/>
        </p:spPr>
        <p:txBody>
          <a:bodyPr wrap="square" rtlCol="0" anchor="t">
            <a:spAutoFit/>
          </a:bodyPr>
          <a:lstStyle/>
          <a:p>
            <a:pPr algn="just">
              <a:lnSpc>
                <a:spcPct val="150000"/>
              </a:lnSpc>
            </a:pPr>
            <a:r>
              <a:rPr lang="zh-CN" altLang="en-US" sz="2400" b="1" dirty="0" smtClean="0">
                <a:solidFill>
                  <a:schemeClr val="bg1"/>
                </a:solidFill>
                <a:uFillTx/>
                <a:latin typeface="黑体" panose="02010609060101010101" pitchFamily="49" charset="-122"/>
                <a:ea typeface="黑体" panose="02010609060101010101" pitchFamily="49" charset="-122"/>
                <a:sym typeface="+mn-ea"/>
              </a:rPr>
              <a:t>复核。全国节水办组织流域机构按四不两直方式复核</a:t>
            </a:r>
            <a:endParaRPr lang="zh-CN" altLang="en-US" sz="2400" b="1" dirty="0" smtClean="0">
              <a:solidFill>
                <a:schemeClr val="bg1"/>
              </a:solidFill>
              <a:uFillTx/>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1035" y="2279015"/>
            <a:ext cx="678180" cy="2651760"/>
          </a:xfrm>
          <a:prstGeom prst="rect">
            <a:avLst/>
          </a:prstGeom>
          <a:noFill/>
        </p:spPr>
        <p:txBody>
          <a:bodyPr wrap="square" rtlCol="0">
            <a:spAutoFit/>
          </a:bodyPr>
          <a:lstStyle/>
          <a:p>
            <a:pPr algn="l"/>
            <a:r>
              <a:rPr lang="zh-CN" altLang="en-US" sz="2800" b="1" dirty="0">
                <a:solidFill>
                  <a:schemeClr val="bg1"/>
                </a:solidFill>
                <a:sym typeface="+mn-ea"/>
              </a:rPr>
              <a:t>监督检查方式</a:t>
            </a:r>
            <a:endParaRPr lang="zh-CN" altLang="en-US" sz="2800" b="1" dirty="0">
              <a:solidFill>
                <a:schemeClr val="bg1"/>
              </a:solidFill>
              <a:sym typeface="+mn-ea"/>
            </a:endParaRPr>
          </a:p>
        </p:txBody>
      </p:sp>
      <p:sp>
        <p:nvSpPr>
          <p:cNvPr id="4" name="左大括号 3"/>
          <p:cNvSpPr/>
          <p:nvPr/>
        </p:nvSpPr>
        <p:spPr>
          <a:xfrm>
            <a:off x="1517650" y="2458720"/>
            <a:ext cx="448310" cy="2508250"/>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文本框 4"/>
          <p:cNvSpPr txBox="1"/>
          <p:nvPr/>
        </p:nvSpPr>
        <p:spPr>
          <a:xfrm>
            <a:off x="2301875" y="2223135"/>
            <a:ext cx="894080" cy="518160"/>
          </a:xfrm>
          <a:prstGeom prst="rect">
            <a:avLst/>
          </a:prstGeom>
          <a:noFill/>
        </p:spPr>
        <p:txBody>
          <a:bodyPr wrap="none" rtlCol="0">
            <a:spAutoFit/>
          </a:bodyPr>
          <a:lstStyle/>
          <a:p>
            <a:pPr algn="l"/>
            <a:r>
              <a:rPr lang="zh-CN" altLang="en-US" sz="2800" dirty="0" smtClean="0">
                <a:solidFill>
                  <a:schemeClr val="bg1"/>
                </a:solidFill>
                <a:sym typeface="+mn-ea"/>
              </a:rPr>
              <a:t>飞</a:t>
            </a:r>
            <a:r>
              <a:rPr lang="zh-CN" altLang="en-US" sz="2800" dirty="0">
                <a:solidFill>
                  <a:schemeClr val="bg1"/>
                </a:solidFill>
                <a:sym typeface="+mn-ea"/>
              </a:rPr>
              <a:t>检</a:t>
            </a:r>
            <a:endParaRPr lang="zh-CN" altLang="en-US" sz="2800" b="1" dirty="0">
              <a:solidFill>
                <a:srgbClr val="FFC000"/>
              </a:solidFill>
              <a:sym typeface="+mn-ea"/>
            </a:endParaRPr>
          </a:p>
        </p:txBody>
      </p:sp>
      <p:sp>
        <p:nvSpPr>
          <p:cNvPr id="6" name="文本框 5"/>
          <p:cNvSpPr txBox="1"/>
          <p:nvPr/>
        </p:nvSpPr>
        <p:spPr>
          <a:xfrm>
            <a:off x="2259965" y="5052695"/>
            <a:ext cx="1960880" cy="518160"/>
          </a:xfrm>
          <a:prstGeom prst="rect">
            <a:avLst/>
          </a:prstGeom>
          <a:noFill/>
        </p:spPr>
        <p:txBody>
          <a:bodyPr wrap="none" rtlCol="0">
            <a:spAutoFit/>
          </a:bodyPr>
          <a:lstStyle/>
          <a:p>
            <a:pPr algn="l"/>
            <a:r>
              <a:rPr lang="zh-CN" altLang="en-US" sz="2800" dirty="0" smtClean="0">
                <a:solidFill>
                  <a:schemeClr val="bg1"/>
                </a:solidFill>
                <a:sym typeface="+mn-ea"/>
              </a:rPr>
              <a:t>检查</a:t>
            </a:r>
            <a:r>
              <a:rPr lang="zh-CN" altLang="en-US" sz="2800" dirty="0">
                <a:solidFill>
                  <a:schemeClr val="bg1"/>
                </a:solidFill>
                <a:sym typeface="+mn-ea"/>
              </a:rPr>
              <a:t>、稽察</a:t>
            </a:r>
            <a:endParaRPr lang="zh-CN" altLang="en-US" sz="2800" b="0" dirty="0">
              <a:solidFill>
                <a:schemeClr val="bg1"/>
              </a:solidFill>
              <a:sym typeface="+mn-ea"/>
            </a:endParaRPr>
          </a:p>
        </p:txBody>
      </p:sp>
      <p:sp>
        <p:nvSpPr>
          <p:cNvPr id="7" name="文本框 6"/>
          <p:cNvSpPr txBox="1"/>
          <p:nvPr/>
        </p:nvSpPr>
        <p:spPr>
          <a:xfrm>
            <a:off x="4066540" y="1254125"/>
            <a:ext cx="897890" cy="518160"/>
          </a:xfrm>
          <a:prstGeom prst="rect">
            <a:avLst/>
          </a:prstGeom>
          <a:noFill/>
        </p:spPr>
        <p:txBody>
          <a:bodyPr wrap="none" rtlCol="0">
            <a:spAutoFit/>
          </a:bodyPr>
          <a:lstStyle/>
          <a:p>
            <a:pPr algn="l"/>
            <a:r>
              <a:rPr lang="zh-CN" altLang="en-US" sz="2800" b="1" dirty="0">
                <a:solidFill>
                  <a:srgbClr val="FFC000"/>
                </a:solidFill>
                <a:sym typeface="+mn-ea"/>
              </a:rPr>
              <a:t>四不</a:t>
            </a:r>
            <a:endParaRPr lang="zh-CN" altLang="en-US" sz="2800" b="1" dirty="0">
              <a:solidFill>
                <a:srgbClr val="FFC000"/>
              </a:solidFill>
              <a:sym typeface="+mn-ea"/>
            </a:endParaRPr>
          </a:p>
        </p:txBody>
      </p:sp>
      <p:sp>
        <p:nvSpPr>
          <p:cNvPr id="8" name="左大括号 7"/>
          <p:cNvSpPr/>
          <p:nvPr/>
        </p:nvSpPr>
        <p:spPr>
          <a:xfrm>
            <a:off x="3444875" y="1408430"/>
            <a:ext cx="448310" cy="2227580"/>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文本框 8"/>
          <p:cNvSpPr txBox="1"/>
          <p:nvPr/>
        </p:nvSpPr>
        <p:spPr>
          <a:xfrm>
            <a:off x="6129655" y="204470"/>
            <a:ext cx="1612900" cy="518160"/>
          </a:xfrm>
          <a:prstGeom prst="rect">
            <a:avLst/>
          </a:prstGeom>
          <a:noFill/>
        </p:spPr>
        <p:txBody>
          <a:bodyPr wrap="none" rtlCol="0">
            <a:spAutoFit/>
          </a:bodyPr>
          <a:lstStyle/>
          <a:p>
            <a:pPr algn="l"/>
            <a:r>
              <a:rPr lang="zh-CN" altLang="en-US" sz="2800" b="1" dirty="0">
                <a:solidFill>
                  <a:srgbClr val="FFC000"/>
                </a:solidFill>
                <a:sym typeface="+mn-ea"/>
              </a:rPr>
              <a:t>不发通知</a:t>
            </a:r>
            <a:endParaRPr lang="zh-CN" altLang="en-US" sz="2800" b="1" dirty="0">
              <a:solidFill>
                <a:srgbClr val="FFC000"/>
              </a:solidFill>
              <a:sym typeface="+mn-ea"/>
            </a:endParaRPr>
          </a:p>
        </p:txBody>
      </p:sp>
      <p:sp>
        <p:nvSpPr>
          <p:cNvPr id="10" name="文本框 9"/>
          <p:cNvSpPr txBox="1"/>
          <p:nvPr/>
        </p:nvSpPr>
        <p:spPr>
          <a:xfrm>
            <a:off x="6143625" y="821055"/>
            <a:ext cx="4830445" cy="518160"/>
          </a:xfrm>
          <a:prstGeom prst="rect">
            <a:avLst/>
          </a:prstGeom>
          <a:noFill/>
        </p:spPr>
        <p:txBody>
          <a:bodyPr wrap="none" rtlCol="0">
            <a:spAutoFit/>
          </a:bodyPr>
          <a:lstStyle/>
          <a:p>
            <a:pPr algn="l"/>
            <a:r>
              <a:rPr lang="zh-CN" altLang="en-US" sz="2800" b="1" dirty="0">
                <a:solidFill>
                  <a:srgbClr val="FFC000"/>
                </a:solidFill>
                <a:sym typeface="+mn-ea"/>
              </a:rPr>
              <a:t>不向被检查单位告知行动路线</a:t>
            </a:r>
            <a:endParaRPr lang="zh-CN" altLang="en-US" sz="2800" b="1" dirty="0">
              <a:solidFill>
                <a:srgbClr val="FFC000"/>
              </a:solidFill>
              <a:sym typeface="+mn-ea"/>
            </a:endParaRPr>
          </a:p>
        </p:txBody>
      </p:sp>
      <p:sp>
        <p:nvSpPr>
          <p:cNvPr id="11" name="文本框 10"/>
          <p:cNvSpPr txBox="1"/>
          <p:nvPr/>
        </p:nvSpPr>
        <p:spPr>
          <a:xfrm>
            <a:off x="6115685" y="1452245"/>
            <a:ext cx="3757930" cy="518160"/>
          </a:xfrm>
          <a:prstGeom prst="rect">
            <a:avLst/>
          </a:prstGeom>
          <a:noFill/>
        </p:spPr>
        <p:txBody>
          <a:bodyPr wrap="none" rtlCol="0">
            <a:spAutoFit/>
          </a:bodyPr>
          <a:lstStyle/>
          <a:p>
            <a:pPr algn="l"/>
            <a:r>
              <a:rPr lang="zh-CN" altLang="en-US" sz="2800" b="1" dirty="0">
                <a:solidFill>
                  <a:srgbClr val="FFC000"/>
                </a:solidFill>
                <a:sym typeface="+mn-ea"/>
              </a:rPr>
              <a:t>不要求被检查单位陪同</a:t>
            </a:r>
            <a:endParaRPr lang="zh-CN" altLang="en-US" sz="2800" b="1" dirty="0">
              <a:solidFill>
                <a:srgbClr val="FFC000"/>
              </a:solidFill>
              <a:sym typeface="+mn-ea"/>
            </a:endParaRPr>
          </a:p>
        </p:txBody>
      </p:sp>
      <p:sp>
        <p:nvSpPr>
          <p:cNvPr id="12" name="文本框 11"/>
          <p:cNvSpPr txBox="1"/>
          <p:nvPr/>
        </p:nvSpPr>
        <p:spPr>
          <a:xfrm>
            <a:off x="6118225" y="2125980"/>
            <a:ext cx="3757930" cy="518160"/>
          </a:xfrm>
          <a:prstGeom prst="rect">
            <a:avLst/>
          </a:prstGeom>
          <a:noFill/>
        </p:spPr>
        <p:txBody>
          <a:bodyPr wrap="none" rtlCol="0">
            <a:spAutoFit/>
          </a:bodyPr>
          <a:lstStyle/>
          <a:p>
            <a:pPr algn="l"/>
            <a:r>
              <a:rPr lang="zh-CN" altLang="en-US" sz="2800" b="1" dirty="0">
                <a:solidFill>
                  <a:srgbClr val="FFC000"/>
                </a:solidFill>
                <a:sym typeface="+mn-ea"/>
              </a:rPr>
              <a:t>不要求被检查单位汇报</a:t>
            </a:r>
            <a:endParaRPr lang="zh-CN" altLang="en-US" sz="2800" b="1" dirty="0">
              <a:solidFill>
                <a:srgbClr val="FFC000"/>
              </a:solidFill>
              <a:sym typeface="+mn-ea"/>
            </a:endParaRPr>
          </a:p>
        </p:txBody>
      </p:sp>
      <p:sp>
        <p:nvSpPr>
          <p:cNvPr id="13" name="文本框 12"/>
          <p:cNvSpPr txBox="1"/>
          <p:nvPr/>
        </p:nvSpPr>
        <p:spPr>
          <a:xfrm>
            <a:off x="4137025" y="3331845"/>
            <a:ext cx="897890" cy="518160"/>
          </a:xfrm>
          <a:prstGeom prst="rect">
            <a:avLst/>
          </a:prstGeom>
          <a:noFill/>
        </p:spPr>
        <p:txBody>
          <a:bodyPr wrap="none" rtlCol="0">
            <a:spAutoFit/>
          </a:bodyPr>
          <a:lstStyle/>
          <a:p>
            <a:pPr algn="l"/>
            <a:r>
              <a:rPr lang="zh-CN" altLang="en-US" sz="2800" b="1" dirty="0">
                <a:solidFill>
                  <a:srgbClr val="FFC000"/>
                </a:solidFill>
                <a:sym typeface="+mn-ea"/>
              </a:rPr>
              <a:t>两直</a:t>
            </a:r>
            <a:endParaRPr lang="zh-CN" altLang="en-US" sz="2800" b="1" dirty="0">
              <a:solidFill>
                <a:srgbClr val="FFC000"/>
              </a:solidFill>
              <a:sym typeface="+mn-ea"/>
            </a:endParaRPr>
          </a:p>
        </p:txBody>
      </p:sp>
      <p:sp>
        <p:nvSpPr>
          <p:cNvPr id="14" name="左大括号 13"/>
          <p:cNvSpPr/>
          <p:nvPr/>
        </p:nvSpPr>
        <p:spPr>
          <a:xfrm>
            <a:off x="5219065" y="615950"/>
            <a:ext cx="448310" cy="1793875"/>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左大括号 14"/>
          <p:cNvSpPr/>
          <p:nvPr/>
        </p:nvSpPr>
        <p:spPr>
          <a:xfrm>
            <a:off x="5219065" y="3190240"/>
            <a:ext cx="448310" cy="813435"/>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文本框 15"/>
          <p:cNvSpPr txBox="1"/>
          <p:nvPr/>
        </p:nvSpPr>
        <p:spPr>
          <a:xfrm>
            <a:off x="6185535" y="2925445"/>
            <a:ext cx="2327910" cy="518160"/>
          </a:xfrm>
          <a:prstGeom prst="rect">
            <a:avLst/>
          </a:prstGeom>
          <a:noFill/>
        </p:spPr>
        <p:txBody>
          <a:bodyPr wrap="none" rtlCol="0">
            <a:spAutoFit/>
          </a:bodyPr>
          <a:lstStyle/>
          <a:p>
            <a:pPr algn="l"/>
            <a:r>
              <a:rPr lang="zh-CN" altLang="en-US" sz="2800" b="1" dirty="0">
                <a:solidFill>
                  <a:srgbClr val="FFC000"/>
                </a:solidFill>
                <a:sym typeface="+mn-ea"/>
              </a:rPr>
              <a:t>直赴项目现场</a:t>
            </a:r>
            <a:endParaRPr lang="zh-CN" altLang="en-US" sz="2800" b="1" dirty="0">
              <a:solidFill>
                <a:srgbClr val="FFC000"/>
              </a:solidFill>
              <a:sym typeface="+mn-ea"/>
            </a:endParaRPr>
          </a:p>
        </p:txBody>
      </p:sp>
      <p:sp>
        <p:nvSpPr>
          <p:cNvPr id="17" name="文本框 16"/>
          <p:cNvSpPr txBox="1"/>
          <p:nvPr/>
        </p:nvSpPr>
        <p:spPr>
          <a:xfrm>
            <a:off x="6185535" y="3763010"/>
            <a:ext cx="3757930" cy="518160"/>
          </a:xfrm>
          <a:prstGeom prst="rect">
            <a:avLst/>
          </a:prstGeom>
          <a:noFill/>
        </p:spPr>
        <p:txBody>
          <a:bodyPr wrap="none" rtlCol="0">
            <a:spAutoFit/>
          </a:bodyPr>
          <a:lstStyle/>
          <a:p>
            <a:pPr algn="l"/>
            <a:r>
              <a:rPr lang="zh-CN" altLang="en-US" sz="2800" b="1" dirty="0">
                <a:solidFill>
                  <a:srgbClr val="FFC000"/>
                </a:solidFill>
                <a:sym typeface="+mn-ea"/>
              </a:rPr>
              <a:t>直接接触一线工作人员</a:t>
            </a:r>
            <a:endParaRPr lang="zh-CN" altLang="en-US" sz="2800" b="1" dirty="0">
              <a:solidFill>
                <a:srgbClr val="FFC000"/>
              </a:solidFill>
              <a:sym typeface="+mn-ea"/>
            </a:endParaRPr>
          </a:p>
        </p:txBody>
      </p:sp>
    </p:spTree>
    <p:custDataLst>
      <p:tags r:id="rId1"/>
    </p:custData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p:cNvGrpSpPr/>
          <p:nvPr/>
        </p:nvGrpSpPr>
        <p:grpSpPr>
          <a:xfrm flipH="1">
            <a:off x="11182350" y="0"/>
            <a:ext cx="1009650" cy="1009650"/>
            <a:chOff x="0" y="0"/>
            <a:chExt cx="3600450" cy="3600450"/>
          </a:xfrm>
        </p:grpSpPr>
        <p:sp>
          <p:nvSpPr>
            <p:cNvPr id="8" name="直角三角形 7"/>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直角三角形 1"/>
            <p:cNvSpPr/>
            <p:nvPr/>
          </p:nvSpPr>
          <p:spPr>
            <a:xfrm rot="5400000">
              <a:off x="-3" y="0"/>
              <a:ext cx="2972071" cy="2972068"/>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 name="组合 14"/>
          <p:cNvGrpSpPr/>
          <p:nvPr/>
        </p:nvGrpSpPr>
        <p:grpSpPr>
          <a:xfrm flipV="1">
            <a:off x="0" y="5829300"/>
            <a:ext cx="1028700" cy="1028700"/>
            <a:chOff x="0" y="0"/>
            <a:chExt cx="3600450" cy="3600450"/>
          </a:xfrm>
        </p:grpSpPr>
        <p:sp>
          <p:nvSpPr>
            <p:cNvPr id="16" name="直角三角形 15"/>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直角三角形 16"/>
            <p:cNvSpPr/>
            <p:nvPr/>
          </p:nvSpPr>
          <p:spPr>
            <a:xfrm rot="5400000">
              <a:off x="4" y="0"/>
              <a:ext cx="2972592" cy="2972596"/>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81924" name="文本框 17"/>
          <p:cNvSpPr txBox="1"/>
          <p:nvPr/>
        </p:nvSpPr>
        <p:spPr>
          <a:xfrm>
            <a:off x="393700" y="254318"/>
            <a:ext cx="8085138" cy="579120"/>
          </a:xfrm>
          <a:prstGeom prst="rect">
            <a:avLst/>
          </a:prstGeom>
          <a:noFill/>
          <a:ln w="9525">
            <a:noFill/>
          </a:ln>
        </p:spPr>
        <p:txBody>
          <a:bodyPr>
            <a:spAutoFit/>
          </a:bodyPr>
          <a:lstStyle/>
          <a:p>
            <a:pPr eaLnBrk="1" hangingPunct="1">
              <a:buFont typeface="Arial" panose="020B0604020202020204" pitchFamily="34" charset="0"/>
            </a:pPr>
            <a:r>
              <a:rPr lang="zh-CN" altLang="zh-CN" sz="3200" b="1" dirty="0">
                <a:solidFill>
                  <a:schemeClr val="bg1"/>
                </a:solidFill>
                <a:latin typeface="黑体" panose="02010609060101010101" pitchFamily="49" charset="-122"/>
                <a:ea typeface="黑体" panose="02010609060101010101" pitchFamily="49" charset="-122"/>
                <a:sym typeface="宋体" panose="02010600030101010101" pitchFamily="2" charset="-122"/>
              </a:rPr>
              <a:t>县域节水型社会建设</a:t>
            </a:r>
            <a:r>
              <a:rPr lang="en-US" altLang="zh-CN" sz="3200" b="1" dirty="0">
                <a:solidFill>
                  <a:schemeClr val="bg1"/>
                </a:solidFill>
                <a:latin typeface="黑体" panose="02010609060101010101" pitchFamily="49" charset="-122"/>
                <a:ea typeface="黑体" panose="02010609060101010101" pitchFamily="49" charset="-122"/>
                <a:sym typeface="宋体" panose="02010600030101010101" pitchFamily="2" charset="-122"/>
              </a:rPr>
              <a:t>——节水载体建设</a:t>
            </a:r>
            <a:endParaRPr lang="en-US" altLang="zh-CN" sz="3200" b="1" dirty="0">
              <a:solidFill>
                <a:schemeClr val="bg1"/>
              </a:solidFill>
              <a:latin typeface="黑体" panose="02010609060101010101" pitchFamily="49" charset="-122"/>
              <a:ea typeface="黑体" panose="02010609060101010101" pitchFamily="49" charset="-122"/>
              <a:sym typeface="宋体" panose="02010600030101010101" pitchFamily="2" charset="-122"/>
            </a:endParaRPr>
          </a:p>
        </p:txBody>
      </p:sp>
      <p:sp>
        <p:nvSpPr>
          <p:cNvPr id="5" name="文本框 4"/>
          <p:cNvSpPr txBox="1"/>
          <p:nvPr/>
        </p:nvSpPr>
        <p:spPr>
          <a:xfrm>
            <a:off x="1592580" y="1369695"/>
            <a:ext cx="8047990" cy="518160"/>
          </a:xfrm>
          <a:prstGeom prst="rect">
            <a:avLst/>
          </a:prstGeom>
          <a:noFill/>
        </p:spPr>
        <p:txBody>
          <a:bodyPr wrap="none" rtlCol="0">
            <a:spAutoFit/>
          </a:bodyPr>
          <a:lstStyle/>
          <a:p>
            <a:pPr algn="l"/>
            <a:r>
              <a:rPr sz="2800" b="1">
                <a:ln>
                  <a:noFill/>
                </a:ln>
                <a:solidFill>
                  <a:schemeClr val="bg1"/>
                </a:solidFill>
                <a:effectLst/>
                <a:uLnTx/>
                <a:uFillTx/>
                <a:latin typeface="黑体" panose="02010609060101010101" pitchFamily="49" charset="-122"/>
                <a:ea typeface="黑体" panose="02010609060101010101" pitchFamily="49" charset="-122"/>
                <a:sym typeface="+mn-ea"/>
              </a:rPr>
              <a:t>节水载体是节水型社会建设的基本内容和重要抓手</a:t>
            </a:r>
            <a:endParaRPr kumimoji="0" lang="zh-CN" altLang="en-US" sz="2800" b="1" i="0" baseline="0" noProof="1">
              <a:ln>
                <a:noFill/>
              </a:ln>
              <a:solidFill>
                <a:schemeClr val="bg1"/>
              </a:solidFill>
              <a:effectLst/>
              <a:uLnTx/>
              <a:uFillTx/>
              <a:latin typeface="黑体" panose="02010609060101010101" pitchFamily="49" charset="-122"/>
              <a:ea typeface="黑体" panose="02010609060101010101" pitchFamily="49" charset="-122"/>
              <a:cs typeface="+mn-cs"/>
              <a:sym typeface="+mn-ea"/>
            </a:endParaRPr>
          </a:p>
        </p:txBody>
      </p:sp>
      <p:sp>
        <p:nvSpPr>
          <p:cNvPr id="6" name="文本框 5"/>
          <p:cNvSpPr txBox="1"/>
          <p:nvPr/>
        </p:nvSpPr>
        <p:spPr>
          <a:xfrm>
            <a:off x="1822450" y="3172460"/>
            <a:ext cx="481330" cy="2529840"/>
          </a:xfrm>
          <a:prstGeom prst="rect">
            <a:avLst/>
          </a:prstGeom>
          <a:noFill/>
        </p:spPr>
        <p:txBody>
          <a:bodyPr wrap="square" rtlCol="0" anchor="t">
            <a:spAutoFit/>
          </a:bodyPr>
          <a:lstStyle/>
          <a:p>
            <a:r>
              <a:rPr lang="en-US" sz="3200" b="1">
                <a:ln>
                  <a:noFill/>
                </a:ln>
                <a:solidFill>
                  <a:srgbClr val="FFC000"/>
                </a:solidFill>
                <a:effectLst/>
                <a:uLnTx/>
                <a:uFillTx/>
                <a:latin typeface="黑体" panose="02010609060101010101" pitchFamily="49" charset="-122"/>
                <a:ea typeface="黑体" panose="02010609060101010101" pitchFamily="49" charset="-122"/>
                <a:sym typeface="+mn-ea"/>
              </a:rPr>
              <a:t>节水型灌区 </a:t>
            </a:r>
            <a:endParaRPr lang="en-US" altLang="en-US" sz="3200" b="1">
              <a:ln>
                <a:noFill/>
              </a:ln>
              <a:solidFill>
                <a:srgbClr val="FFC000"/>
              </a:solidFill>
              <a:effectLst/>
              <a:uLnTx/>
              <a:uFillTx/>
              <a:latin typeface="黑体" panose="02010609060101010101" pitchFamily="49" charset="-122"/>
              <a:ea typeface="黑体" panose="02010609060101010101" pitchFamily="49" charset="-122"/>
              <a:sym typeface="+mn-ea"/>
            </a:endParaRPr>
          </a:p>
        </p:txBody>
      </p:sp>
      <p:sp>
        <p:nvSpPr>
          <p:cNvPr id="7" name="文本框 6"/>
          <p:cNvSpPr txBox="1"/>
          <p:nvPr/>
        </p:nvSpPr>
        <p:spPr>
          <a:xfrm>
            <a:off x="3923030" y="3172460"/>
            <a:ext cx="630555" cy="2529840"/>
          </a:xfrm>
          <a:prstGeom prst="rect">
            <a:avLst/>
          </a:prstGeom>
          <a:noFill/>
        </p:spPr>
        <p:txBody>
          <a:bodyPr wrap="square" rtlCol="0" anchor="t">
            <a:spAutoFit/>
          </a:bodyPr>
          <a:lstStyle/>
          <a:p>
            <a:pPr marL="0" marR="0" lvl="0" indent="0" algn="just" defTabSz="914400" rtl="0" eaLnBrk="0" hangingPunct="0">
              <a:lnSpc>
                <a:spcPct val="100000"/>
              </a:lnSpc>
              <a:spcBef>
                <a:spcPts val="0"/>
              </a:spcBef>
              <a:spcAft>
                <a:spcPts val="0"/>
              </a:spcAft>
              <a:buClrTx/>
              <a:buSzTx/>
              <a:buFont typeface="Arial" panose="020B0604020202020204" pitchFamily="34" charset="0"/>
              <a:buNone/>
              <a:defRPr/>
            </a:pPr>
            <a:r>
              <a:rPr lang="en-US" sz="3200" b="1">
                <a:ln>
                  <a:noFill/>
                </a:ln>
                <a:solidFill>
                  <a:schemeClr val="bg1"/>
                </a:solidFill>
                <a:effectLst/>
                <a:uLnTx/>
                <a:uFillTx/>
                <a:latin typeface="黑体" panose="02010609060101010101" pitchFamily="49" charset="-122"/>
                <a:ea typeface="黑体" panose="02010609060101010101" pitchFamily="49" charset="-122"/>
                <a:sym typeface="+mn-ea"/>
              </a:rPr>
              <a:t>节水型企业</a:t>
            </a:r>
            <a:endParaRPr lang="en-US" sz="3200" b="1">
              <a:ln>
                <a:noFill/>
              </a:ln>
              <a:solidFill>
                <a:schemeClr val="bg1"/>
              </a:solidFill>
              <a:effectLst/>
              <a:uLnTx/>
              <a:uFillTx/>
              <a:latin typeface="黑体" panose="02010609060101010101" pitchFamily="49" charset="-122"/>
              <a:ea typeface="黑体" panose="02010609060101010101" pitchFamily="49" charset="-122"/>
            </a:endParaRPr>
          </a:p>
        </p:txBody>
      </p:sp>
      <p:sp>
        <p:nvSpPr>
          <p:cNvPr id="9" name="文本框 8"/>
          <p:cNvSpPr txBox="1"/>
          <p:nvPr/>
        </p:nvSpPr>
        <p:spPr>
          <a:xfrm>
            <a:off x="6432550" y="3081020"/>
            <a:ext cx="640080" cy="3505200"/>
          </a:xfrm>
          <a:prstGeom prst="rect">
            <a:avLst/>
          </a:prstGeom>
          <a:noFill/>
        </p:spPr>
        <p:txBody>
          <a:bodyPr wrap="square" rtlCol="0" anchor="t">
            <a:spAutoFit/>
          </a:bodyPr>
          <a:lstStyle/>
          <a:p>
            <a:pPr marL="0" marR="0" lvl="0" indent="0" algn="just" defTabSz="914400" rtl="0" eaLnBrk="0" hangingPunct="0">
              <a:lnSpc>
                <a:spcPct val="100000"/>
              </a:lnSpc>
              <a:spcBef>
                <a:spcPts val="0"/>
              </a:spcBef>
              <a:spcAft>
                <a:spcPts val="0"/>
              </a:spcAft>
              <a:buClrTx/>
              <a:buSzTx/>
              <a:buFont typeface="Arial" panose="020B0604020202020204" pitchFamily="34" charset="0"/>
              <a:buNone/>
              <a:defRPr/>
            </a:pPr>
            <a:r>
              <a:rPr lang="en-US" sz="3200" b="1">
                <a:ln>
                  <a:noFill/>
                </a:ln>
                <a:solidFill>
                  <a:schemeClr val="bg1"/>
                </a:solidFill>
                <a:effectLst/>
                <a:uLnTx/>
                <a:uFillTx/>
                <a:latin typeface="黑体" panose="02010609060101010101" pitchFamily="49" charset="-122"/>
                <a:ea typeface="黑体" panose="02010609060101010101" pitchFamily="49" charset="-122"/>
                <a:sym typeface="+mn-ea"/>
              </a:rPr>
              <a:t>节水型公共机构</a:t>
            </a:r>
            <a:endParaRPr lang="en-US" sz="3200" b="1">
              <a:ln>
                <a:noFill/>
              </a:ln>
              <a:solidFill>
                <a:schemeClr val="bg1"/>
              </a:solidFill>
              <a:effectLst/>
              <a:uLnTx/>
              <a:uFillTx/>
              <a:latin typeface="黑体" panose="02010609060101010101" pitchFamily="49" charset="-122"/>
              <a:ea typeface="黑体" panose="02010609060101010101" pitchFamily="49" charset="-122"/>
            </a:endParaRPr>
          </a:p>
        </p:txBody>
      </p:sp>
      <p:sp>
        <p:nvSpPr>
          <p:cNvPr id="10" name="文本框 9"/>
          <p:cNvSpPr txBox="1"/>
          <p:nvPr/>
        </p:nvSpPr>
        <p:spPr>
          <a:xfrm>
            <a:off x="8819515" y="2969260"/>
            <a:ext cx="821055" cy="3505200"/>
          </a:xfrm>
          <a:prstGeom prst="rect">
            <a:avLst/>
          </a:prstGeom>
          <a:noFill/>
        </p:spPr>
        <p:txBody>
          <a:bodyPr wrap="square" rtlCol="0" anchor="t">
            <a:spAutoFit/>
          </a:bodyPr>
          <a:lstStyle/>
          <a:p>
            <a:pPr marL="0" marR="0" lvl="0" indent="0" algn="just" defTabSz="914400" rtl="0" eaLnBrk="0" hangingPunct="0">
              <a:lnSpc>
                <a:spcPct val="100000"/>
              </a:lnSpc>
              <a:spcBef>
                <a:spcPts val="0"/>
              </a:spcBef>
              <a:spcAft>
                <a:spcPts val="0"/>
              </a:spcAft>
              <a:buClrTx/>
              <a:buSzTx/>
              <a:buFont typeface="Arial" panose="020B0604020202020204" pitchFamily="34" charset="0"/>
              <a:buNone/>
              <a:defRPr/>
            </a:pPr>
            <a:r>
              <a:rPr lang="en-US" sz="3200" b="1">
                <a:ln>
                  <a:noFill/>
                </a:ln>
                <a:solidFill>
                  <a:schemeClr val="bg1"/>
                </a:solidFill>
                <a:effectLst/>
                <a:uLnTx/>
                <a:uFillTx/>
                <a:latin typeface="黑体" panose="02010609060101010101" pitchFamily="49" charset="-122"/>
                <a:ea typeface="黑体" panose="02010609060101010101" pitchFamily="49" charset="-122"/>
                <a:sym typeface="+mn-ea"/>
              </a:rPr>
              <a:t>节水型居民小区</a:t>
            </a:r>
            <a:endParaRPr lang="zh-CN" altLang="en-US"/>
          </a:p>
        </p:txBody>
      </p:sp>
      <p:sp>
        <p:nvSpPr>
          <p:cNvPr id="11" name="左大括号 10"/>
          <p:cNvSpPr/>
          <p:nvPr/>
        </p:nvSpPr>
        <p:spPr>
          <a:xfrm rot="5400000">
            <a:off x="5311140" y="-952500"/>
            <a:ext cx="690245" cy="7153275"/>
          </a:xfrm>
          <a:prstGeom prst="leftBrace">
            <a:avLst/>
          </a:prstGeom>
          <a:ln w="38100" cmpd="sng">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椭圆 11"/>
          <p:cNvSpPr/>
          <p:nvPr/>
        </p:nvSpPr>
        <p:spPr>
          <a:xfrm>
            <a:off x="6268085" y="1266190"/>
            <a:ext cx="1598930" cy="747395"/>
          </a:xfrm>
          <a:prstGeom prst="ellipse">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268085" y="1369695"/>
            <a:ext cx="1598930" cy="494665"/>
          </a:xfrm>
          <a:prstGeom prst="ellipse">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8041005" y="1382395"/>
            <a:ext cx="1598930" cy="494665"/>
          </a:xfrm>
          <a:prstGeom prst="ellipse">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p:cNvGrpSpPr/>
          <p:nvPr/>
        </p:nvGrpSpPr>
        <p:grpSpPr>
          <a:xfrm flipH="1">
            <a:off x="11182350" y="0"/>
            <a:ext cx="1009650" cy="1009650"/>
            <a:chOff x="0" y="0"/>
            <a:chExt cx="3600450" cy="3600450"/>
          </a:xfrm>
        </p:grpSpPr>
        <p:sp>
          <p:nvSpPr>
            <p:cNvPr id="8" name="直角三角形 7"/>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直角三角形 1"/>
            <p:cNvSpPr/>
            <p:nvPr/>
          </p:nvSpPr>
          <p:spPr>
            <a:xfrm rot="5400000">
              <a:off x="-3" y="0"/>
              <a:ext cx="2972071" cy="2972068"/>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 name="组合 14"/>
          <p:cNvGrpSpPr/>
          <p:nvPr/>
        </p:nvGrpSpPr>
        <p:grpSpPr>
          <a:xfrm flipV="1">
            <a:off x="0" y="5829300"/>
            <a:ext cx="1028700" cy="1028700"/>
            <a:chOff x="0" y="0"/>
            <a:chExt cx="3600450" cy="3600450"/>
          </a:xfrm>
        </p:grpSpPr>
        <p:sp>
          <p:nvSpPr>
            <p:cNvPr id="16" name="直角三角形 15"/>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直角三角形 16"/>
            <p:cNvSpPr/>
            <p:nvPr/>
          </p:nvSpPr>
          <p:spPr>
            <a:xfrm rot="5400000">
              <a:off x="4" y="0"/>
              <a:ext cx="2972592" cy="2972596"/>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81924" name="文本框 17"/>
          <p:cNvSpPr txBox="1"/>
          <p:nvPr/>
        </p:nvSpPr>
        <p:spPr>
          <a:xfrm>
            <a:off x="393700" y="254635"/>
            <a:ext cx="11720195" cy="548640"/>
          </a:xfrm>
          <a:prstGeom prst="rect">
            <a:avLst/>
          </a:prstGeom>
          <a:noFill/>
          <a:ln w="9525">
            <a:noFill/>
          </a:ln>
        </p:spPr>
        <p:txBody>
          <a:bodyPr wrap="square">
            <a:spAutoFit/>
          </a:bodyPr>
          <a:lstStyle/>
          <a:p>
            <a:pPr eaLnBrk="1" hangingPunct="1">
              <a:buFont typeface="Arial" panose="020B0604020202020204" pitchFamily="34" charset="0"/>
            </a:pPr>
            <a:r>
              <a:rPr lang="zh-CN" altLang="zh-CN" sz="3000" b="1" dirty="0">
                <a:solidFill>
                  <a:schemeClr val="bg1"/>
                </a:solidFill>
                <a:latin typeface="黑体" panose="02010609060101010101" pitchFamily="49" charset="-122"/>
                <a:ea typeface="黑体" panose="02010609060101010101" pitchFamily="49" charset="-122"/>
                <a:sym typeface="宋体" panose="02010600030101010101" pitchFamily="2" charset="-122"/>
              </a:rPr>
              <a:t>县域节水型社会建设</a:t>
            </a:r>
            <a:r>
              <a:rPr lang="en-US" altLang="zh-CN" sz="3000" b="1" dirty="0">
                <a:solidFill>
                  <a:schemeClr val="bg1"/>
                </a:solidFill>
                <a:latin typeface="黑体" panose="02010609060101010101" pitchFamily="49" charset="-122"/>
                <a:ea typeface="黑体" panose="02010609060101010101" pitchFamily="49" charset="-122"/>
                <a:sym typeface="宋体" panose="02010600030101010101" pitchFamily="2" charset="-122"/>
              </a:rPr>
              <a:t>——</a:t>
            </a:r>
            <a:r>
              <a:rPr lang="en-US" altLang="zh-CN" sz="3000" b="1" dirty="0">
                <a:solidFill>
                  <a:schemeClr val="bg1"/>
                </a:solidFill>
                <a:latin typeface="黑体" panose="02010609060101010101" pitchFamily="49" charset="-122"/>
                <a:ea typeface="黑体" panose="02010609060101010101" pitchFamily="49" charset="-122"/>
                <a:sym typeface="+mn-ea"/>
              </a:rPr>
              <a:t>加大节水宣传力度，营造节约用水氛围</a:t>
            </a:r>
            <a:endParaRPr lang="zh-CN" altLang="en-US" sz="3000" b="0" dirty="0">
              <a:solidFill>
                <a:schemeClr val="bg1"/>
              </a:solidFill>
              <a:uFillTx/>
              <a:latin typeface="仿宋" panose="02010609060101010101" pitchFamily="49" charset="-122"/>
              <a:ea typeface="仿宋" panose="02010609060101010101" pitchFamily="49" charset="-122"/>
              <a:cs typeface="仿宋" panose="02010609060101010101" pitchFamily="49" charset="-122"/>
              <a:sym typeface="+mn-ea"/>
            </a:endParaRPr>
          </a:p>
        </p:txBody>
      </p:sp>
      <p:sp>
        <p:nvSpPr>
          <p:cNvPr id="15" name="文本框 14"/>
          <p:cNvSpPr txBox="1"/>
          <p:nvPr/>
        </p:nvSpPr>
        <p:spPr>
          <a:xfrm>
            <a:off x="915670" y="3686175"/>
            <a:ext cx="11163935" cy="457200"/>
          </a:xfrm>
          <a:prstGeom prst="rect">
            <a:avLst/>
          </a:prstGeom>
          <a:noFill/>
          <a:ln w="9525">
            <a:noFill/>
          </a:ln>
        </p:spPr>
        <p:txBody>
          <a:bodyPr wrap="square">
            <a:spAutoFit/>
          </a:bodyPr>
          <a:lstStyle/>
          <a:p>
            <a:pPr marL="0" indent="457200" algn="l"/>
            <a:r>
              <a:rPr sz="2400" b="1" u="none">
                <a:ln>
                  <a:noFill/>
                </a:ln>
                <a:solidFill>
                  <a:schemeClr val="bg1"/>
                </a:solidFill>
                <a:effectLst/>
                <a:uLnTx/>
                <a:uFillTx/>
                <a:latin typeface="黑体" panose="02010609060101010101" pitchFamily="49" charset="-122"/>
                <a:ea typeface="黑体" panose="02010609060101010101" pitchFamily="49" charset="-122"/>
              </a:rPr>
              <a:t>三是要优先在水行政主管部门办公场所适当位置粘贴节水标识、开展节水宣传</a:t>
            </a:r>
            <a:endParaRPr sz="2400" b="1">
              <a:ln>
                <a:noFill/>
              </a:ln>
              <a:solidFill>
                <a:schemeClr val="bg1"/>
              </a:solidFill>
              <a:effectLst/>
              <a:uLnTx/>
              <a:uFillTx/>
              <a:latin typeface="黑体" panose="02010609060101010101" pitchFamily="49" charset="-122"/>
              <a:ea typeface="黑体" panose="02010609060101010101" pitchFamily="49" charset="-122"/>
            </a:endParaRPr>
          </a:p>
        </p:txBody>
      </p:sp>
      <p:sp>
        <p:nvSpPr>
          <p:cNvPr id="18" name="文本框 17"/>
          <p:cNvSpPr txBox="1"/>
          <p:nvPr/>
        </p:nvSpPr>
        <p:spPr>
          <a:xfrm>
            <a:off x="1332865" y="2050415"/>
            <a:ext cx="7528560" cy="457200"/>
          </a:xfrm>
          <a:prstGeom prst="rect">
            <a:avLst/>
          </a:prstGeom>
          <a:noFill/>
        </p:spPr>
        <p:txBody>
          <a:bodyPr wrap="none" rtlCol="0" anchor="t">
            <a:spAutoFit/>
          </a:bodyPr>
          <a:lstStyle/>
          <a:p>
            <a:r>
              <a:rPr sz="2400" b="1">
                <a:ln>
                  <a:noFill/>
                </a:ln>
                <a:solidFill>
                  <a:schemeClr val="bg1"/>
                </a:solidFill>
                <a:effectLst/>
                <a:uLnTx/>
                <a:uFillTx/>
                <a:latin typeface="黑体" panose="02010609060101010101" pitchFamily="49" charset="-122"/>
                <a:ea typeface="黑体" panose="02010609060101010101" pitchFamily="49" charset="-122"/>
                <a:sym typeface="+mn-ea"/>
              </a:rPr>
              <a:t>一是围绕打好节约用水攻坚战“四个一”重点工作宣传</a:t>
            </a:r>
            <a:endParaRPr lang="zh-CN" altLang="en-US" sz="2400" b="1">
              <a:ln>
                <a:noFill/>
              </a:ln>
              <a:solidFill>
                <a:schemeClr val="bg1"/>
              </a:solidFill>
              <a:effectLst/>
              <a:uLnTx/>
              <a:uFillTx/>
              <a:latin typeface="黑体" panose="02010609060101010101" pitchFamily="49" charset="-122"/>
              <a:ea typeface="黑体" panose="02010609060101010101" pitchFamily="49" charset="-122"/>
              <a:sym typeface="+mn-ea"/>
            </a:endParaRPr>
          </a:p>
        </p:txBody>
      </p:sp>
      <p:sp>
        <p:nvSpPr>
          <p:cNvPr id="19" name="文本框 18"/>
          <p:cNvSpPr txBox="1"/>
          <p:nvPr/>
        </p:nvSpPr>
        <p:spPr>
          <a:xfrm>
            <a:off x="1358265" y="2820670"/>
            <a:ext cx="10459720" cy="457200"/>
          </a:xfrm>
          <a:prstGeom prst="rect">
            <a:avLst/>
          </a:prstGeom>
          <a:noFill/>
        </p:spPr>
        <p:txBody>
          <a:bodyPr wrap="square" rtlCol="0">
            <a:spAutoFit/>
          </a:bodyPr>
          <a:lstStyle/>
          <a:p>
            <a:pPr algn="l"/>
            <a:r>
              <a:rPr sz="2400" b="1">
                <a:ln>
                  <a:noFill/>
                </a:ln>
                <a:solidFill>
                  <a:schemeClr val="bg1"/>
                </a:solidFill>
                <a:effectLst/>
                <a:uLnTx/>
                <a:uFillTx/>
                <a:latin typeface="黑体" panose="02010609060101010101" pitchFamily="49" charset="-122"/>
                <a:ea typeface="黑体" panose="02010609060101010101" pitchFamily="49" charset="-122"/>
                <a:sym typeface="+mn-ea"/>
              </a:rPr>
              <a:t>二是推动“节水大使”等节水主题宣传活动。</a:t>
            </a:r>
            <a:endParaRPr lang="zh-CN" altLang="en-US"/>
          </a:p>
        </p:txBody>
      </p:sp>
      <p:sp>
        <p:nvSpPr>
          <p:cNvPr id="20" name="云形标注 19"/>
          <p:cNvSpPr/>
          <p:nvPr/>
        </p:nvSpPr>
        <p:spPr>
          <a:xfrm>
            <a:off x="3553460" y="5174615"/>
            <a:ext cx="4490720" cy="1212850"/>
          </a:xfrm>
          <a:prstGeom prst="cloudCallout">
            <a:avLst>
              <a:gd name="adj1" fmla="val -86001"/>
              <a:gd name="adj2" fmla="val -1037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zh-CN" sz="2000" b="1" dirty="0">
                <a:solidFill>
                  <a:srgbClr val="FF0000"/>
                </a:solidFill>
              </a:rPr>
              <a:t>节水补助资金可以用于节水宣传</a:t>
            </a:r>
            <a:endParaRPr lang="zh-CN" altLang="zh-CN" sz="2000" b="1" dirty="0">
              <a:solidFill>
                <a:srgbClr val="FF0000"/>
              </a:solidFill>
            </a:endParaRPr>
          </a:p>
        </p:txBody>
      </p:sp>
      <p:pic>
        <p:nvPicPr>
          <p:cNvPr id="5" name="图片 4"/>
          <p:cNvPicPr>
            <a:picLocks noChangeAspect="1"/>
          </p:cNvPicPr>
          <p:nvPr/>
        </p:nvPicPr>
        <p:blipFill>
          <a:blip r:embed="rId1" cstate="print"/>
          <a:stretch>
            <a:fillRect/>
          </a:stretch>
        </p:blipFill>
        <p:spPr>
          <a:xfrm>
            <a:off x="9970770" y="945515"/>
            <a:ext cx="1778000" cy="2666365"/>
          </a:xfrm>
          <a:prstGeom prst="rect">
            <a:avLst/>
          </a:prstGeom>
        </p:spPr>
      </p:pic>
      <p:pic>
        <p:nvPicPr>
          <p:cNvPr id="7" name="图片 6"/>
          <p:cNvPicPr>
            <a:picLocks noChangeAspect="1"/>
          </p:cNvPicPr>
          <p:nvPr/>
        </p:nvPicPr>
        <p:blipFill>
          <a:blip r:embed="rId2"/>
          <a:stretch>
            <a:fillRect/>
          </a:stretch>
        </p:blipFill>
        <p:spPr>
          <a:xfrm>
            <a:off x="10011410" y="4236085"/>
            <a:ext cx="1785620" cy="2506345"/>
          </a:xfrm>
          <a:prstGeom prst="rect">
            <a:avLst/>
          </a:prstGeom>
        </p:spPr>
      </p:pic>
    </p:spTree>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stretch>
            <a:fillRect/>
          </a:stretch>
        </p:blipFill>
        <p:spPr>
          <a:xfrm>
            <a:off x="678815" y="1626235"/>
            <a:ext cx="4966970" cy="3725545"/>
          </a:xfrm>
          <a:prstGeom prst="rect">
            <a:avLst/>
          </a:prstGeom>
        </p:spPr>
      </p:pic>
      <p:pic>
        <p:nvPicPr>
          <p:cNvPr id="3" name="图片 2"/>
          <p:cNvPicPr>
            <a:picLocks noChangeAspect="1"/>
          </p:cNvPicPr>
          <p:nvPr/>
        </p:nvPicPr>
        <p:blipFill>
          <a:blip r:embed="rId2" cstate="print"/>
          <a:stretch>
            <a:fillRect/>
          </a:stretch>
        </p:blipFill>
        <p:spPr>
          <a:xfrm>
            <a:off x="6393815" y="1626235"/>
            <a:ext cx="4965065" cy="3724910"/>
          </a:xfrm>
          <a:prstGeom prst="rect">
            <a:avLst/>
          </a:prstGeom>
        </p:spPr>
      </p:pic>
      <p:sp>
        <p:nvSpPr>
          <p:cNvPr id="4" name="文本框 3"/>
          <p:cNvSpPr txBox="1"/>
          <p:nvPr/>
        </p:nvSpPr>
        <p:spPr>
          <a:xfrm>
            <a:off x="2456180" y="462915"/>
            <a:ext cx="7439660" cy="579120"/>
          </a:xfrm>
          <a:prstGeom prst="rect">
            <a:avLst/>
          </a:prstGeom>
          <a:noFill/>
        </p:spPr>
        <p:txBody>
          <a:bodyPr wrap="square" rtlCol="0" anchor="t">
            <a:spAutoFit/>
          </a:bodyPr>
          <a:lstStyle/>
          <a:p>
            <a:r>
              <a:rPr lang="zh-CN" altLang="en-US" sz="3200" b="1">
                <a:solidFill>
                  <a:schemeClr val="bg1"/>
                </a:solidFill>
                <a:uFillTx/>
              </a:rPr>
              <a:t>《我是水利人节约用水从我做起》签名</a:t>
            </a:r>
            <a:endParaRPr lang="zh-CN" altLang="en-US" sz="3200" b="1">
              <a:solidFill>
                <a:schemeClr val="bg1"/>
              </a:solidFill>
              <a:uFillTx/>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timgsa.baidu.com/timg?image&amp;quality=80&amp;size=b9999_10000&amp;sec=1529499331035&amp;di=691c8f2639bdbed67d9a1e781fdc9f59&amp;imgtype=0&amp;src=http%3A%2F%2Fimgsrc.baidu.com%2Fimgad%2Fpic%2Fitem%2F1ad5ad6eddc451da055a7322bcfd5266d116324e.jpg"/>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2377" y="2861159"/>
            <a:ext cx="2059056" cy="205905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4"/>
          <p:cNvGrpSpPr/>
          <p:nvPr/>
        </p:nvGrpSpPr>
        <p:grpSpPr bwMode="auto">
          <a:xfrm>
            <a:off x="7600718" y="2119413"/>
            <a:ext cx="2794000" cy="3575051"/>
            <a:chOff x="1922" y="1614"/>
            <a:chExt cx="1320" cy="1689"/>
          </a:xfrm>
        </p:grpSpPr>
        <p:sp>
          <p:nvSpPr>
            <p:cNvPr id="11" name="Freeform 5"/>
            <p:cNvSpPr/>
            <p:nvPr/>
          </p:nvSpPr>
          <p:spPr bwMode="gray">
            <a:xfrm>
              <a:off x="1922" y="1875"/>
              <a:ext cx="654" cy="1428"/>
            </a:xfrm>
            <a:custGeom>
              <a:avLst/>
              <a:gdLst>
                <a:gd name="T0" fmla="*/ 1 w 654"/>
                <a:gd name="T1" fmla="*/ 0 h 1428"/>
                <a:gd name="T2" fmla="*/ 117 w 654"/>
                <a:gd name="T3" fmla="*/ 110 h 1428"/>
                <a:gd name="T4" fmla="*/ 117 w 654"/>
                <a:gd name="T5" fmla="*/ 1026 h 1428"/>
                <a:gd name="T6" fmla="*/ 649 w 654"/>
                <a:gd name="T7" fmla="*/ 1241 h 1428"/>
                <a:gd name="T8" fmla="*/ 654 w 654"/>
                <a:gd name="T9" fmla="*/ 1428 h 1428"/>
                <a:gd name="T10" fmla="*/ 0 w 654"/>
                <a:gd name="T11" fmla="*/ 1128 h 1428"/>
                <a:gd name="T12" fmla="*/ 1 w 654"/>
                <a:gd name="T13" fmla="*/ 0 h 1428"/>
                <a:gd name="T14" fmla="*/ 0 60000 65536"/>
                <a:gd name="T15" fmla="*/ 0 60000 65536"/>
                <a:gd name="T16" fmla="*/ 0 60000 65536"/>
                <a:gd name="T17" fmla="*/ 0 60000 65536"/>
                <a:gd name="T18" fmla="*/ 0 60000 65536"/>
                <a:gd name="T19" fmla="*/ 0 60000 65536"/>
                <a:gd name="T20" fmla="*/ 0 60000 65536"/>
                <a:gd name="T21" fmla="*/ 0 w 654"/>
                <a:gd name="T22" fmla="*/ 0 h 1428"/>
                <a:gd name="T23" fmla="*/ 654 w 654"/>
                <a:gd name="T24" fmla="*/ 1428 h 14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4" h="1428">
                  <a:moveTo>
                    <a:pt x="1" y="0"/>
                  </a:moveTo>
                  <a:lnTo>
                    <a:pt x="117" y="110"/>
                  </a:lnTo>
                  <a:lnTo>
                    <a:pt x="117" y="1026"/>
                  </a:lnTo>
                  <a:lnTo>
                    <a:pt x="649" y="1241"/>
                  </a:lnTo>
                  <a:lnTo>
                    <a:pt x="654" y="1428"/>
                  </a:lnTo>
                  <a:lnTo>
                    <a:pt x="0" y="1128"/>
                  </a:lnTo>
                  <a:lnTo>
                    <a:pt x="1" y="0"/>
                  </a:lnTo>
                  <a:close/>
                </a:path>
              </a:pathLst>
            </a:custGeom>
            <a:solidFill>
              <a:srgbClr val="FBC63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100"/>
            </a:p>
          </p:txBody>
        </p:sp>
        <p:sp>
          <p:nvSpPr>
            <p:cNvPr id="12" name="Freeform 6"/>
            <p:cNvSpPr/>
            <p:nvPr/>
          </p:nvSpPr>
          <p:spPr bwMode="gray">
            <a:xfrm>
              <a:off x="2571" y="1880"/>
              <a:ext cx="671" cy="1422"/>
            </a:xfrm>
            <a:custGeom>
              <a:avLst/>
              <a:gdLst>
                <a:gd name="T0" fmla="*/ 654 w 671"/>
                <a:gd name="T1" fmla="*/ 0 h 1422"/>
                <a:gd name="T2" fmla="*/ 516 w 671"/>
                <a:gd name="T3" fmla="*/ 111 h 1422"/>
                <a:gd name="T4" fmla="*/ 519 w 671"/>
                <a:gd name="T5" fmla="*/ 1008 h 1422"/>
                <a:gd name="T6" fmla="*/ 0 w 671"/>
                <a:gd name="T7" fmla="*/ 1237 h 1422"/>
                <a:gd name="T8" fmla="*/ 2 w 671"/>
                <a:gd name="T9" fmla="*/ 1422 h 1422"/>
                <a:gd name="T10" fmla="*/ 671 w 671"/>
                <a:gd name="T11" fmla="*/ 1114 h 1422"/>
                <a:gd name="T12" fmla="*/ 654 w 671"/>
                <a:gd name="T13" fmla="*/ 0 h 1422"/>
                <a:gd name="T14" fmla="*/ 0 60000 65536"/>
                <a:gd name="T15" fmla="*/ 0 60000 65536"/>
                <a:gd name="T16" fmla="*/ 0 60000 65536"/>
                <a:gd name="T17" fmla="*/ 0 60000 65536"/>
                <a:gd name="T18" fmla="*/ 0 60000 65536"/>
                <a:gd name="T19" fmla="*/ 0 60000 65536"/>
                <a:gd name="T20" fmla="*/ 0 60000 65536"/>
                <a:gd name="T21" fmla="*/ 0 w 671"/>
                <a:gd name="T22" fmla="*/ 0 h 1422"/>
                <a:gd name="T23" fmla="*/ 671 w 671"/>
                <a:gd name="T24" fmla="*/ 1422 h 14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1" h="1422">
                  <a:moveTo>
                    <a:pt x="654" y="0"/>
                  </a:moveTo>
                  <a:lnTo>
                    <a:pt x="516" y="111"/>
                  </a:lnTo>
                  <a:lnTo>
                    <a:pt x="519" y="1008"/>
                  </a:lnTo>
                  <a:lnTo>
                    <a:pt x="0" y="1237"/>
                  </a:lnTo>
                  <a:lnTo>
                    <a:pt x="2" y="1422"/>
                  </a:lnTo>
                  <a:lnTo>
                    <a:pt x="671" y="1114"/>
                  </a:lnTo>
                  <a:lnTo>
                    <a:pt x="654" y="0"/>
                  </a:lnTo>
                  <a:close/>
                </a:path>
              </a:pathLst>
            </a:custGeom>
            <a:solidFill>
              <a:srgbClr val="FBE2AF"/>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100"/>
            </a:p>
          </p:txBody>
        </p:sp>
        <p:sp>
          <p:nvSpPr>
            <p:cNvPr id="13" name="Freeform 7"/>
            <p:cNvSpPr/>
            <p:nvPr/>
          </p:nvSpPr>
          <p:spPr bwMode="gray">
            <a:xfrm>
              <a:off x="1923" y="1614"/>
              <a:ext cx="1304" cy="377"/>
            </a:xfrm>
            <a:custGeom>
              <a:avLst/>
              <a:gdLst>
                <a:gd name="T0" fmla="*/ 0 w 1304"/>
                <a:gd name="T1" fmla="*/ 261 h 377"/>
                <a:gd name="T2" fmla="*/ 117 w 1304"/>
                <a:gd name="T3" fmla="*/ 374 h 377"/>
                <a:gd name="T4" fmla="*/ 638 w 1304"/>
                <a:gd name="T5" fmla="*/ 155 h 377"/>
                <a:gd name="T6" fmla="*/ 1164 w 1304"/>
                <a:gd name="T7" fmla="*/ 377 h 377"/>
                <a:gd name="T8" fmla="*/ 1304 w 1304"/>
                <a:gd name="T9" fmla="*/ 266 h 377"/>
                <a:gd name="T10" fmla="*/ 633 w 1304"/>
                <a:gd name="T11" fmla="*/ 0 h 377"/>
                <a:gd name="T12" fmla="*/ 0 w 1304"/>
                <a:gd name="T13" fmla="*/ 261 h 377"/>
                <a:gd name="T14" fmla="*/ 0 60000 65536"/>
                <a:gd name="T15" fmla="*/ 0 60000 65536"/>
                <a:gd name="T16" fmla="*/ 0 60000 65536"/>
                <a:gd name="T17" fmla="*/ 0 60000 65536"/>
                <a:gd name="T18" fmla="*/ 0 60000 65536"/>
                <a:gd name="T19" fmla="*/ 0 60000 65536"/>
                <a:gd name="T20" fmla="*/ 0 60000 65536"/>
                <a:gd name="T21" fmla="*/ 0 w 1304"/>
                <a:gd name="T22" fmla="*/ 0 h 377"/>
                <a:gd name="T23" fmla="*/ 1304 w 1304"/>
                <a:gd name="T24" fmla="*/ 377 h 3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04" h="377">
                  <a:moveTo>
                    <a:pt x="0" y="261"/>
                  </a:moveTo>
                  <a:lnTo>
                    <a:pt x="117" y="374"/>
                  </a:lnTo>
                  <a:lnTo>
                    <a:pt x="638" y="155"/>
                  </a:lnTo>
                  <a:lnTo>
                    <a:pt x="1164" y="377"/>
                  </a:lnTo>
                  <a:lnTo>
                    <a:pt x="1304" y="266"/>
                  </a:lnTo>
                  <a:lnTo>
                    <a:pt x="633" y="0"/>
                  </a:lnTo>
                  <a:lnTo>
                    <a:pt x="0" y="261"/>
                  </a:lnTo>
                  <a:close/>
                </a:path>
              </a:pathLst>
            </a:custGeom>
            <a:solidFill>
              <a:srgbClr val="FEFBD6"/>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100"/>
            </a:p>
          </p:txBody>
        </p:sp>
        <p:sp>
          <p:nvSpPr>
            <p:cNvPr id="14" name="Freeform 8"/>
            <p:cNvSpPr/>
            <p:nvPr/>
          </p:nvSpPr>
          <p:spPr bwMode="gray">
            <a:xfrm>
              <a:off x="2037" y="1768"/>
              <a:ext cx="529" cy="1133"/>
            </a:xfrm>
            <a:custGeom>
              <a:avLst/>
              <a:gdLst>
                <a:gd name="T0" fmla="*/ 2 w 529"/>
                <a:gd name="T1" fmla="*/ 218 h 1133"/>
                <a:gd name="T2" fmla="*/ 0 w 529"/>
                <a:gd name="T3" fmla="*/ 1133 h 1133"/>
                <a:gd name="T4" fmla="*/ 529 w 529"/>
                <a:gd name="T5" fmla="*/ 878 h 1133"/>
                <a:gd name="T6" fmla="*/ 524 w 529"/>
                <a:gd name="T7" fmla="*/ 0 h 1133"/>
                <a:gd name="T8" fmla="*/ 2 w 529"/>
                <a:gd name="T9" fmla="*/ 218 h 1133"/>
                <a:gd name="T10" fmla="*/ 0 60000 65536"/>
                <a:gd name="T11" fmla="*/ 0 60000 65536"/>
                <a:gd name="T12" fmla="*/ 0 60000 65536"/>
                <a:gd name="T13" fmla="*/ 0 60000 65536"/>
                <a:gd name="T14" fmla="*/ 0 60000 65536"/>
                <a:gd name="T15" fmla="*/ 0 w 529"/>
                <a:gd name="T16" fmla="*/ 0 h 1133"/>
                <a:gd name="T17" fmla="*/ 529 w 529"/>
                <a:gd name="T18" fmla="*/ 1133 h 1133"/>
              </a:gdLst>
              <a:ahLst/>
              <a:cxnLst>
                <a:cxn ang="T10">
                  <a:pos x="T0" y="T1"/>
                </a:cxn>
                <a:cxn ang="T11">
                  <a:pos x="T2" y="T3"/>
                </a:cxn>
                <a:cxn ang="T12">
                  <a:pos x="T4" y="T5"/>
                </a:cxn>
                <a:cxn ang="T13">
                  <a:pos x="T6" y="T7"/>
                </a:cxn>
                <a:cxn ang="T14">
                  <a:pos x="T8" y="T9"/>
                </a:cxn>
              </a:cxnLst>
              <a:rect l="T15" t="T16" r="T17" b="T18"/>
              <a:pathLst>
                <a:path w="529" h="1133">
                  <a:moveTo>
                    <a:pt x="2" y="218"/>
                  </a:moveTo>
                  <a:lnTo>
                    <a:pt x="0" y="1133"/>
                  </a:lnTo>
                  <a:lnTo>
                    <a:pt x="529" y="878"/>
                  </a:lnTo>
                  <a:lnTo>
                    <a:pt x="524" y="0"/>
                  </a:lnTo>
                  <a:lnTo>
                    <a:pt x="2" y="218"/>
                  </a:lnTo>
                  <a:close/>
                </a:path>
              </a:pathLst>
            </a:custGeom>
            <a:solidFill>
              <a:srgbClr val="FDEBBD"/>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100"/>
            </a:p>
          </p:txBody>
        </p:sp>
        <p:sp>
          <p:nvSpPr>
            <p:cNvPr id="15" name="Freeform 9"/>
            <p:cNvSpPr/>
            <p:nvPr/>
          </p:nvSpPr>
          <p:spPr bwMode="gray">
            <a:xfrm>
              <a:off x="2562" y="1769"/>
              <a:ext cx="528" cy="1123"/>
            </a:xfrm>
            <a:custGeom>
              <a:avLst/>
              <a:gdLst>
                <a:gd name="T0" fmla="*/ 527 w 528"/>
                <a:gd name="T1" fmla="*/ 222 h 1123"/>
                <a:gd name="T2" fmla="*/ 528 w 528"/>
                <a:gd name="T3" fmla="*/ 1123 h 1123"/>
                <a:gd name="T4" fmla="*/ 0 w 528"/>
                <a:gd name="T5" fmla="*/ 879 h 1123"/>
                <a:gd name="T6" fmla="*/ 0 w 528"/>
                <a:gd name="T7" fmla="*/ 0 h 1123"/>
                <a:gd name="T8" fmla="*/ 527 w 528"/>
                <a:gd name="T9" fmla="*/ 222 h 1123"/>
                <a:gd name="T10" fmla="*/ 0 60000 65536"/>
                <a:gd name="T11" fmla="*/ 0 60000 65536"/>
                <a:gd name="T12" fmla="*/ 0 60000 65536"/>
                <a:gd name="T13" fmla="*/ 0 60000 65536"/>
                <a:gd name="T14" fmla="*/ 0 60000 65536"/>
                <a:gd name="T15" fmla="*/ 0 w 528"/>
                <a:gd name="T16" fmla="*/ 0 h 1123"/>
                <a:gd name="T17" fmla="*/ 528 w 528"/>
                <a:gd name="T18" fmla="*/ 1123 h 1123"/>
              </a:gdLst>
              <a:ahLst/>
              <a:cxnLst>
                <a:cxn ang="T10">
                  <a:pos x="T0" y="T1"/>
                </a:cxn>
                <a:cxn ang="T11">
                  <a:pos x="T2" y="T3"/>
                </a:cxn>
                <a:cxn ang="T12">
                  <a:pos x="T4" y="T5"/>
                </a:cxn>
                <a:cxn ang="T13">
                  <a:pos x="T6" y="T7"/>
                </a:cxn>
                <a:cxn ang="T14">
                  <a:pos x="T8" y="T9"/>
                </a:cxn>
              </a:cxnLst>
              <a:rect l="T15" t="T16" r="T17" b="T18"/>
              <a:pathLst>
                <a:path w="528" h="1123">
                  <a:moveTo>
                    <a:pt x="527" y="222"/>
                  </a:moveTo>
                  <a:lnTo>
                    <a:pt x="528" y="1123"/>
                  </a:lnTo>
                  <a:lnTo>
                    <a:pt x="0" y="879"/>
                  </a:lnTo>
                  <a:lnTo>
                    <a:pt x="0" y="0"/>
                  </a:lnTo>
                  <a:lnTo>
                    <a:pt x="527" y="222"/>
                  </a:lnTo>
                  <a:close/>
                </a:path>
              </a:pathLst>
            </a:custGeom>
            <a:solidFill>
              <a:srgbClr val="FBC63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100"/>
            </a:p>
          </p:txBody>
        </p:sp>
        <p:sp>
          <p:nvSpPr>
            <p:cNvPr id="16" name="Freeform 10"/>
            <p:cNvSpPr/>
            <p:nvPr/>
          </p:nvSpPr>
          <p:spPr bwMode="gray">
            <a:xfrm>
              <a:off x="2034" y="2648"/>
              <a:ext cx="1061" cy="469"/>
            </a:xfrm>
            <a:custGeom>
              <a:avLst/>
              <a:gdLst>
                <a:gd name="T0" fmla="*/ 527 w 1061"/>
                <a:gd name="T1" fmla="*/ 0 h 469"/>
                <a:gd name="T2" fmla="*/ 0 w 1061"/>
                <a:gd name="T3" fmla="*/ 252 h 469"/>
                <a:gd name="T4" fmla="*/ 537 w 1061"/>
                <a:gd name="T5" fmla="*/ 469 h 469"/>
                <a:gd name="T6" fmla="*/ 1061 w 1061"/>
                <a:gd name="T7" fmla="*/ 241 h 469"/>
                <a:gd name="T8" fmla="*/ 527 w 1061"/>
                <a:gd name="T9" fmla="*/ 0 h 469"/>
                <a:gd name="T10" fmla="*/ 0 60000 65536"/>
                <a:gd name="T11" fmla="*/ 0 60000 65536"/>
                <a:gd name="T12" fmla="*/ 0 60000 65536"/>
                <a:gd name="T13" fmla="*/ 0 60000 65536"/>
                <a:gd name="T14" fmla="*/ 0 60000 65536"/>
                <a:gd name="T15" fmla="*/ 0 w 1061"/>
                <a:gd name="T16" fmla="*/ 0 h 469"/>
                <a:gd name="T17" fmla="*/ 1061 w 1061"/>
                <a:gd name="T18" fmla="*/ 469 h 469"/>
              </a:gdLst>
              <a:ahLst/>
              <a:cxnLst>
                <a:cxn ang="T10">
                  <a:pos x="T0" y="T1"/>
                </a:cxn>
                <a:cxn ang="T11">
                  <a:pos x="T2" y="T3"/>
                </a:cxn>
                <a:cxn ang="T12">
                  <a:pos x="T4" y="T5"/>
                </a:cxn>
                <a:cxn ang="T13">
                  <a:pos x="T6" y="T7"/>
                </a:cxn>
                <a:cxn ang="T14">
                  <a:pos x="T8" y="T9"/>
                </a:cxn>
              </a:cxnLst>
              <a:rect l="T15" t="T16" r="T17" b="T18"/>
              <a:pathLst>
                <a:path w="1061" h="469">
                  <a:moveTo>
                    <a:pt x="527" y="0"/>
                  </a:moveTo>
                  <a:lnTo>
                    <a:pt x="0" y="252"/>
                  </a:lnTo>
                  <a:lnTo>
                    <a:pt x="537" y="469"/>
                  </a:lnTo>
                  <a:lnTo>
                    <a:pt x="1061" y="241"/>
                  </a:lnTo>
                  <a:lnTo>
                    <a:pt x="527" y="0"/>
                  </a:lnTo>
                  <a:close/>
                </a:path>
              </a:pathLst>
            </a:custGeom>
            <a:solidFill>
              <a:srgbClr val="FEEBBC"/>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100"/>
            </a:p>
          </p:txBody>
        </p:sp>
      </p:grpSp>
      <p:sp>
        <p:nvSpPr>
          <p:cNvPr id="17" name="Line 11"/>
          <p:cNvSpPr>
            <a:spLocks noChangeShapeType="1"/>
          </p:cNvSpPr>
          <p:nvPr/>
        </p:nvSpPr>
        <p:spPr bwMode="auto">
          <a:xfrm flipV="1">
            <a:off x="5611613" y="5025596"/>
            <a:ext cx="2012388" cy="1362801"/>
          </a:xfrm>
          <a:prstGeom prst="line">
            <a:avLst/>
          </a:prstGeom>
          <a:noFill/>
          <a:ln w="12700">
            <a:solidFill>
              <a:srgbClr val="977003"/>
            </a:solidFill>
            <a:round/>
          </a:ln>
          <a:extLst>
            <a:ext uri="{909E8E84-426E-40DD-AFC4-6F175D3DCCD1}">
              <a14:hiddenFill xmlns:a14="http://schemas.microsoft.com/office/drawing/2010/main">
                <a:noFill/>
              </a14:hiddenFill>
            </a:ext>
          </a:extLst>
        </p:spPr>
        <p:txBody>
          <a:bodyPr wrap="none" anchor="ctr"/>
          <a:lstStyle/>
          <a:p>
            <a:endParaRPr lang="zh-CN" altLang="en-US" sz="100"/>
          </a:p>
        </p:txBody>
      </p:sp>
      <p:sp>
        <p:nvSpPr>
          <p:cNvPr id="18" name="Line 14"/>
          <p:cNvSpPr>
            <a:spLocks noChangeShapeType="1"/>
          </p:cNvSpPr>
          <p:nvPr/>
        </p:nvSpPr>
        <p:spPr bwMode="auto">
          <a:xfrm flipH="1" flipV="1">
            <a:off x="5584593" y="1107811"/>
            <a:ext cx="2024592" cy="1561935"/>
          </a:xfrm>
          <a:prstGeom prst="line">
            <a:avLst/>
          </a:prstGeom>
          <a:noFill/>
          <a:ln w="12700">
            <a:solidFill>
              <a:srgbClr val="977003"/>
            </a:solidFill>
            <a:round/>
          </a:ln>
          <a:extLst>
            <a:ext uri="{909E8E84-426E-40DD-AFC4-6F175D3DCCD1}">
              <a14:hiddenFill xmlns:a14="http://schemas.microsoft.com/office/drawing/2010/main">
                <a:noFill/>
              </a14:hiddenFill>
            </a:ext>
          </a:extLst>
        </p:spPr>
        <p:txBody>
          <a:bodyPr wrap="none" anchor="ctr"/>
          <a:lstStyle/>
          <a:p>
            <a:endParaRPr lang="zh-CN" altLang="en-US" sz="100"/>
          </a:p>
        </p:txBody>
      </p:sp>
      <p:pic>
        <p:nvPicPr>
          <p:cNvPr id="19" name="Picture 15" descr="light_shadow"/>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8138351" y="4653064"/>
            <a:ext cx="1621367" cy="4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descr="circul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7949967" y="2974547"/>
            <a:ext cx="1972733" cy="197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
          <p:cNvSpPr>
            <a:spLocks noChangeArrowheads="1"/>
          </p:cNvSpPr>
          <p:nvPr/>
        </p:nvSpPr>
        <p:spPr bwMode="gray">
          <a:xfrm>
            <a:off x="7949967" y="2974548"/>
            <a:ext cx="1957917" cy="1979083"/>
          </a:xfrm>
          <a:prstGeom prst="ellipse">
            <a:avLst/>
          </a:prstGeom>
          <a:gradFill rotWithShape="1">
            <a:gsLst>
              <a:gs pos="0">
                <a:srgbClr val="004B66">
                  <a:alpha val="89999"/>
                </a:srgbClr>
              </a:gs>
              <a:gs pos="50000">
                <a:srgbClr val="6AC1FC">
                  <a:alpha val="55000"/>
                </a:srgbClr>
              </a:gs>
              <a:gs pos="100000">
                <a:srgbClr val="004B66">
                  <a:alpha val="89999"/>
                </a:srgbClr>
              </a:gs>
            </a:gsLst>
            <a:lin ang="5400000" scaled="1"/>
          </a:gradFill>
          <a:ln w="9525" algn="ctr">
            <a:noFill/>
            <a:round/>
          </a:ln>
          <a:effectLst/>
        </p:spPr>
        <p:txBody>
          <a:bodyPr wrap="none" anchor="ctr"/>
          <a:lstStyle/>
          <a:p>
            <a:pPr algn="ctr" eaLnBrk="0" hangingPunct="0">
              <a:defRPr/>
            </a:pPr>
            <a:endParaRPr lang="zh-CN" altLang="en-US" sz="100">
              <a:ea typeface="宋体" panose="02010600030101010101" pitchFamily="2" charset="-122"/>
              <a:cs typeface="Arial" panose="020B0604020202020204" pitchFamily="34" charset="0"/>
            </a:endParaRPr>
          </a:p>
        </p:txBody>
      </p:sp>
      <p:sp>
        <p:nvSpPr>
          <p:cNvPr id="22" name="Freeform 18"/>
          <p:cNvSpPr/>
          <p:nvPr/>
        </p:nvSpPr>
        <p:spPr bwMode="ltGray">
          <a:xfrm>
            <a:off x="8153167" y="3014764"/>
            <a:ext cx="1538817" cy="685800"/>
          </a:xfrm>
          <a:custGeom>
            <a:avLst/>
            <a:gdLst>
              <a:gd name="T0" fmla="*/ 2147483647 w 1321"/>
              <a:gd name="T1" fmla="*/ 2147483647 h 712"/>
              <a:gd name="T2" fmla="*/ 2147483647 w 1321"/>
              <a:gd name="T3" fmla="*/ 2147483647 h 712"/>
              <a:gd name="T4" fmla="*/ 2147483647 w 1321"/>
              <a:gd name="T5" fmla="*/ 2147483647 h 712"/>
              <a:gd name="T6" fmla="*/ 2147483647 w 1321"/>
              <a:gd name="T7" fmla="*/ 2147483647 h 712"/>
              <a:gd name="T8" fmla="*/ 2147483647 w 1321"/>
              <a:gd name="T9" fmla="*/ 2147483647 h 712"/>
              <a:gd name="T10" fmla="*/ 2147483647 w 1321"/>
              <a:gd name="T11" fmla="*/ 2147483647 h 712"/>
              <a:gd name="T12" fmla="*/ 2147483647 w 1321"/>
              <a:gd name="T13" fmla="*/ 2147483647 h 712"/>
              <a:gd name="T14" fmla="*/ 2147483647 w 1321"/>
              <a:gd name="T15" fmla="*/ 2147483647 h 712"/>
              <a:gd name="T16" fmla="*/ 2147483647 w 1321"/>
              <a:gd name="T17" fmla="*/ 2147483647 h 712"/>
              <a:gd name="T18" fmla="*/ 2147483647 w 1321"/>
              <a:gd name="T19" fmla="*/ 2147483647 h 712"/>
              <a:gd name="T20" fmla="*/ 2147483647 w 1321"/>
              <a:gd name="T21" fmla="*/ 2147483647 h 712"/>
              <a:gd name="T22" fmla="*/ 2147483647 w 1321"/>
              <a:gd name="T23" fmla="*/ 2147483647 h 712"/>
              <a:gd name="T24" fmla="*/ 2147483647 w 1321"/>
              <a:gd name="T25" fmla="*/ 2147483647 h 712"/>
              <a:gd name="T26" fmla="*/ 2147483647 w 1321"/>
              <a:gd name="T27" fmla="*/ 2147483647 h 712"/>
              <a:gd name="T28" fmla="*/ 2147483647 w 1321"/>
              <a:gd name="T29" fmla="*/ 2147483647 h 712"/>
              <a:gd name="T30" fmla="*/ 2147483647 w 1321"/>
              <a:gd name="T31" fmla="*/ 2147483647 h 712"/>
              <a:gd name="T32" fmla="*/ 2147483647 w 1321"/>
              <a:gd name="T33" fmla="*/ 2147483647 h 712"/>
              <a:gd name="T34" fmla="*/ 2147483647 w 1321"/>
              <a:gd name="T35" fmla="*/ 2147483647 h 712"/>
              <a:gd name="T36" fmla="*/ 2147483647 w 1321"/>
              <a:gd name="T37" fmla="*/ 2147483647 h 712"/>
              <a:gd name="T38" fmla="*/ 2147483647 w 1321"/>
              <a:gd name="T39" fmla="*/ 2147483647 h 712"/>
              <a:gd name="T40" fmla="*/ 2147483647 w 1321"/>
              <a:gd name="T41" fmla="*/ 2147483647 h 712"/>
              <a:gd name="T42" fmla="*/ 2147483647 w 1321"/>
              <a:gd name="T43" fmla="*/ 2147483647 h 712"/>
              <a:gd name="T44" fmla="*/ 2147483647 w 1321"/>
              <a:gd name="T45" fmla="*/ 2147483647 h 712"/>
              <a:gd name="T46" fmla="*/ 2147483647 w 1321"/>
              <a:gd name="T47" fmla="*/ 2147483647 h 712"/>
              <a:gd name="T48" fmla="*/ 2147483647 w 1321"/>
              <a:gd name="T49" fmla="*/ 2147483647 h 712"/>
              <a:gd name="T50" fmla="*/ 2147483647 w 1321"/>
              <a:gd name="T51" fmla="*/ 2147483647 h 712"/>
              <a:gd name="T52" fmla="*/ 2147483647 w 1321"/>
              <a:gd name="T53" fmla="*/ 2147483647 h 712"/>
              <a:gd name="T54" fmla="*/ 2147483647 w 1321"/>
              <a:gd name="T55" fmla="*/ 2147483647 h 712"/>
              <a:gd name="T56" fmla="*/ 0 w 1321"/>
              <a:gd name="T57" fmla="*/ 2147483647 h 712"/>
              <a:gd name="T58" fmla="*/ 0 w 1321"/>
              <a:gd name="T59" fmla="*/ 2147483647 h 712"/>
              <a:gd name="T60" fmla="*/ 2147483647 w 1321"/>
              <a:gd name="T61" fmla="*/ 2147483647 h 712"/>
              <a:gd name="T62" fmla="*/ 2147483647 w 1321"/>
              <a:gd name="T63" fmla="*/ 2147483647 h 712"/>
              <a:gd name="T64" fmla="*/ 2147483647 w 1321"/>
              <a:gd name="T65" fmla="*/ 2147483647 h 712"/>
              <a:gd name="T66" fmla="*/ 2147483647 w 1321"/>
              <a:gd name="T67" fmla="*/ 2147483647 h 712"/>
              <a:gd name="T68" fmla="*/ 2147483647 w 1321"/>
              <a:gd name="T69" fmla="*/ 2147483647 h 712"/>
              <a:gd name="T70" fmla="*/ 2147483647 w 1321"/>
              <a:gd name="T71" fmla="*/ 2147483647 h 712"/>
              <a:gd name="T72" fmla="*/ 2147483647 w 1321"/>
              <a:gd name="T73" fmla="*/ 2147483647 h 712"/>
              <a:gd name="T74" fmla="*/ 2147483647 w 1321"/>
              <a:gd name="T75" fmla="*/ 2147483647 h 712"/>
              <a:gd name="T76" fmla="*/ 2147483647 w 1321"/>
              <a:gd name="T77" fmla="*/ 2147483647 h 712"/>
              <a:gd name="T78" fmla="*/ 2147483647 w 1321"/>
              <a:gd name="T79" fmla="*/ 2147483647 h 712"/>
              <a:gd name="T80" fmla="*/ 2147483647 w 1321"/>
              <a:gd name="T81" fmla="*/ 2147483647 h 712"/>
              <a:gd name="T82" fmla="*/ 2147483647 w 1321"/>
              <a:gd name="T83" fmla="*/ 0 h 712"/>
              <a:gd name="T84" fmla="*/ 2147483647 w 1321"/>
              <a:gd name="T85" fmla="*/ 0 h 712"/>
              <a:gd name="T86" fmla="*/ 2147483647 w 1321"/>
              <a:gd name="T87" fmla="*/ 2147483647 h 712"/>
              <a:gd name="T88" fmla="*/ 2147483647 w 1321"/>
              <a:gd name="T89" fmla="*/ 2147483647 h 712"/>
              <a:gd name="T90" fmla="*/ 2147483647 w 1321"/>
              <a:gd name="T91" fmla="*/ 2147483647 h 712"/>
              <a:gd name="T92" fmla="*/ 2147483647 w 1321"/>
              <a:gd name="T93" fmla="*/ 2147483647 h 712"/>
              <a:gd name="T94" fmla="*/ 2147483647 w 1321"/>
              <a:gd name="T95" fmla="*/ 2147483647 h 712"/>
              <a:gd name="T96" fmla="*/ 2147483647 w 1321"/>
              <a:gd name="T97" fmla="*/ 2147483647 h 712"/>
              <a:gd name="T98" fmla="*/ 2147483647 w 1321"/>
              <a:gd name="T99" fmla="*/ 2147483647 h 712"/>
              <a:gd name="T100" fmla="*/ 2147483647 w 1321"/>
              <a:gd name="T101" fmla="*/ 2147483647 h 712"/>
              <a:gd name="T102" fmla="*/ 2147483647 w 1321"/>
              <a:gd name="T103" fmla="*/ 2147483647 h 712"/>
              <a:gd name="T104" fmla="*/ 2147483647 w 1321"/>
              <a:gd name="T105" fmla="*/ 2147483647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71B9DD"/>
              </a:gs>
            </a:gsLst>
            <a:lin ang="5400000" scaled="1"/>
          </a:gradFill>
          <a:ln>
            <a:noFill/>
          </a:ln>
          <a:extLst>
            <a:ext uri="{91240B29-F687-4F45-9708-019B960494DF}">
              <a14:hiddenLine xmlns:a14="http://schemas.microsoft.com/office/drawing/2010/main" w="0">
                <a:solidFill>
                  <a:srgbClr val="000000"/>
                </a:solidFill>
                <a:round/>
              </a14:hiddenLine>
            </a:ext>
          </a:extLst>
        </p:spPr>
        <p:txBody>
          <a:bodyPr/>
          <a:lstStyle/>
          <a:p>
            <a:endParaRPr lang="zh-CN" altLang="en-US" sz="100"/>
          </a:p>
        </p:txBody>
      </p:sp>
      <p:sp>
        <p:nvSpPr>
          <p:cNvPr id="23" name="Text Box 29"/>
          <p:cNvSpPr txBox="1">
            <a:spLocks noChangeArrowheads="1"/>
          </p:cNvSpPr>
          <p:nvPr/>
        </p:nvSpPr>
        <p:spPr bwMode="auto">
          <a:xfrm>
            <a:off x="8024738" y="3417657"/>
            <a:ext cx="1808480" cy="110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200" b="1" dirty="0" smtClean="0">
                <a:solidFill>
                  <a:srgbClr val="FF0000"/>
                </a:solidFill>
                <a:latin typeface="微软雅黑" panose="020B0503020204020204" pitchFamily="34" charset="-122"/>
                <a:ea typeface="微软雅黑" panose="020B0503020204020204" pitchFamily="34" charset="-122"/>
                <a:cs typeface="Arial" panose="020B0604020202020204" pitchFamily="34" charset="0"/>
              </a:rPr>
              <a:t>提高</a:t>
            </a:r>
            <a:endParaRPr lang="en-US" altLang="zh-CN" sz="3200" b="1" dirty="0" smtClean="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3200" b="1" dirty="0" smtClean="0">
                <a:solidFill>
                  <a:srgbClr val="FF0000"/>
                </a:solidFill>
                <a:latin typeface="微软雅黑" panose="020B0503020204020204" pitchFamily="34" charset="-122"/>
                <a:ea typeface="微软雅黑" panose="020B0503020204020204" pitchFamily="34" charset="-122"/>
                <a:cs typeface="Arial" panose="020B0604020202020204" pitchFamily="34" charset="0"/>
              </a:rPr>
              <a:t>用水效率</a:t>
            </a:r>
            <a:endParaRPr lang="en-US" altLang="zh-CN"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4" name="矩形 23"/>
          <p:cNvSpPr/>
          <p:nvPr/>
        </p:nvSpPr>
        <p:spPr>
          <a:xfrm>
            <a:off x="695739" y="2395688"/>
            <a:ext cx="4373218" cy="2312035"/>
          </a:xfrm>
          <a:prstGeom prst="rect">
            <a:avLst/>
          </a:prstGeom>
        </p:spPr>
        <p:txBody>
          <a:bodyPr wrap="square">
            <a:spAutoFit/>
          </a:bodyPr>
          <a:lstStyle/>
          <a:p>
            <a:pPr marL="176530" indent="-176530" algn="just">
              <a:lnSpc>
                <a:spcPct val="130000"/>
              </a:lnSpc>
              <a:buFont typeface="Arial" panose="020B0604020202020204" pitchFamily="34" charset="0"/>
              <a:buChar char="•"/>
            </a:pPr>
            <a:r>
              <a:rPr lang="en-US" altLang="zh-CN" sz="3200" b="1" dirty="0" smtClean="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a:t>
            </a:r>
            <a:r>
              <a:rPr lang="zh-CN" altLang="zh-CN" sz="3200" b="1" dirty="0" smtClean="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节水</a:t>
            </a:r>
            <a:r>
              <a:rPr lang="en-US" altLang="zh-CN" sz="2665"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a:t>
            </a:r>
            <a:r>
              <a:rPr lang="zh-CN" altLang="zh-CN" sz="2665"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一把钥匙</a:t>
            </a:r>
            <a:r>
              <a:rPr lang="en-US" altLang="zh-CN" sz="2665"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a:t>
            </a:r>
            <a:r>
              <a:rPr lang="zh-CN" altLang="zh-CN" sz="2665"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能同时打开</a:t>
            </a:r>
            <a:r>
              <a:rPr lang="zh-CN" altLang="en-US" sz="2665"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水资源问题的</a:t>
            </a:r>
            <a:r>
              <a:rPr lang="en-US" altLang="zh-CN" sz="2665"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a:t>
            </a:r>
            <a:r>
              <a:rPr lang="zh-CN" altLang="zh-CN" sz="2665"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三把锁</a:t>
            </a:r>
            <a:r>
              <a:rPr lang="en-US" altLang="zh-CN" sz="2665"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a:t>
            </a:r>
            <a:r>
              <a:rPr lang="zh-CN" altLang="en-US" sz="2665"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a:t>
            </a:r>
            <a:r>
              <a:rPr lang="zh-CN" altLang="zh-CN" sz="2665"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是</a:t>
            </a:r>
            <a:r>
              <a:rPr lang="zh-CN" altLang="zh-CN" sz="2665"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水治理体系中的</a:t>
            </a:r>
            <a:r>
              <a:rPr lang="zh-CN" altLang="zh-CN" sz="2665" b="1" dirty="0" smtClean="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“牛鼻子”</a:t>
            </a:r>
            <a:endParaRPr lang="en-US" altLang="zh-CN" sz="2665" b="1" dirty="0" smtClean="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 name="文本框 1"/>
          <p:cNvSpPr txBox="1"/>
          <p:nvPr/>
        </p:nvSpPr>
        <p:spPr>
          <a:xfrm>
            <a:off x="712469" y="420370"/>
            <a:ext cx="10518748" cy="498598"/>
          </a:xfrm>
          <a:prstGeom prst="rect">
            <a:avLst/>
          </a:prstGeom>
          <a:noFill/>
        </p:spPr>
        <p:txBody>
          <a:bodyPr wrap="square" lIns="0" tIns="0" rIns="0" bIns="0" rtlCol="0">
            <a:spAutoFit/>
            <a:scene3d>
              <a:camera prst="orthographicFront"/>
              <a:lightRig rig="threePt" dir="t"/>
            </a:scene3d>
          </a:bodyPr>
          <a:lstStyle/>
          <a:p>
            <a:pPr>
              <a:lnSpc>
                <a:spcPct val="90000"/>
              </a:lnSpc>
              <a:spcBef>
                <a:spcPct val="20000"/>
              </a:spcBef>
              <a:buSzPct val="80000"/>
            </a:pPr>
            <a:r>
              <a:rPr lang="zh-CN" altLang="zh-CN"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 节水</a:t>
            </a:r>
            <a:r>
              <a:rPr lang="zh-CN" altLang="zh-CN"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优先</a:t>
            </a:r>
            <a:r>
              <a:rPr lang="en-US" altLang="zh-CN"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——16</a:t>
            </a:r>
            <a:r>
              <a:rPr lang="zh-CN" alt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字治水方针之首，意义重大</a:t>
            </a:r>
            <a:endParaRPr lang="zh-CN" altLang="zh-CN"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836410" y="2432050"/>
            <a:ext cx="4149725" cy="2764790"/>
          </a:xfrm>
          <a:prstGeom prst="rect">
            <a:avLst/>
          </a:prstGeom>
        </p:spPr>
      </p:pic>
      <p:pic>
        <p:nvPicPr>
          <p:cNvPr id="3" name="图片 2"/>
          <p:cNvPicPr>
            <a:picLocks noChangeAspect="1"/>
          </p:cNvPicPr>
          <p:nvPr/>
        </p:nvPicPr>
        <p:blipFill>
          <a:blip r:embed="rId2"/>
          <a:stretch>
            <a:fillRect/>
          </a:stretch>
        </p:blipFill>
        <p:spPr>
          <a:xfrm>
            <a:off x="916940" y="2432050"/>
            <a:ext cx="4497070" cy="2787015"/>
          </a:xfrm>
          <a:prstGeom prst="rect">
            <a:avLst/>
          </a:prstGeom>
        </p:spPr>
      </p:pic>
    </p:spTree>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56665" y="2043430"/>
            <a:ext cx="9879330" cy="2529840"/>
          </a:xfrm>
          <a:prstGeom prst="rect">
            <a:avLst/>
          </a:prstGeom>
          <a:noFill/>
        </p:spPr>
        <p:txBody>
          <a:bodyPr wrap="square" rtlCol="0">
            <a:spAutoFit/>
            <a:scene3d>
              <a:camera prst="orthographicFront"/>
              <a:lightRig rig="threePt" dir="t"/>
            </a:scene3d>
          </a:bodyPr>
          <a:lstStyle/>
          <a:p>
            <a:pPr>
              <a:lnSpc>
                <a:spcPct val="200000"/>
              </a:lnSpc>
            </a:pPr>
            <a:r>
              <a:rPr lang="zh-CN" altLang="zh-CN" sz="3200" dirty="0">
                <a:ln w="10160">
                  <a:solidFill>
                    <a:schemeClr val="accent5"/>
                  </a:solidFill>
                  <a:prstDash val="solid"/>
                </a:ln>
                <a:solidFill>
                  <a:srgbClr val="FFFFFF"/>
                </a:solidFill>
                <a:effectLst>
                  <a:outerShdw blurRad="38100" dist="22860" dir="5400000" algn="tl" rotWithShape="0">
                    <a:srgbClr val="000000">
                      <a:alpha val="30000"/>
                    </a:srgbClr>
                  </a:outerShdw>
                </a:effectLst>
              </a:rPr>
              <a:t>一、</a:t>
            </a:r>
            <a:r>
              <a:rPr lang="zh-CN" altLang="en-US" sz="3200" b="1" dirty="0">
                <a:ln w="10160">
                  <a:solidFill>
                    <a:schemeClr val="accent5"/>
                  </a:solidFill>
                  <a:prstDash val="solid"/>
                </a:ln>
                <a:solidFill>
                  <a:srgbClr val="C00000"/>
                </a:solidFill>
                <a:effectLst>
                  <a:outerShdw blurRad="38100" dist="22860" dir="5400000" algn="tl" rotWithShape="0">
                    <a:srgbClr val="000000">
                      <a:alpha val="30000"/>
                    </a:srgbClr>
                  </a:outerShdw>
                </a:effectLst>
                <a:sym typeface="+mn-ea"/>
              </a:rPr>
              <a:t>开展第三次全省水资源调查评价工作（摸清底数）</a:t>
            </a:r>
            <a:endParaRPr lang="zh-CN" altLang="en-US" sz="3200" b="1" dirty="0">
              <a:ln w="10160">
                <a:solidFill>
                  <a:schemeClr val="accent5"/>
                </a:solidFill>
                <a:prstDash val="solid"/>
              </a:ln>
              <a:solidFill>
                <a:srgbClr val="C00000"/>
              </a:solidFill>
              <a:effectLst>
                <a:outerShdw blurRad="38100" dist="22860" dir="5400000" algn="tl" rotWithShape="0">
                  <a:srgbClr val="000000">
                    <a:alpha val="30000"/>
                  </a:srgbClr>
                </a:outerShdw>
              </a:effectLst>
            </a:endParaRPr>
          </a:p>
          <a:p>
            <a:pPr algn="l">
              <a:lnSpc>
                <a:spcPct val="200000"/>
              </a:lnSpc>
            </a:pPr>
            <a:r>
              <a:rPr lang="zh-CN" altLang="en-US" sz="3200" b="1" dirty="0">
                <a:ln w="10160">
                  <a:solidFill>
                    <a:schemeClr val="accent5"/>
                  </a:solidFill>
                  <a:prstDash val="solid"/>
                </a:ln>
                <a:solidFill>
                  <a:srgbClr val="C00000"/>
                </a:solidFill>
                <a:effectLst>
                  <a:outerShdw blurRad="38100" dist="22860" dir="5400000" algn="tl" rotWithShape="0">
                    <a:srgbClr val="000000">
                      <a:alpha val="30000"/>
                    </a:srgbClr>
                  </a:outerShdw>
                </a:effectLst>
              </a:rPr>
              <a:t>二、</a:t>
            </a:r>
            <a:r>
              <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加快跨市河流水量分配（以水定城）</a:t>
            </a:r>
            <a:endPar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endPar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文本框 3"/>
          <p:cNvSpPr txBox="1"/>
          <p:nvPr/>
        </p:nvSpPr>
        <p:spPr>
          <a:xfrm>
            <a:off x="773430" y="628015"/>
            <a:ext cx="9697085" cy="822960"/>
          </a:xfrm>
          <a:prstGeom prst="rect">
            <a:avLst/>
          </a:prstGeom>
          <a:noFill/>
        </p:spPr>
        <p:txBody>
          <a:bodyPr wrap="square" rtlCol="0">
            <a:spAutoFit/>
          </a:bodyPr>
          <a:lstStyle/>
          <a:p>
            <a:r>
              <a:rPr lang="zh-CN" altLang="zh-CN" sz="4800"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rPr>
              <a:t>空间均衡</a:t>
            </a:r>
            <a:r>
              <a:rPr lang="en-US" altLang="zh-CN" sz="4800"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rPr>
              <a:t>—</a:t>
            </a:r>
            <a:r>
              <a:rPr lang="zh-CN" altLang="en-US" sz="4800" b="1" dirty="0">
                <a:ln w="6600">
                  <a:solidFill>
                    <a:schemeClr val="accent2"/>
                  </a:solidFill>
                  <a:prstDash val="solid"/>
                </a:ln>
                <a:solidFill>
                  <a:srgbClr val="FFFFFF"/>
                </a:solidFill>
                <a:effectLst/>
                <a:uFillTx/>
                <a:latin typeface="仿宋" panose="02010609060101010101" pitchFamily="49" charset="-122"/>
                <a:ea typeface="仿宋" panose="02010609060101010101" pitchFamily="49" charset="-122"/>
                <a:cs typeface="仿宋" panose="02010609060101010101" pitchFamily="49" charset="-122"/>
                <a:sym typeface="+mn-ea"/>
              </a:rPr>
              <a:t>合理分水、管住用水</a:t>
            </a:r>
            <a:endParaRPr lang="zh-CN" altLang="zh-CN" sz="4800"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endParaRPr>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文本框 99"/>
          <p:cNvSpPr txBox="1"/>
          <p:nvPr/>
        </p:nvSpPr>
        <p:spPr>
          <a:xfrm>
            <a:off x="1311910" y="1149985"/>
            <a:ext cx="9509125" cy="4155440"/>
          </a:xfrm>
          <a:prstGeom prst="rect">
            <a:avLst/>
          </a:prstGeom>
          <a:noFill/>
          <a:ln w="9525">
            <a:noFill/>
          </a:ln>
        </p:spPr>
        <p:txBody>
          <a:bodyPr wrap="square" anchor="t">
            <a:spAutoFit/>
          </a:bodyPr>
          <a:lstStyle/>
          <a:p>
            <a:pPr indent="449580">
              <a:lnSpc>
                <a:spcPts val="4000"/>
              </a:lnSpc>
            </a:pPr>
            <a:r>
              <a:rPr lang="en-US" altLang="zh-CN" sz="2400" dirty="0">
                <a:solidFill>
                  <a:srgbClr val="F2F2F2"/>
                </a:solidFill>
                <a:latin typeface="隶书" panose="02010509060101010101" pitchFamily="49" charset="-122"/>
                <a:ea typeface="隶书" panose="02010509060101010101" pitchFamily="49" charset="-122"/>
              </a:rPr>
              <a:t> </a:t>
            </a:r>
            <a:r>
              <a:rPr lang="zh-CN" altLang="en-US" sz="2800" dirty="0">
                <a:solidFill>
                  <a:srgbClr val="FFC000"/>
                </a:solidFill>
                <a:latin typeface="隶书" panose="02010509060101010101" pitchFamily="49" charset="-122"/>
                <a:ea typeface="隶书" panose="02010509060101010101" pitchFamily="49" charset="-122"/>
              </a:rPr>
              <a:t>第三次全省水资源调查评价。</a:t>
            </a:r>
            <a:r>
              <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近年来，受气候变化和人类活动影响，在全世界范围内，包括我们国家和我们省，水资源情势都发生了较大的变化，如南方暴雪、北方少雪，连续干旱年份持续延长等，使得水安全面临新老水问题交织的形势严峻，给强化水资源的管控提出了一系列新的任务要求。为了摸清水资源家底和掌握变化趋势，做到心中有数，在上个世纪先后两次开展全国水资源调查评价工作的基础上，全面启动第三次水资源调查评价工作。</a:t>
            </a:r>
            <a:endPar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endParaRPr>
          </a:p>
        </p:txBody>
      </p:sp>
      <p:sp>
        <p:nvSpPr>
          <p:cNvPr id="81924" name="文本框 17"/>
          <p:cNvSpPr txBox="1"/>
          <p:nvPr/>
        </p:nvSpPr>
        <p:spPr>
          <a:xfrm>
            <a:off x="393700" y="254318"/>
            <a:ext cx="8085138" cy="579120"/>
          </a:xfrm>
          <a:prstGeom prst="rect">
            <a:avLst/>
          </a:prstGeom>
          <a:noFill/>
          <a:ln w="9525">
            <a:noFill/>
          </a:ln>
        </p:spPr>
        <p:txBody>
          <a:bodyPr>
            <a:spAutoFit/>
          </a:bodyPr>
          <a:lstStyle/>
          <a:p>
            <a:pPr eaLnBrk="1" hangingPunct="1">
              <a:buFont typeface="Arial" panose="020B0604020202020204" pitchFamily="34" charset="0"/>
            </a:pPr>
            <a:r>
              <a:rPr lang="zh-CN" altLang="en-US" sz="3200" b="1" dirty="0">
                <a:solidFill>
                  <a:schemeClr val="bg1"/>
                </a:solidFill>
                <a:latin typeface="黑体" panose="02010609060101010101" pitchFamily="49" charset="-122"/>
                <a:ea typeface="黑体" panose="02010609060101010101" pitchFamily="49" charset="-122"/>
                <a:sym typeface="宋体" panose="02010600030101010101" pitchFamily="2" charset="-122"/>
              </a:rPr>
              <a:t>空间均衡</a:t>
            </a:r>
            <a:r>
              <a:rPr lang="en-US" altLang="zh-CN" sz="3200" b="1" dirty="0">
                <a:solidFill>
                  <a:schemeClr val="bg1"/>
                </a:solidFill>
                <a:latin typeface="黑体" panose="02010609060101010101" pitchFamily="49" charset="-122"/>
                <a:ea typeface="黑体" panose="02010609060101010101" pitchFamily="49" charset="-122"/>
                <a:sym typeface="宋体" panose="02010600030101010101" pitchFamily="2" charset="-122"/>
              </a:rPr>
              <a:t>——</a:t>
            </a:r>
            <a:r>
              <a:rPr lang="zh-CN" altLang="en-US" sz="3200" b="1" dirty="0">
                <a:solidFill>
                  <a:schemeClr val="bg1"/>
                </a:solidFill>
                <a:latin typeface="黑体" panose="02010609060101010101" pitchFamily="49" charset="-122"/>
                <a:ea typeface="黑体" panose="02010609060101010101" pitchFamily="49" charset="-122"/>
                <a:sym typeface="宋体" panose="02010600030101010101" pitchFamily="2" charset="-122"/>
              </a:rPr>
              <a:t>第三次水资源调查评价</a:t>
            </a:r>
            <a:endParaRPr lang="zh-CN" altLang="en-US" sz="3200" b="1" dirty="0">
              <a:solidFill>
                <a:schemeClr val="bg1"/>
              </a:solidFill>
              <a:latin typeface="黑体" panose="02010609060101010101" pitchFamily="49" charset="-122"/>
              <a:ea typeface="黑体" panose="02010609060101010101" pitchFamily="49" charset="-122"/>
              <a:sym typeface="宋体" panose="02010600030101010101" pitchFamily="2" charset="-122"/>
            </a:endParaRPr>
          </a:p>
        </p:txBody>
      </p:sp>
      <p:sp>
        <p:nvSpPr>
          <p:cNvPr id="2" name="椭圆 1"/>
          <p:cNvSpPr/>
          <p:nvPr/>
        </p:nvSpPr>
        <p:spPr>
          <a:xfrm>
            <a:off x="2092960" y="3704590"/>
            <a:ext cx="2622550" cy="632460"/>
          </a:xfrm>
          <a:prstGeom prst="ellipse">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4893310" y="3704590"/>
            <a:ext cx="2346960" cy="632460"/>
          </a:xfrm>
          <a:prstGeom prst="ellipse">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文本框 99"/>
          <p:cNvSpPr txBox="1"/>
          <p:nvPr/>
        </p:nvSpPr>
        <p:spPr>
          <a:xfrm>
            <a:off x="1080770" y="941070"/>
            <a:ext cx="10030460" cy="5285740"/>
          </a:xfrm>
          <a:prstGeom prst="rect">
            <a:avLst/>
          </a:prstGeom>
          <a:gradFill>
            <a:gsLst>
              <a:gs pos="0">
                <a:srgbClr val="012D86"/>
              </a:gs>
              <a:gs pos="100000">
                <a:srgbClr val="0E2557"/>
              </a:gs>
            </a:gsLst>
            <a:lin ang="5400000" scaled="0"/>
          </a:gradFill>
          <a:ln w="9525">
            <a:noFill/>
          </a:ln>
        </p:spPr>
        <p:txBody>
          <a:bodyPr wrap="square" anchor="t">
            <a:spAutoFit/>
          </a:bodyPr>
          <a:lstStyle/>
          <a:p>
            <a:r>
              <a:rPr lang="en-US" altLang="zh-CN" sz="2000" dirty="0">
                <a:latin typeface="隶书" panose="02010509060101010101" pitchFamily="49" charset="-122"/>
                <a:ea typeface="隶书" panose="02010509060101010101" pitchFamily="49" charset="-122"/>
              </a:rPr>
              <a:t> </a:t>
            </a:r>
            <a:endParaRPr lang="zh-CN" altLang="en-US" sz="2000" dirty="0">
              <a:latin typeface="隶书" panose="02010509060101010101" pitchFamily="49" charset="-122"/>
              <a:ea typeface="隶书" panose="02010509060101010101" pitchFamily="49" charset="-122"/>
            </a:endParaRPr>
          </a:p>
          <a:p>
            <a:pPr>
              <a:lnSpc>
                <a:spcPts val="3500"/>
              </a:lnSpc>
            </a:pPr>
            <a:r>
              <a:rPr lang="en-US" altLang="zh-CN"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    1.</a:t>
            </a:r>
            <a:r>
              <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摸清</a:t>
            </a:r>
            <a:r>
              <a:rPr lang="en-US" altLang="zh-CN"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60</a:t>
            </a:r>
            <a:r>
              <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余年来我省水资源状况和特点，重点是近</a:t>
            </a:r>
            <a:r>
              <a:rPr lang="en-US" altLang="zh-CN"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30</a:t>
            </a:r>
            <a:r>
              <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多年来的数量变化及分布情况，系统分析水资源演变规律。</a:t>
            </a:r>
            <a:endPar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endParaRPr>
          </a:p>
          <a:p>
            <a:pPr>
              <a:lnSpc>
                <a:spcPts val="3500"/>
              </a:lnSpc>
            </a:pPr>
            <a:r>
              <a:rPr lang="en-US" altLang="zh-CN"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    2.</a:t>
            </a:r>
            <a:r>
              <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摸清</a:t>
            </a:r>
            <a:r>
              <a:rPr lang="en-US" altLang="zh-CN"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2000</a:t>
            </a:r>
            <a:r>
              <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年以来，我省水资源质量及变化趋势，重点是</a:t>
            </a:r>
            <a:r>
              <a:rPr lang="en-US" altLang="zh-CN"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2016</a:t>
            </a:r>
            <a:r>
              <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年水功能区、水源地等水体质量现状。</a:t>
            </a:r>
            <a:endPar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endParaRPr>
          </a:p>
          <a:p>
            <a:pPr>
              <a:lnSpc>
                <a:spcPts val="3500"/>
              </a:lnSpc>
            </a:pPr>
            <a:r>
              <a:rPr lang="en-US" altLang="zh-CN"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    3.</a:t>
            </a:r>
            <a:r>
              <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摸清</a:t>
            </a:r>
            <a:r>
              <a:rPr lang="en-US" altLang="zh-CN"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2001</a:t>
            </a:r>
            <a:r>
              <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年以来，我省供水、用水、耗水情况，重点分析经济社会发展、城镇化等要素，对水资源系统的压力与影响。</a:t>
            </a:r>
            <a:endPar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endParaRPr>
          </a:p>
          <a:p>
            <a:pPr>
              <a:lnSpc>
                <a:spcPts val="3500"/>
              </a:lnSpc>
            </a:pPr>
            <a:r>
              <a:rPr lang="en-US" altLang="zh-CN"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    4.</a:t>
            </a:r>
            <a:r>
              <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摸清入河排污口数量及分布，核算</a:t>
            </a:r>
            <a:r>
              <a:rPr lang="en-US" altLang="zh-CN"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2016</a:t>
            </a:r>
            <a:r>
              <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年废污水及主要污染物入河量。</a:t>
            </a:r>
            <a:endPar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endParaRPr>
          </a:p>
          <a:p>
            <a:pPr>
              <a:lnSpc>
                <a:spcPts val="3500"/>
              </a:lnSpc>
            </a:pPr>
            <a:r>
              <a:rPr lang="en-US" altLang="zh-CN"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    5.</a:t>
            </a:r>
            <a:r>
              <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调查统计近年来河流、湖泊、湿地、地下水等生态水文要素的变化情况，分析评价河湖湿地的水生态状况，以及地下水超采状况等。</a:t>
            </a:r>
            <a:endPar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endParaRPr>
          </a:p>
          <a:p>
            <a:pPr>
              <a:lnSpc>
                <a:spcPts val="3500"/>
              </a:lnSpc>
            </a:pPr>
            <a:r>
              <a:rPr lang="en-US" altLang="zh-CN"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   </a:t>
            </a:r>
            <a:r>
              <a:rPr lang="en-US" altLang="zh-CN" sz="24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 6</a:t>
            </a:r>
            <a:r>
              <a:rPr lang="en-US" altLang="zh-CN"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a:t>
            </a:r>
            <a:r>
              <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综合分析各类要素的演变情势、变化规律和影响因素。</a:t>
            </a:r>
            <a:endPar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endParaRPr>
          </a:p>
        </p:txBody>
      </p:sp>
      <p:sp>
        <p:nvSpPr>
          <p:cNvPr id="57346" name="文本框 1"/>
          <p:cNvSpPr txBox="1"/>
          <p:nvPr/>
        </p:nvSpPr>
        <p:spPr>
          <a:xfrm>
            <a:off x="242570" y="131128"/>
            <a:ext cx="7091680" cy="579120"/>
          </a:xfrm>
          <a:prstGeom prst="rect">
            <a:avLst/>
          </a:prstGeom>
          <a:noFill/>
          <a:ln w="9525">
            <a:noFill/>
          </a:ln>
        </p:spPr>
        <p:txBody>
          <a:bodyPr wrap="none" anchor="t">
            <a:spAutoFit/>
          </a:bodyPr>
          <a:lstStyle/>
          <a:p>
            <a:r>
              <a:rPr lang="en-US" altLang="zh-CN" sz="3200">
                <a:latin typeface="隶书" panose="02010509060101010101" pitchFamily="49" charset="-122"/>
                <a:ea typeface="隶书" panose="02010509060101010101" pitchFamily="49" charset="-122"/>
              </a:rPr>
              <a:t>   </a:t>
            </a:r>
            <a:r>
              <a:rPr lang="zh-CN" altLang="en-US" sz="32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这次工作的主要内容包括</a:t>
            </a:r>
            <a:r>
              <a:rPr lang="en-US" altLang="zh-CN" sz="32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6</a:t>
            </a:r>
            <a:r>
              <a:rPr lang="zh-CN" altLang="en-US" sz="32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rPr>
              <a:t>个方面：</a:t>
            </a:r>
            <a:endParaRPr lang="zh-CN" altLang="en-US" sz="32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隶书" panose="02010509060101010101" pitchFamily="49" charset="-122"/>
              <a:ea typeface="隶书" panose="02010509060101010101" pitchFamily="49" charset="-122"/>
            </a:endParaRPr>
          </a:p>
        </p:txBody>
      </p: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56665" y="2043430"/>
            <a:ext cx="9879330" cy="2529840"/>
          </a:xfrm>
          <a:prstGeom prst="rect">
            <a:avLst/>
          </a:prstGeom>
          <a:noFill/>
        </p:spPr>
        <p:txBody>
          <a:bodyPr wrap="square" rtlCol="0">
            <a:spAutoFit/>
            <a:scene3d>
              <a:camera prst="orthographicFront"/>
              <a:lightRig rig="threePt" dir="t"/>
            </a:scene3d>
          </a:bodyPr>
          <a:lstStyle/>
          <a:p>
            <a:pPr>
              <a:lnSpc>
                <a:spcPct val="200000"/>
              </a:lnSpc>
            </a:pPr>
            <a:r>
              <a:rPr lang="zh-CN" altLang="zh-CN" sz="3200" dirty="0">
                <a:ln w="10160">
                  <a:solidFill>
                    <a:schemeClr val="accent5"/>
                  </a:solidFill>
                  <a:prstDash val="solid"/>
                </a:ln>
                <a:solidFill>
                  <a:schemeClr val="bg1"/>
                </a:solidFill>
                <a:effectLst>
                  <a:outerShdw blurRad="38100" dist="22860" dir="5400000" algn="tl" rotWithShape="0">
                    <a:srgbClr val="000000">
                      <a:alpha val="30000"/>
                    </a:srgbClr>
                  </a:outerShdw>
                </a:effectLst>
              </a:rPr>
              <a:t>一、</a:t>
            </a:r>
            <a:r>
              <a:rPr lang="zh-CN" altLang="en-US" sz="3200" b="1" dirty="0">
                <a:ln w="10160">
                  <a:solidFill>
                    <a:schemeClr val="accent5"/>
                  </a:solidFill>
                  <a:prstDash val="solid"/>
                </a:ln>
                <a:solidFill>
                  <a:schemeClr val="bg1"/>
                </a:solidFill>
                <a:effectLst>
                  <a:outerShdw blurRad="38100" dist="22860" dir="5400000" algn="tl" rotWithShape="0">
                    <a:srgbClr val="000000">
                      <a:alpha val="30000"/>
                    </a:srgbClr>
                  </a:outerShdw>
                </a:effectLst>
                <a:sym typeface="+mn-ea"/>
              </a:rPr>
              <a:t>开展第三次全省水资源调查评价工作（摸清底数）</a:t>
            </a:r>
            <a:endParaRPr lang="zh-CN" altLang="en-US" sz="3200" b="1" dirty="0">
              <a:ln w="10160">
                <a:solidFill>
                  <a:schemeClr val="accent5"/>
                </a:solidFill>
                <a:prstDash val="solid"/>
              </a:ln>
              <a:solidFill>
                <a:schemeClr val="bg1"/>
              </a:solidFill>
              <a:effectLst>
                <a:outerShdw blurRad="38100" dist="22860" dir="5400000" algn="tl" rotWithShape="0">
                  <a:srgbClr val="000000">
                    <a:alpha val="30000"/>
                  </a:srgbClr>
                </a:outerShdw>
              </a:effectLst>
              <a:sym typeface="+mn-ea"/>
            </a:endParaRPr>
          </a:p>
          <a:p>
            <a:pPr algn="l">
              <a:lnSpc>
                <a:spcPct val="200000"/>
              </a:lnSpc>
            </a:pPr>
            <a:r>
              <a:rPr lang="zh-CN" altLang="zh-CN" sz="3200" dirty="0">
                <a:ln w="10160">
                  <a:solidFill>
                    <a:schemeClr val="accent5"/>
                  </a:solidFill>
                  <a:prstDash val="solid"/>
                </a:ln>
                <a:solidFill>
                  <a:srgbClr val="C00000"/>
                </a:solidFill>
                <a:effectLst>
                  <a:outerShdw blurRad="38100" dist="22860" dir="5400000" algn="tl" rotWithShape="0">
                    <a:srgbClr val="000000">
                      <a:alpha val="30000"/>
                    </a:srgbClr>
                  </a:outerShdw>
                </a:effectLst>
                <a:uFillTx/>
              </a:rPr>
              <a:t>二、</a:t>
            </a:r>
            <a:r>
              <a:rPr lang="zh-CN" altLang="zh-CN" sz="3200" dirty="0">
                <a:ln w="10160">
                  <a:solidFill>
                    <a:schemeClr val="accent5"/>
                  </a:solidFill>
                  <a:prstDash val="solid"/>
                </a:ln>
                <a:solidFill>
                  <a:srgbClr val="C00000"/>
                </a:solidFill>
                <a:effectLst>
                  <a:outerShdw blurRad="38100" dist="22860" dir="5400000" algn="tl" rotWithShape="0">
                    <a:srgbClr val="000000">
                      <a:alpha val="30000"/>
                    </a:srgbClr>
                  </a:outerShdw>
                </a:effectLst>
                <a:uFillTx/>
                <a:sym typeface="+mn-ea"/>
              </a:rPr>
              <a:t>加快跨市河流水量分配（以水定城）</a:t>
            </a:r>
            <a:endParaRPr lang="zh-CN" altLang="zh-CN" sz="3200" dirty="0">
              <a:ln w="10160">
                <a:solidFill>
                  <a:schemeClr val="accent5"/>
                </a:solidFill>
                <a:prstDash val="solid"/>
              </a:ln>
              <a:solidFill>
                <a:srgbClr val="C00000"/>
              </a:solidFill>
              <a:effectLst>
                <a:outerShdw blurRad="38100" dist="22860" dir="5400000" algn="tl" rotWithShape="0">
                  <a:srgbClr val="000000">
                    <a:alpha val="30000"/>
                  </a:srgbClr>
                </a:outerShdw>
              </a:effectLst>
              <a:uFillTx/>
              <a:sym typeface="+mn-ea"/>
            </a:endParaRPr>
          </a:p>
          <a:p>
            <a:endPar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文本框 3"/>
          <p:cNvSpPr txBox="1"/>
          <p:nvPr/>
        </p:nvSpPr>
        <p:spPr>
          <a:xfrm>
            <a:off x="773675" y="627966"/>
            <a:ext cx="4246880" cy="822960"/>
          </a:xfrm>
          <a:prstGeom prst="rect">
            <a:avLst/>
          </a:prstGeom>
          <a:noFill/>
        </p:spPr>
        <p:txBody>
          <a:bodyPr wrap="square" rtlCol="0">
            <a:spAutoFit/>
          </a:bodyPr>
          <a:lstStyle/>
          <a:p>
            <a:r>
              <a:rPr lang="zh-CN" altLang="zh-CN" sz="4800"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rPr>
              <a:t>空间均衡</a:t>
            </a:r>
            <a:endParaRPr lang="zh-CN" altLang="zh-CN" sz="4800"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endParaRPr>
          </a:p>
        </p:txBody>
      </p:sp>
      <p:sp>
        <p:nvSpPr>
          <p:cNvPr id="5" name="矩形 4"/>
          <p:cNvSpPr/>
          <p:nvPr/>
        </p:nvSpPr>
        <p:spPr>
          <a:xfrm>
            <a:off x="4224347" y="829748"/>
            <a:ext cx="1832553" cy="584775"/>
          </a:xfrm>
          <a:prstGeom prst="rect">
            <a:avLst/>
          </a:prstGeom>
        </p:spPr>
        <p:txBody>
          <a:bodyPr wrap="none">
            <a:spAutoFit/>
          </a:bodyPr>
          <a:lstStyle/>
          <a:p>
            <a:r>
              <a:rPr lang="zh-CN" altLang="en-US" sz="32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sym typeface="+mn-ea"/>
              </a:rPr>
              <a:t>合理分水</a:t>
            </a:r>
            <a:endParaRPr lang="zh-CN" altLang="en-US" sz="3200" b="1" dirty="0">
              <a:ln w="10160">
                <a:solidFill>
                  <a:schemeClr val="accent5"/>
                </a:solidFill>
                <a:prstDash val="solid"/>
              </a:ln>
              <a:solidFill>
                <a:schemeClr val="bg1"/>
              </a:solidFill>
              <a:effectLst>
                <a:outerShdw blurRad="38100" dist="22860" dir="5400000" algn="tl" rotWithShape="0">
                  <a:srgbClr val="000000">
                    <a:alpha val="30000"/>
                  </a:srgbClr>
                </a:outerShdw>
              </a:effectLst>
              <a:sym typeface="+mn-ea"/>
            </a:endParaRPr>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3405" y="450215"/>
            <a:ext cx="6131560" cy="389890"/>
          </a:xfrm>
          <a:prstGeom prst="rect">
            <a:avLst/>
          </a:prstGeom>
          <a:noFill/>
        </p:spPr>
        <p:txBody>
          <a:bodyPr wrap="square" lIns="0" tIns="0" rIns="0" bIns="0" rtlCol="0">
            <a:spAutoFit/>
          </a:bodyPr>
          <a:lstStyle/>
          <a:p>
            <a:pPr>
              <a:lnSpc>
                <a:spcPct val="90000"/>
              </a:lnSpc>
              <a:spcBef>
                <a:spcPct val="20000"/>
              </a:spcBef>
              <a:buSzPct val="80000"/>
            </a:pPr>
            <a:r>
              <a:rPr lang="zh-CN" altLang="en-US" sz="2800" b="1" dirty="0">
                <a:solidFill>
                  <a:schemeClr val="bg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空间均衡</a:t>
            </a:r>
            <a:r>
              <a:rPr lang="en-US" altLang="zh-CN" sz="2800" b="1" dirty="0">
                <a:solidFill>
                  <a:schemeClr val="bg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a:t>
            </a:r>
            <a:r>
              <a:rPr lang="zh-CN" altLang="en-US" sz="2800" b="1" dirty="0">
                <a:solidFill>
                  <a:schemeClr val="bg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跨市河流水量分配</a:t>
            </a:r>
            <a:endParaRPr lang="zh-CN" altLang="en-US" sz="2800" b="1" dirty="0">
              <a:solidFill>
                <a:schemeClr val="bg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endParaRPr>
          </a:p>
        </p:txBody>
      </p:sp>
      <p:sp>
        <p:nvSpPr>
          <p:cNvPr id="3" name="文本框 2"/>
          <p:cNvSpPr txBox="1"/>
          <p:nvPr/>
        </p:nvSpPr>
        <p:spPr>
          <a:xfrm>
            <a:off x="806450" y="1010285"/>
            <a:ext cx="10448290" cy="1560042"/>
          </a:xfrm>
          <a:prstGeom prst="rect">
            <a:avLst/>
          </a:prstGeom>
          <a:noFill/>
        </p:spPr>
        <p:txBody>
          <a:bodyPr wrap="square" lIns="0" tIns="0" rIns="0" bIns="0" rtlCol="0" anchor="t">
            <a:spAutoFit/>
          </a:bodyPr>
          <a:lstStyle/>
          <a:p>
            <a:pPr>
              <a:lnSpc>
                <a:spcPct val="140000"/>
              </a:lnSpc>
              <a:spcBef>
                <a:spcPts val="0"/>
              </a:spcBef>
              <a:buSzPct val="80000"/>
            </a:pPr>
            <a:r>
              <a:rPr lang="en-US" altLang="zh-CN" sz="2800" b="1" dirty="0">
                <a:solidFill>
                  <a:schemeClr val="bg1"/>
                </a:solidFill>
                <a:latin typeface="黑体" panose="02010609060101010101" pitchFamily="49" charset="-122"/>
                <a:ea typeface="黑体" panose="02010609060101010101" pitchFamily="49" charset="-122"/>
                <a:sym typeface="+mn-ea"/>
              </a:rPr>
              <a:t>    </a:t>
            </a:r>
            <a:r>
              <a:rPr lang="zh-CN" altLang="en-US" sz="2400" b="1" dirty="0">
                <a:solidFill>
                  <a:schemeClr val="bg1"/>
                </a:solidFill>
                <a:latin typeface="黑体" panose="02010609060101010101" pitchFamily="49" charset="-122"/>
                <a:ea typeface="黑体" panose="02010609060101010101" pitchFamily="49" charset="-122"/>
                <a:sym typeface="+mn-ea"/>
              </a:rPr>
              <a:t>国家水安全战略的＂空间均衡＂</a:t>
            </a:r>
            <a:r>
              <a:rPr lang="en-US" altLang="zh-CN" sz="2400" b="1" dirty="0">
                <a:solidFill>
                  <a:schemeClr val="bg1"/>
                </a:solidFill>
                <a:latin typeface="黑体" panose="02010609060101010101" pitchFamily="49" charset="-122"/>
                <a:ea typeface="黑体" panose="02010609060101010101" pitchFamily="49" charset="-122"/>
                <a:sym typeface="+mn-ea"/>
              </a:rPr>
              <a:t>,</a:t>
            </a:r>
            <a:r>
              <a:rPr lang="zh-CN" altLang="zh-CN" sz="2400" b="1" dirty="0">
                <a:solidFill>
                  <a:schemeClr val="bg1"/>
                </a:solidFill>
                <a:latin typeface="黑体" panose="02010609060101010101" pitchFamily="49" charset="-122"/>
                <a:ea typeface="黑体" panose="02010609060101010101" pitchFamily="49" charset="-122"/>
                <a:sym typeface="+mn-ea"/>
              </a:rPr>
              <a:t>实质是实行</a:t>
            </a:r>
            <a:r>
              <a:rPr lang="zh-CN" altLang="en-US" sz="2400" b="1" dirty="0">
                <a:solidFill>
                  <a:schemeClr val="bg1"/>
                </a:solidFill>
                <a:latin typeface="黑体" panose="02010609060101010101" pitchFamily="49" charset="-122"/>
                <a:ea typeface="黑体" panose="02010609060101010101" pitchFamily="49" charset="-122"/>
                <a:sym typeface="+mn-ea"/>
              </a:rPr>
              <a:t>＂以水定城、以水定地、以水定人、以水定产＂的＂四水四定＂措施,坚定不移地走水资源可持续发展与永续利用新路。＂四水四定＂的基础是水量分配。</a:t>
            </a:r>
            <a:endParaRPr lang="zh-CN" altLang="en-US" sz="2400" b="1" dirty="0">
              <a:solidFill>
                <a:schemeClr val="bg1"/>
              </a:solidFill>
              <a:latin typeface="黑体" panose="02010609060101010101" pitchFamily="49" charset="-122"/>
              <a:ea typeface="黑体" panose="02010609060101010101" pitchFamily="49" charset="-122"/>
              <a:sym typeface="+mn-ea"/>
            </a:endParaRPr>
          </a:p>
        </p:txBody>
      </p:sp>
      <p:pic>
        <p:nvPicPr>
          <p:cNvPr id="4" name="图片 3"/>
          <p:cNvPicPr>
            <a:picLocks noChangeAspect="1"/>
          </p:cNvPicPr>
          <p:nvPr/>
        </p:nvPicPr>
        <p:blipFill>
          <a:blip r:embed="rId1" cstate="print"/>
          <a:stretch>
            <a:fillRect/>
          </a:stretch>
        </p:blipFill>
        <p:spPr>
          <a:xfrm>
            <a:off x="8596630" y="2878455"/>
            <a:ext cx="2676525" cy="3569970"/>
          </a:xfrm>
          <a:prstGeom prst="rect">
            <a:avLst/>
          </a:prstGeom>
        </p:spPr>
      </p:pic>
      <p:pic>
        <p:nvPicPr>
          <p:cNvPr id="6" name="图片 5"/>
          <p:cNvPicPr>
            <a:picLocks noChangeAspect="1"/>
          </p:cNvPicPr>
          <p:nvPr/>
        </p:nvPicPr>
        <p:blipFill>
          <a:blip r:embed="rId2" cstate="print"/>
          <a:stretch>
            <a:fillRect/>
          </a:stretch>
        </p:blipFill>
        <p:spPr>
          <a:xfrm>
            <a:off x="4759325" y="2926080"/>
            <a:ext cx="2715895" cy="3622040"/>
          </a:xfrm>
          <a:prstGeom prst="rect">
            <a:avLst/>
          </a:prstGeom>
        </p:spPr>
      </p:pic>
      <p:pic>
        <p:nvPicPr>
          <p:cNvPr id="7" name="图片 6"/>
          <p:cNvPicPr>
            <a:picLocks noChangeAspect="1"/>
          </p:cNvPicPr>
          <p:nvPr/>
        </p:nvPicPr>
        <p:blipFill>
          <a:blip r:embed="rId3" cstate="print"/>
          <a:stretch>
            <a:fillRect/>
          </a:stretch>
        </p:blipFill>
        <p:spPr>
          <a:xfrm>
            <a:off x="958215" y="2926080"/>
            <a:ext cx="2759710" cy="3680460"/>
          </a:xfrm>
          <a:prstGeom prst="rect">
            <a:avLst/>
          </a:prstGeom>
        </p:spPr>
      </p:pic>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32815" y="827405"/>
            <a:ext cx="4328795" cy="5203190"/>
          </a:xfrm>
          <a:prstGeom prst="rect">
            <a:avLst/>
          </a:prstGeom>
          <a:noFill/>
        </p:spPr>
        <p:txBody>
          <a:bodyPr wrap="square" lIns="0" tIns="0" rIns="0" bIns="0" rtlCol="0" anchor="t">
            <a:spAutoFit/>
          </a:bodyPr>
          <a:lstStyle/>
          <a:p>
            <a:pPr>
              <a:lnSpc>
                <a:spcPct val="140000"/>
              </a:lnSpc>
              <a:spcBef>
                <a:spcPts val="0"/>
              </a:spcBef>
              <a:buSzPct val="80000"/>
            </a:pPr>
            <a:r>
              <a:rPr lang="en-US" altLang="zh-CN" sz="2800" b="1" dirty="0">
                <a:solidFill>
                  <a:schemeClr val="tx1"/>
                </a:solidFill>
                <a:latin typeface="黑体" panose="02010609060101010101" pitchFamily="49" charset="-122"/>
                <a:ea typeface="黑体" panose="02010609060101010101" pitchFamily="49" charset="-122"/>
                <a:sym typeface="+mn-ea"/>
              </a:rPr>
              <a:t>    </a:t>
            </a:r>
            <a:r>
              <a:rPr lang="zh-CN" altLang="en-US" sz="2400" dirty="0">
                <a:solidFill>
                  <a:schemeClr val="bg1"/>
                </a:solidFill>
                <a:latin typeface="黑体" panose="02010609060101010101" pitchFamily="49" charset="-122"/>
                <a:ea typeface="黑体" panose="02010609060101010101" pitchFamily="49" charset="-122"/>
                <a:sym typeface="+mn-ea"/>
              </a:rPr>
              <a:t>我省正在开展辽河、浑河、太子河、大小凌河等</a:t>
            </a:r>
            <a:r>
              <a:rPr lang="en-US" altLang="zh-CN" sz="2400" dirty="0">
                <a:solidFill>
                  <a:schemeClr val="bg1"/>
                </a:solidFill>
                <a:latin typeface="黑体" panose="02010609060101010101" pitchFamily="49" charset="-122"/>
                <a:ea typeface="黑体" panose="02010609060101010101" pitchFamily="49" charset="-122"/>
                <a:sym typeface="+mn-ea"/>
              </a:rPr>
              <a:t>14</a:t>
            </a:r>
            <a:r>
              <a:rPr lang="zh-CN" altLang="en-US" sz="2400" dirty="0">
                <a:solidFill>
                  <a:schemeClr val="bg1"/>
                </a:solidFill>
                <a:latin typeface="黑体" panose="02010609060101010101" pitchFamily="49" charset="-122"/>
                <a:ea typeface="黑体" panose="02010609060101010101" pitchFamily="49" charset="-122"/>
                <a:sym typeface="+mn-ea"/>
              </a:rPr>
              <a:t>条跨市河流水量分配工作。</a:t>
            </a:r>
            <a:r>
              <a:rPr lang="zh-CN" altLang="en-US" sz="2400" dirty="0">
                <a:solidFill>
                  <a:srgbClr val="FFC000"/>
                </a:solidFill>
                <a:uFillTx/>
                <a:latin typeface="黑体" panose="02010609060101010101" pitchFamily="49" charset="-122"/>
                <a:ea typeface="黑体" panose="02010609060101010101" pitchFamily="49" charset="-122"/>
                <a:sym typeface="+mn-ea"/>
              </a:rPr>
              <a:t>目前已完成全省</a:t>
            </a:r>
            <a:r>
              <a:rPr lang="en-US" altLang="zh-CN" sz="2400" dirty="0">
                <a:solidFill>
                  <a:srgbClr val="FFC000"/>
                </a:solidFill>
                <a:uFillTx/>
                <a:latin typeface="黑体" panose="02010609060101010101" pitchFamily="49" charset="-122"/>
                <a:ea typeface="黑体" panose="02010609060101010101" pitchFamily="49" charset="-122"/>
                <a:sym typeface="+mn-ea"/>
              </a:rPr>
              <a:t>2020</a:t>
            </a:r>
            <a:r>
              <a:rPr lang="zh-CN" altLang="en-US" sz="2400" dirty="0">
                <a:solidFill>
                  <a:srgbClr val="FFC000"/>
                </a:solidFill>
                <a:uFillTx/>
                <a:latin typeface="黑体" panose="02010609060101010101" pitchFamily="49" charset="-122"/>
                <a:ea typeface="黑体" panose="02010609060101010101" pitchFamily="49" charset="-122"/>
                <a:sym typeface="+mn-ea"/>
              </a:rPr>
              <a:t>年、</a:t>
            </a:r>
            <a:r>
              <a:rPr lang="en-US" altLang="zh-CN" sz="2400" dirty="0">
                <a:solidFill>
                  <a:srgbClr val="FFC000"/>
                </a:solidFill>
                <a:uFillTx/>
                <a:latin typeface="黑体" panose="02010609060101010101" pitchFamily="49" charset="-122"/>
                <a:ea typeface="黑体" panose="02010609060101010101" pitchFamily="49" charset="-122"/>
                <a:sym typeface="+mn-ea"/>
              </a:rPr>
              <a:t>2025</a:t>
            </a:r>
            <a:r>
              <a:rPr lang="zh-CN" altLang="en-US" sz="2400" dirty="0">
                <a:solidFill>
                  <a:srgbClr val="FFC000"/>
                </a:solidFill>
                <a:uFillTx/>
                <a:latin typeface="黑体" panose="02010609060101010101" pitchFamily="49" charset="-122"/>
                <a:ea typeface="黑体" panose="02010609060101010101" pitchFamily="49" charset="-122"/>
                <a:sym typeface="+mn-ea"/>
              </a:rPr>
              <a:t>年、</a:t>
            </a:r>
            <a:r>
              <a:rPr lang="en-US" altLang="zh-CN" sz="2400" dirty="0">
                <a:solidFill>
                  <a:srgbClr val="FFC000"/>
                </a:solidFill>
                <a:uFillTx/>
                <a:latin typeface="黑体" panose="02010609060101010101" pitchFamily="49" charset="-122"/>
                <a:ea typeface="黑体" panose="02010609060101010101" pitchFamily="49" charset="-122"/>
                <a:sym typeface="+mn-ea"/>
              </a:rPr>
              <a:t>2030</a:t>
            </a:r>
            <a:r>
              <a:rPr lang="zh-CN" altLang="en-US" sz="2400" dirty="0">
                <a:solidFill>
                  <a:srgbClr val="FFC000"/>
                </a:solidFill>
                <a:uFillTx/>
                <a:latin typeface="黑体" panose="02010609060101010101" pitchFamily="49" charset="-122"/>
                <a:ea typeface="黑体" panose="02010609060101010101" pitchFamily="49" charset="-122"/>
                <a:sym typeface="+mn-ea"/>
              </a:rPr>
              <a:t>年需水预测</a:t>
            </a:r>
            <a:r>
              <a:rPr lang="zh-CN" altLang="en-US" sz="2400" dirty="0">
                <a:solidFill>
                  <a:schemeClr val="bg1"/>
                </a:solidFill>
                <a:latin typeface="黑体" panose="02010609060101010101" pitchFamily="49" charset="-122"/>
                <a:ea typeface="黑体" panose="02010609060101010101" pitchFamily="49" charset="-122"/>
                <a:sym typeface="+mn-ea"/>
              </a:rPr>
              <a:t>和浑河等</a:t>
            </a:r>
            <a:r>
              <a:rPr lang="en-US" altLang="zh-CN" sz="2400" dirty="0">
                <a:solidFill>
                  <a:schemeClr val="bg1"/>
                </a:solidFill>
                <a:latin typeface="黑体" panose="02010609060101010101" pitchFamily="49" charset="-122"/>
                <a:ea typeface="黑体" panose="02010609060101010101" pitchFamily="49" charset="-122"/>
                <a:sym typeface="+mn-ea"/>
              </a:rPr>
              <a:t>7</a:t>
            </a:r>
            <a:r>
              <a:rPr lang="zh-CN" altLang="en-US" sz="2400" dirty="0">
                <a:solidFill>
                  <a:schemeClr val="bg1"/>
                </a:solidFill>
                <a:latin typeface="黑体" panose="02010609060101010101" pitchFamily="49" charset="-122"/>
                <a:ea typeface="黑体" panose="02010609060101010101" pitchFamily="49" charset="-122"/>
                <a:sym typeface="+mn-ea"/>
              </a:rPr>
              <a:t>条河的水量分配方案。浑河水量分配方案已通过专家技术审查，技术评审后将赴各市进行行政协调</a:t>
            </a:r>
            <a:r>
              <a:rPr lang="zh-CN" altLang="en-US" sz="2400" dirty="0" smtClean="0">
                <a:solidFill>
                  <a:schemeClr val="bg1"/>
                </a:solidFill>
                <a:latin typeface="黑体" panose="02010609060101010101" pitchFamily="49" charset="-122"/>
                <a:ea typeface="黑体" panose="02010609060101010101" pitchFamily="49" charset="-122"/>
                <a:sym typeface="+mn-ea"/>
              </a:rPr>
              <a:t>。</a:t>
            </a:r>
            <a:r>
              <a:rPr lang="zh-CN" altLang="en-US" sz="2400" b="1" dirty="0" smtClean="0">
                <a:solidFill>
                  <a:srgbClr val="FFC000"/>
                </a:solidFill>
                <a:latin typeface="黑体" panose="02010609060101010101" pitchFamily="49" charset="-122"/>
                <a:ea typeface="黑体" panose="02010609060101010101" pitchFamily="49" charset="-122"/>
                <a:sym typeface="+mn-ea"/>
              </a:rPr>
              <a:t>各市可在</a:t>
            </a:r>
            <a:r>
              <a:rPr lang="en-US" altLang="zh-CN" sz="2400" b="1" dirty="0" smtClean="0">
                <a:solidFill>
                  <a:srgbClr val="FFC000"/>
                </a:solidFill>
                <a:latin typeface="黑体" panose="02010609060101010101" pitchFamily="49" charset="-122"/>
                <a:ea typeface="黑体" panose="02010609060101010101" pitchFamily="49" charset="-122"/>
                <a:sym typeface="+mn-ea"/>
              </a:rPr>
              <a:t>2020</a:t>
            </a:r>
            <a:r>
              <a:rPr lang="zh-CN" altLang="en-US" sz="2400" b="1" dirty="0" smtClean="0">
                <a:solidFill>
                  <a:srgbClr val="FFC000"/>
                </a:solidFill>
                <a:latin typeface="黑体" panose="02010609060101010101" pitchFamily="49" charset="-122"/>
                <a:ea typeface="黑体" panose="02010609060101010101" pitchFamily="49" charset="-122"/>
                <a:sym typeface="+mn-ea"/>
              </a:rPr>
              <a:t>年开始研究启动跨县河流水量分配工作。</a:t>
            </a:r>
            <a:endParaRPr lang="zh-CN" altLang="en-US" sz="2400" b="1" dirty="0">
              <a:solidFill>
                <a:srgbClr val="FFC000"/>
              </a:solidFill>
              <a:latin typeface="黑体" panose="02010609060101010101" pitchFamily="49" charset="-122"/>
              <a:ea typeface="黑体" panose="02010609060101010101" pitchFamily="49" charset="-122"/>
              <a:sym typeface="+mn-ea"/>
            </a:endParaRPr>
          </a:p>
        </p:txBody>
      </p:sp>
      <p:pic>
        <p:nvPicPr>
          <p:cNvPr id="2" name="图片 1" descr="改箭头后"/>
          <p:cNvPicPr>
            <a:picLocks noChangeAspect="1"/>
          </p:cNvPicPr>
          <p:nvPr/>
        </p:nvPicPr>
        <p:blipFill>
          <a:blip r:embed="rId1" cstate="print"/>
          <a:stretch>
            <a:fillRect/>
          </a:stretch>
        </p:blipFill>
        <p:spPr>
          <a:xfrm>
            <a:off x="6447155" y="179705"/>
            <a:ext cx="4425315" cy="6498590"/>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80221" y="1551061"/>
            <a:ext cx="9879330" cy="5539978"/>
          </a:xfrm>
          <a:prstGeom prst="rect">
            <a:avLst/>
          </a:prstGeom>
          <a:noFill/>
        </p:spPr>
        <p:txBody>
          <a:bodyPr wrap="square" rtlCol="0">
            <a:spAutoFit/>
            <a:scene3d>
              <a:camera prst="orthographicFront"/>
              <a:lightRig rig="threePt" dir="t"/>
            </a:scene3d>
          </a:bodyPr>
          <a:lstStyle/>
          <a:p>
            <a:pPr>
              <a:lnSpc>
                <a:spcPct val="150000"/>
              </a:lnSpc>
            </a:pPr>
            <a:r>
              <a:rPr lang="zh-CN" altLang="zh-CN"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一</a:t>
            </a:r>
            <a:r>
              <a:rPr lang="zh-CN" altLang="zh-CN"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28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全面推进河湖长制工作</a:t>
            </a:r>
            <a:endParaRPr lang="zh-CN" altLang="en-US" sz="28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a:p>
            <a:pPr>
              <a:lnSpc>
                <a:spcPct val="150000"/>
              </a:lnSpc>
            </a:pPr>
            <a:r>
              <a:rPr lang="zh-CN" altLang="en-US" sz="28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二</a:t>
            </a:r>
            <a:r>
              <a:rPr lang="zh-CN" altLang="en-US" sz="28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、开展生态流量调度研究、制定保障方案</a:t>
            </a:r>
            <a:endParaRPr lang="en-US" altLang="zh-CN" sz="28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a:p>
            <a:pPr>
              <a:lnSpc>
                <a:spcPct val="150000"/>
              </a:lnSpc>
            </a:pPr>
            <a:r>
              <a:rPr lang="zh-CN" altLang="en-US" sz="28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三、建立水质监测达标体系</a:t>
            </a:r>
            <a:endParaRPr lang="en-US" altLang="zh-CN" sz="28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a:p>
            <a:pPr>
              <a:lnSpc>
                <a:spcPct val="150000"/>
              </a:lnSpc>
            </a:pPr>
            <a:r>
              <a:rPr lang="zh-CN" altLang="en-US" sz="28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四、加强饮用水水源保护</a:t>
            </a:r>
            <a:endParaRPr lang="en-US" altLang="zh-CN" sz="28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a:p>
            <a:pPr>
              <a:lnSpc>
                <a:spcPct val="150000"/>
              </a:lnSpc>
            </a:pPr>
            <a:r>
              <a:rPr lang="zh-CN" altLang="en-US" sz="28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五、全面加强地下水的保护</a:t>
            </a:r>
            <a:endParaRPr lang="en-US" altLang="zh-CN" sz="28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a:p>
            <a:pPr>
              <a:lnSpc>
                <a:spcPct val="150000"/>
              </a:lnSpc>
            </a:pPr>
            <a:r>
              <a:rPr lang="zh-CN" altLang="en-US" sz="28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六、强化水生态治理，建设美丽河湖</a:t>
            </a:r>
            <a:endParaRPr lang="zh-CN" altLang="en-US" sz="28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a:p>
            <a:pPr>
              <a:lnSpc>
                <a:spcPct val="200000"/>
              </a:lnSpc>
            </a:pPr>
            <a:endParaRPr lang="zh-CN" altLang="en-US" sz="3200" b="1" dirty="0">
              <a:ln w="10160">
                <a:solidFill>
                  <a:schemeClr val="accent5"/>
                </a:solidFill>
                <a:prstDash val="solid"/>
              </a:ln>
              <a:solidFill>
                <a:srgbClr val="C00000"/>
              </a:solidFill>
              <a:effectLst>
                <a:outerShdw blurRad="38100" dist="22860" dir="5400000" algn="tl" rotWithShape="0">
                  <a:srgbClr val="000000">
                    <a:alpha val="30000"/>
                  </a:srgbClr>
                </a:outerShdw>
              </a:effectLst>
            </a:endParaRPr>
          </a:p>
          <a:p>
            <a:endParaRPr lang="zh-C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文本框 3"/>
          <p:cNvSpPr txBox="1"/>
          <p:nvPr/>
        </p:nvSpPr>
        <p:spPr>
          <a:xfrm>
            <a:off x="716525" y="584786"/>
            <a:ext cx="4246880" cy="822960"/>
          </a:xfrm>
          <a:prstGeom prst="rect">
            <a:avLst/>
          </a:prstGeom>
          <a:noFill/>
        </p:spPr>
        <p:txBody>
          <a:bodyPr wrap="square" rtlCol="0">
            <a:spAutoFit/>
          </a:bodyPr>
          <a:lstStyle/>
          <a:p>
            <a:r>
              <a:rPr lang="zh-CN" altLang="zh-CN" sz="4800"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rPr>
              <a:t>系统治理</a:t>
            </a:r>
            <a:endParaRPr lang="zh-CN" altLang="zh-CN" sz="4800"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华文琥珀" panose="02010800040101010101" pitchFamily="2" charset="-122"/>
              <a:ea typeface="华文琥珀" panose="02010800040101010101" pitchFamily="2" charset="-122"/>
            </a:endParaRPr>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3" name="WordArt 25"/>
          <p:cNvSpPr>
            <a:spLocks noTextEdit="1"/>
          </p:cNvSpPr>
          <p:nvPr/>
        </p:nvSpPr>
        <p:spPr>
          <a:xfrm>
            <a:off x="1849438" y="404813"/>
            <a:ext cx="936625" cy="1079500"/>
          </a:xfrm>
          <a:prstGeom prst="rect">
            <a:avLst/>
          </a:prstGeom>
        </p:spPr>
        <p:txBody>
          <a:bodyPr wrap="none" fromWordArt="1">
            <a:prstTxWarp prst="textDoubleWave1">
              <a:avLst>
                <a:gd name="adj1" fmla="val 3199"/>
                <a:gd name="adj2" fmla="val 1037"/>
              </a:avLst>
            </a:prstTxWarp>
            <a:normAutofit/>
          </a:bodyPr>
          <a:lstStyle/>
          <a:p>
            <a:pPr algn="ctr"/>
            <a:endParaRPr lang="zh-CN" altLang="en-US" sz="4000" spc="-400">
              <a:ln w="12700" cap="flat" cmpd="sng">
                <a:solidFill>
                  <a:srgbClr val="000099"/>
                </a:solidFill>
                <a:prstDash val="solid"/>
                <a:round/>
                <a:headEnd type="none" w="med" len="med"/>
                <a:tailEnd type="none" w="med" len="med"/>
              </a:ln>
              <a:solidFill>
                <a:srgbClr val="FFFF00"/>
              </a:solidFill>
              <a:effectLst>
                <a:outerShdw dist="125724" dir="18900000" algn="ctr" rotWithShape="0">
                  <a:srgbClr val="000099"/>
                </a:outerShdw>
              </a:effectLst>
              <a:latin typeface="华文行楷" panose="02010800040101010101" pitchFamily="2" charset="-122"/>
              <a:ea typeface="华文行楷" panose="02010800040101010101" pitchFamily="2" charset="-122"/>
            </a:endParaRPr>
          </a:p>
        </p:txBody>
      </p:sp>
      <p:sp>
        <p:nvSpPr>
          <p:cNvPr id="243714" name="Text Box 13"/>
          <p:cNvSpPr txBox="1"/>
          <p:nvPr/>
        </p:nvSpPr>
        <p:spPr>
          <a:xfrm>
            <a:off x="475615" y="1270000"/>
            <a:ext cx="6791960" cy="5074920"/>
          </a:xfrm>
          <a:prstGeom prst="rect">
            <a:avLst/>
          </a:prstGeom>
          <a:noFill/>
          <a:ln w="9525">
            <a:noFill/>
          </a:ln>
        </p:spPr>
        <p:txBody>
          <a:bodyPr wrap="square" anchor="t">
            <a:spAutoFit/>
          </a:bodyPr>
          <a:lstStyle/>
          <a:p>
            <a:pPr marL="0" lvl="1" indent="0" algn="just" eaLnBrk="1" hangingPunct="1">
              <a:lnSpc>
                <a:spcPct val="150000"/>
              </a:lnSpc>
              <a:buFont typeface="Verdana" panose="020B0604030504040204" pitchFamily="34" charset="0"/>
              <a:buNone/>
            </a:pPr>
            <a:r>
              <a:rPr lang="en-US" altLang="zh-CN" sz="26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  </a:t>
            </a:r>
            <a:r>
              <a:rPr lang="en-US" altLang="zh-CN"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  </a:t>
            </a: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为解决</a:t>
            </a:r>
            <a:r>
              <a:rPr lang="zh-CN" altLang="en-US" sz="2400" b="1" dirty="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河道干涸湖泊萎缩，水环境状况恶化，河湖功能退化等问题，</a:t>
            </a:r>
            <a:r>
              <a:rPr lang="zh-CN" altLang="en-US" sz="2400" b="1" dirty="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2</a:t>
            </a:r>
            <a:r>
              <a:rPr lang="en-US" altLang="zh-CN" sz="2400" b="1" dirty="0">
                <a:solidFill>
                  <a:srgbClr val="00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0</a:t>
            </a:r>
            <a:r>
              <a:rPr lang="en-US" altLang="zh-CN"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16</a:t>
            </a: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年</a:t>
            </a:r>
            <a:r>
              <a:rPr lang="en-US" altLang="zh-CN"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11</a:t>
            </a: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月，中共中央办公厅、国务院办公厅联合印发</a:t>
            </a:r>
            <a:r>
              <a:rPr lang="en-US" altLang="zh-CN"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a:t>
            </a: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关于全面推行河长制的意见</a:t>
            </a:r>
            <a:r>
              <a:rPr lang="en-US" altLang="zh-CN"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a:t>
            </a: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，明确了河长制的指导思想、基本原则、组织形式、工作职责以及主要任务等。</a:t>
            </a:r>
            <a:endPar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pPr marL="0" lvl="1" indent="0" algn="just" eaLnBrk="1" hangingPunct="1">
              <a:lnSpc>
                <a:spcPct val="150000"/>
              </a:lnSpc>
              <a:buFont typeface="Verdana" panose="020B0604030504040204" pitchFamily="34" charset="0"/>
              <a:buNone/>
            </a:pPr>
            <a:r>
              <a:rPr lang="en-US" altLang="zh-CN"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    </a:t>
            </a: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同年</a:t>
            </a:r>
            <a:r>
              <a:rPr lang="en-US" altLang="zh-CN"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12</a:t>
            </a: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月，水利部、环保部联合印发</a:t>
            </a:r>
            <a:r>
              <a:rPr lang="en-US" altLang="zh-CN"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a:t>
            </a: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贯彻落实</a:t>
            </a:r>
            <a:r>
              <a:rPr lang="en-US" altLang="zh-CN"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&lt;</a:t>
            </a: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关于全面推行河长制的意见</a:t>
            </a:r>
            <a:r>
              <a:rPr lang="en-US" altLang="zh-CN"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&gt;</a:t>
            </a: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实施方案</a:t>
            </a:r>
            <a:r>
              <a:rPr lang="en-US" altLang="zh-CN"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a:t>
            </a: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，以确保</a:t>
            </a:r>
            <a:r>
              <a:rPr lang="en-US" altLang="zh-CN"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a:t>
            </a: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意见</a:t>
            </a:r>
            <a:r>
              <a:rPr lang="en-US" altLang="zh-CN"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a:t>
            </a:r>
            <a:r>
              <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提出的各项目标任务落地。</a:t>
            </a:r>
            <a:endPar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pPr marL="0" lvl="1" indent="0" algn="just" eaLnBrk="1" hangingPunct="1">
              <a:lnSpc>
                <a:spcPct val="150000"/>
              </a:lnSpc>
              <a:buFont typeface="Verdana" panose="020B0604030504040204" pitchFamily="34" charset="0"/>
              <a:buNone/>
            </a:pPr>
            <a:endParaRPr lang="zh-CN" altLang="en-US" sz="24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grpSp>
        <p:nvGrpSpPr>
          <p:cNvPr id="2" name="组合 2"/>
          <p:cNvGrpSpPr/>
          <p:nvPr/>
        </p:nvGrpSpPr>
        <p:grpSpPr>
          <a:xfrm>
            <a:off x="7527925" y="2028825"/>
            <a:ext cx="4244975" cy="3257550"/>
            <a:chOff x="7680330" y="2190750"/>
            <a:chExt cx="4245429" cy="3257610"/>
          </a:xfrm>
        </p:grpSpPr>
        <p:pic>
          <p:nvPicPr>
            <p:cNvPr id="243717" name="图片 1"/>
            <p:cNvPicPr>
              <a:picLocks noChangeAspect="1"/>
            </p:cNvPicPr>
            <p:nvPr/>
          </p:nvPicPr>
          <p:blipFill>
            <a:blip r:embed="rId1"/>
            <a:stretch>
              <a:fillRect/>
            </a:stretch>
          </p:blipFill>
          <p:spPr>
            <a:xfrm>
              <a:off x="7680330" y="2190750"/>
              <a:ext cx="4245429" cy="2819400"/>
            </a:xfrm>
            <a:prstGeom prst="rect">
              <a:avLst/>
            </a:prstGeom>
            <a:noFill/>
            <a:ln w="9525" cap="flat" cmpd="sng">
              <a:solidFill>
                <a:schemeClr val="bg1"/>
              </a:solidFill>
              <a:prstDash val="solid"/>
              <a:miter/>
              <a:headEnd type="none" w="med" len="med"/>
              <a:tailEnd type="none" w="med" len="med"/>
            </a:ln>
          </p:spPr>
        </p:pic>
        <p:sp>
          <p:nvSpPr>
            <p:cNvPr id="243718" name="矩形 7"/>
            <p:cNvSpPr/>
            <p:nvPr/>
          </p:nvSpPr>
          <p:spPr>
            <a:xfrm>
              <a:off x="8171828" y="5048250"/>
              <a:ext cx="3262432" cy="400110"/>
            </a:xfrm>
            <a:prstGeom prst="rect">
              <a:avLst/>
            </a:prstGeom>
            <a:noFill/>
            <a:ln w="9525">
              <a:noFill/>
            </a:ln>
          </p:spPr>
          <p:txBody>
            <a:bodyPr wrap="none" anchor="t">
              <a:spAutoFit/>
            </a:bodyPr>
            <a:lstStyle/>
            <a:p>
              <a:pPr algn="ctr"/>
              <a:r>
                <a:rPr lang="zh-CN" altLang="en-US" sz="2000" dirty="0">
                  <a:solidFill>
                    <a:srgbClr val="002060"/>
                  </a:solidFill>
                  <a:latin typeface="黑体" panose="02010609060101010101" pitchFamily="49" charset="-122"/>
                  <a:ea typeface="黑体" panose="02010609060101010101" pitchFamily="49" charset="-122"/>
                </a:rPr>
                <a:t>全面推行河长制新闻发布会</a:t>
              </a:r>
              <a:endParaRPr lang="en-US" altLang="zh-CN" sz="2000" dirty="0">
                <a:solidFill>
                  <a:srgbClr val="002060"/>
                </a:solidFill>
                <a:latin typeface="黑体" panose="02010609060101010101" pitchFamily="49" charset="-122"/>
                <a:ea typeface="黑体" panose="02010609060101010101" pitchFamily="49" charset="-122"/>
              </a:endParaRPr>
            </a:p>
          </p:txBody>
        </p:sp>
      </p:grpSp>
      <p:sp>
        <p:nvSpPr>
          <p:cNvPr id="9" name="文本框 1"/>
          <p:cNvSpPr txBox="1"/>
          <p:nvPr/>
        </p:nvSpPr>
        <p:spPr>
          <a:xfrm>
            <a:off x="524803" y="548640"/>
            <a:ext cx="9575800" cy="387798"/>
          </a:xfrm>
          <a:prstGeom prst="rect">
            <a:avLst/>
          </a:prstGeom>
          <a:noFill/>
        </p:spPr>
        <p:txBody>
          <a:bodyPr wrap="square" lIns="0" tIns="0" rIns="0" bIns="0" rtlCol="0">
            <a:spAutoFit/>
          </a:bodyPr>
          <a:lstStyle/>
          <a:p>
            <a:pPr>
              <a:lnSpc>
                <a:spcPct val="90000"/>
              </a:lnSpc>
              <a:spcBef>
                <a:spcPct val="20000"/>
              </a:spcBef>
              <a:buSzPct val="80000"/>
            </a:pPr>
            <a:r>
              <a:rPr lang="zh-CN" altLang="en-US" sz="2800" b="1" dirty="0">
                <a:ln w="10160">
                  <a:solidFill>
                    <a:schemeClr val="accent5"/>
                  </a:solidFill>
                  <a:prstDash val="solid"/>
                </a:ln>
                <a:solidFill>
                  <a:schemeClr val="tx2">
                    <a:lumMod val="85000"/>
                    <a:lumOff val="15000"/>
                  </a:schemeClr>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系统治理</a:t>
            </a:r>
            <a:r>
              <a:rPr lang="en-US" altLang="zh-CN" sz="2800" b="1" dirty="0" smtClean="0">
                <a:ln w="10160">
                  <a:solidFill>
                    <a:schemeClr val="accent5"/>
                  </a:solidFill>
                  <a:prstDash val="solid"/>
                </a:ln>
                <a:solidFill>
                  <a:schemeClr val="tx2">
                    <a:lumMod val="85000"/>
                    <a:lumOff val="15000"/>
                  </a:schemeClr>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zh-CN" altLang="en-US" sz="2800" b="1" dirty="0" smtClean="0">
                <a:ln w="10160">
                  <a:solidFill>
                    <a:schemeClr val="accent5"/>
                  </a:solidFill>
                  <a:prstDash val="solid"/>
                </a:ln>
                <a:solidFill>
                  <a:schemeClr val="tx2">
                    <a:lumMod val="85000"/>
                    <a:lumOff val="15000"/>
                  </a:schemeClr>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a:t>
            </a:r>
            <a:r>
              <a:rPr lang="en-US" altLang="zh-CN" sz="2800" b="1" dirty="0" smtClean="0">
                <a:ln w="10160">
                  <a:solidFill>
                    <a:schemeClr val="accent5"/>
                  </a:solidFill>
                  <a:prstDash val="solid"/>
                </a:ln>
                <a:solidFill>
                  <a:schemeClr val="tx2">
                    <a:lumMod val="85000"/>
                    <a:lumOff val="15000"/>
                  </a:schemeClr>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1</a:t>
            </a:r>
            <a:r>
              <a:rPr lang="zh-CN" altLang="en-US" sz="2800" b="1" dirty="0" smtClean="0">
                <a:ln w="10160">
                  <a:solidFill>
                    <a:schemeClr val="accent5"/>
                  </a:solidFill>
                  <a:prstDash val="solid"/>
                </a:ln>
                <a:solidFill>
                  <a:schemeClr val="tx2">
                    <a:lumMod val="85000"/>
                    <a:lumOff val="15000"/>
                  </a:schemeClr>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）全面推进河湖长制工作</a:t>
            </a:r>
            <a:endParaRPr lang="zh-CN" altLang="en-US" sz="2800" b="1" dirty="0">
              <a:ln w="10160">
                <a:solidFill>
                  <a:schemeClr val="accent5"/>
                </a:solidFill>
                <a:prstDash val="solid"/>
              </a:ln>
              <a:solidFill>
                <a:schemeClr val="tx2">
                  <a:lumMod val="85000"/>
                  <a:lumOff val="15000"/>
                </a:schemeClr>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1" name="图片 1"/>
          <p:cNvPicPr>
            <a:picLocks noChangeAspect="1"/>
          </p:cNvPicPr>
          <p:nvPr/>
        </p:nvPicPr>
        <p:blipFill>
          <a:blip r:embed="rId1"/>
          <a:stretch>
            <a:fillRect/>
          </a:stretch>
        </p:blipFill>
        <p:spPr>
          <a:xfrm>
            <a:off x="3248025" y="619125"/>
            <a:ext cx="5867400" cy="2857500"/>
          </a:xfrm>
          <a:prstGeom prst="rect">
            <a:avLst/>
          </a:prstGeom>
          <a:noFill/>
          <a:ln w="9525">
            <a:noFill/>
          </a:ln>
        </p:spPr>
      </p:pic>
      <p:sp>
        <p:nvSpPr>
          <p:cNvPr id="76802" name="文本框 99"/>
          <p:cNvSpPr txBox="1"/>
          <p:nvPr/>
        </p:nvSpPr>
        <p:spPr>
          <a:xfrm>
            <a:off x="2260600" y="3968750"/>
            <a:ext cx="9002395" cy="2245360"/>
          </a:xfrm>
          <a:prstGeom prst="rect">
            <a:avLst/>
          </a:prstGeom>
          <a:noFill/>
          <a:ln w="9525">
            <a:noFill/>
          </a:ln>
        </p:spPr>
        <p:txBody>
          <a:bodyPr wrap="square" anchor="t">
            <a:spAutoFit/>
          </a:bodyPr>
          <a:lstStyle/>
          <a:p>
            <a:pPr lvl="0" indent="449580"/>
            <a:r>
              <a:rPr lang="en-US" altLang="zh-CN" sz="2800">
                <a:solidFill>
                  <a:srgbClr val="000000"/>
                </a:solidFill>
                <a:latin typeface="隶书" panose="02010509060101010101" pitchFamily="49" charset="-122"/>
                <a:ea typeface="隶书" panose="02010509060101010101" pitchFamily="49" charset="-122"/>
              </a:rPr>
              <a:t>  </a:t>
            </a:r>
            <a:r>
              <a:rPr lang="zh-CN" altLang="en-US" sz="2800" b="1">
                <a:solidFill>
                  <a:srgbClr val="000000"/>
                </a:solidFill>
                <a:latin typeface="隶书" panose="02010509060101010101" pitchFamily="49" charset="-122"/>
                <a:ea typeface="隶书" panose="02010509060101010101" pitchFamily="49" charset="-122"/>
              </a:rPr>
              <a:t>全面推行河长制，就是以保护水资源、防治水污染、改善水环境、修复水生态为主要任务，全面建立省、市、县、乡四级河长体系，构建责任明确、协调有序、监管严格、保护有力的河湖管理保护机制，为维护河湖健康生命、实现河湖功能永续利用提供制度保障。</a:t>
            </a:r>
            <a:endParaRPr lang="zh-CN" altLang="en-US" sz="2800" b="1">
              <a:solidFill>
                <a:srgbClr val="000000"/>
              </a:solidFill>
              <a:latin typeface="隶书" panose="02010509060101010101" pitchFamily="49" charset="-122"/>
              <a:ea typeface="隶书" panose="02010509060101010101" pitchFamily="49" charset="-122"/>
            </a:endParaRPr>
          </a:p>
        </p:txBody>
      </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BEAUTIFY_FLAG" val="#wm#"/>
  <p:tag name="KSO_WM_TEMPLATE_CATEGORY" val="background"/>
  <p:tag name="KSO_WM_TEMPLATE_INDEX" val="20191705"/>
</p:tagLst>
</file>

<file path=ppt/tags/tag2.xml><?xml version="1.0" encoding="utf-8"?>
<p:tagLst xmlns:p="http://schemas.openxmlformats.org/presentationml/2006/main">
  <p:tag name="SELECTED" val="True"/>
</p:tagLst>
</file>

<file path=ppt/tags/tag3.xml><?xml version="1.0" encoding="utf-8"?>
<p:tagLst xmlns:p="http://schemas.openxmlformats.org/presentationml/2006/main">
  <p:tag name="SELECTED" val="True"/>
</p:tagLst>
</file>

<file path=ppt/tags/tag4.xml><?xml version="1.0" encoding="utf-8"?>
<p:tagLst xmlns:p="http://schemas.openxmlformats.org/presentationml/2006/main">
  <p:tag name="SELECTED" val="True"/>
</p:tagLst>
</file>

<file path=ppt/tags/tag5.xml><?xml version="1.0" encoding="utf-8"?>
<p:tagLst xmlns:p="http://schemas.openxmlformats.org/presentationml/2006/main">
  <p:tag name="KSO_WM_BEAUTIFY_FLAG" val="#wm#"/>
  <p:tag name="KSO_WM_TEMPLATE_CATEGORY" val="background"/>
  <p:tag name="KSO_WM_TEMPLATE_INDEX" val="20191705"/>
</p:tagLst>
</file>

<file path=ppt/tags/tag6.xml><?xml version="1.0" encoding="utf-8"?>
<p:tagLst xmlns:p="http://schemas.openxmlformats.org/presentationml/2006/main">
  <p:tag name="KSO_WM_BEAUTIFY_FLAG" val="#wm#"/>
  <p:tag name="KSO_WM_TEMPLATE_CATEGORY" val="background"/>
  <p:tag name="KSO_WM_TEMPLATE_INDEX" val="20191705"/>
</p:tagLst>
</file>

<file path=ppt/tags/tag7.xml><?xml version="1.0" encoding="utf-8"?>
<p:tagLst xmlns:p="http://schemas.openxmlformats.org/presentationml/2006/main">
  <p:tag name="SELECTED" val="True"/>
</p:tagLst>
</file>

<file path=ppt/tags/tag8.xml><?xml version="1.0" encoding="utf-8"?>
<p:tagLst xmlns:p="http://schemas.openxmlformats.org/presentationml/2006/main">
  <p:tag name="SELECTED" val="True"/>
</p:tagLst>
</file>

<file path=ppt/tags/tag9.xml><?xml version="1.0" encoding="utf-8"?>
<p:tagLst xmlns:p="http://schemas.openxmlformats.org/presentationml/2006/main">
  <p:tag name="SELECTED" val="True"/>
</p:tagLst>
</file>

<file path=ppt/theme/_rels/theme1.xml.rels><?xml version="1.0" encoding="UTF-8" standalone="yes"?>
<Relationships xmlns="http://schemas.openxmlformats.org/package/2006/relationships"><Relationship Id="rId1" Type="http://schemas.openxmlformats.org/officeDocument/2006/relationships/image" Target="../media/image5.png"/></Relationships>
</file>

<file path=ppt/theme/_rels/theme2.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MS1444_Windows Azure Template 16x9_r08a">
  <a:themeElements>
    <a:clrScheme name="自定义 9">
      <a:dk1>
        <a:srgbClr val="1F68FF"/>
      </a:dk1>
      <a:lt1>
        <a:srgbClr val="B2E9F2"/>
      </a:lt1>
      <a:dk2>
        <a:srgbClr val="B4CCFF"/>
      </a:dk2>
      <a:lt2>
        <a:srgbClr val="DBF5F9"/>
      </a:lt2>
      <a:accent1>
        <a:srgbClr val="59A9F2"/>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lstStyle>
        <a:defPPr algn="ctr" defTabSz="913765"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marL="460375" indent="-460375">
          <a:lnSpc>
            <a:spcPct val="90000"/>
          </a:lnSpc>
          <a:spcBef>
            <a:spcPct val="20000"/>
          </a:spcBef>
          <a:buSzPct val="80000"/>
          <a:buBlip>
            <a:blip xmlns:r="http://schemas.openxmlformats.org/officeDocument/2006/relationships" r:embed="rId1"/>
          </a:buBlip>
          <a:defRPr sz="3200" dirty="0">
            <a:gradFill>
              <a:gsLst>
                <a:gs pos="0">
                  <a:srgbClr val="292929">
                    <a:lumMod val="90000"/>
                    <a:lumOff val="10000"/>
                  </a:srgbClr>
                </a:gs>
                <a:gs pos="86000">
                  <a:srgbClr val="292929">
                    <a:lumMod val="90000"/>
                    <a:lumOff val="10000"/>
                  </a:srgbClr>
                </a:gs>
              </a:gsLst>
              <a:lin ang="5400000" scaled="0"/>
            </a:gra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S1444_Windows Azure Template 16x9_r08a">
  <a:themeElements>
    <a:clrScheme name="自定义 18">
      <a:dk1>
        <a:srgbClr val="5BBAF6"/>
      </a:dk1>
      <a:lt1>
        <a:srgbClr val="9BD5F9"/>
      </a:lt1>
      <a:dk2>
        <a:srgbClr val="5BBAF6"/>
      </a:dk2>
      <a:lt2>
        <a:srgbClr val="9BD5F9"/>
      </a:lt2>
      <a:accent1>
        <a:srgbClr val="C6E7FC"/>
      </a:accent1>
      <a:accent2>
        <a:srgbClr val="C6E7FC"/>
      </a:accent2>
      <a:accent3>
        <a:srgbClr val="C6E7FC"/>
      </a:accent3>
      <a:accent4>
        <a:srgbClr val="C6E7FC"/>
      </a:accent4>
      <a:accent5>
        <a:srgbClr val="C6E7FC"/>
      </a:accent5>
      <a:accent6>
        <a:srgbClr val="C6E7FC"/>
      </a:accent6>
      <a:hlink>
        <a:srgbClr val="C6E7FC"/>
      </a:hlink>
      <a:folHlink>
        <a:srgbClr val="C6E7FC"/>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lstStyle>
        <a:defPPr algn="ctr" defTabSz="913765"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marL="460375" indent="-460375">
          <a:lnSpc>
            <a:spcPct val="90000"/>
          </a:lnSpc>
          <a:spcBef>
            <a:spcPct val="20000"/>
          </a:spcBef>
          <a:buSzPct val="80000"/>
          <a:buBlip>
            <a:blip xmlns:r="http://schemas.openxmlformats.org/officeDocument/2006/relationships" r:embed="rId1"/>
          </a:buBlip>
          <a:defRPr sz="3200" dirty="0">
            <a:gradFill>
              <a:gsLst>
                <a:gs pos="0">
                  <a:srgbClr val="292929">
                    <a:lumMod val="90000"/>
                    <a:lumOff val="10000"/>
                  </a:srgbClr>
                </a:gs>
                <a:gs pos="86000">
                  <a:srgbClr val="292929">
                    <a:lumMod val="90000"/>
                    <a:lumOff val="10000"/>
                  </a:srgbClr>
                </a:gs>
              </a:gsLst>
              <a:lin ang="5400000" scaled="0"/>
            </a:gra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21723</Words>
  <Application>WPS 演示</Application>
  <PresentationFormat>自定义</PresentationFormat>
  <Paragraphs>1710</Paragraphs>
  <Slides>158</Slides>
  <Notes>30</Notes>
  <HiddenSlides>0</HiddenSlides>
  <MMClips>0</MMClips>
  <ScaleCrop>false</ScaleCrop>
  <HeadingPairs>
    <vt:vector size="6" baseType="variant">
      <vt:variant>
        <vt:lpstr>已用的字体</vt:lpstr>
      </vt:variant>
      <vt:variant>
        <vt:i4>35</vt:i4>
      </vt:variant>
      <vt:variant>
        <vt:lpstr>主题</vt:lpstr>
      </vt:variant>
      <vt:variant>
        <vt:i4>3</vt:i4>
      </vt:variant>
      <vt:variant>
        <vt:lpstr>幻灯片标题</vt:lpstr>
      </vt:variant>
      <vt:variant>
        <vt:i4>158</vt:i4>
      </vt:variant>
    </vt:vector>
  </HeadingPairs>
  <TitlesOfParts>
    <vt:vector size="196" baseType="lpstr">
      <vt:lpstr>Arial</vt:lpstr>
      <vt:lpstr>宋体</vt:lpstr>
      <vt:lpstr>Wingdings</vt:lpstr>
      <vt:lpstr>Calibri</vt:lpstr>
      <vt:lpstr>Segoe UI Light</vt:lpstr>
      <vt:lpstr>Meiryo</vt:lpstr>
      <vt:lpstr>Segoe UI</vt:lpstr>
      <vt:lpstr>微软雅黑</vt:lpstr>
      <vt:lpstr>华文新魏</vt:lpstr>
      <vt:lpstr>华文隶书</vt:lpstr>
      <vt:lpstr>隶书</vt:lpstr>
      <vt:lpstr>华文琥珀</vt:lpstr>
      <vt:lpstr>华文楷体</vt:lpstr>
      <vt:lpstr>华文彩云</vt:lpstr>
      <vt:lpstr>Times New Roman</vt:lpstr>
      <vt:lpstr>黑体</vt:lpstr>
      <vt:lpstr>Arial Unicode MS</vt:lpstr>
      <vt:lpstr>仿宋</vt:lpstr>
      <vt:lpstr>楷体_GB2312</vt:lpstr>
      <vt:lpstr>Garamond</vt:lpstr>
      <vt:lpstr>楷体</vt:lpstr>
      <vt:lpstr>仿宋_GB2312</vt:lpstr>
      <vt:lpstr>仿宋_GB2312</vt:lpstr>
      <vt:lpstr>华文行楷</vt:lpstr>
      <vt:lpstr>Verdana</vt:lpstr>
      <vt:lpstr>华文中宋</vt:lpstr>
      <vt:lpstr>方正小标宋简体</vt:lpstr>
      <vt:lpstr>方正小标宋简体</vt:lpstr>
      <vt:lpstr>Gulim</vt:lpstr>
      <vt:lpstr>Arial Black</vt:lpstr>
      <vt:lpstr>华文仿宋</vt:lpstr>
      <vt:lpstr>+中文正文</vt:lpstr>
      <vt:lpstr>华文细黑</vt:lpstr>
      <vt:lpstr>新宋体</vt:lpstr>
      <vt:lpstr>Segoe Print</vt:lpstr>
      <vt:lpstr>MS1444_Windows Azure Template 16x9_r08a</vt:lpstr>
      <vt:lpstr>1_MS1444_Windows Azure Template 16x9_r08a</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xiaoran</dc:creator>
  <cp:lastModifiedBy>lenovo</cp:lastModifiedBy>
  <cp:revision>1218</cp:revision>
  <cp:lastPrinted>2017-04-20T02:13:00Z</cp:lastPrinted>
  <dcterms:created xsi:type="dcterms:W3CDTF">2017-04-07T06:29:00Z</dcterms:created>
  <dcterms:modified xsi:type="dcterms:W3CDTF">2019-11-27T01:28:34Z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2052-10.8.0.5988</vt:lpwstr>
  </property>
</Properties>
</file>